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632" r:id="rId2"/>
    <p:sldId id="662" r:id="rId3"/>
    <p:sldId id="663" r:id="rId4"/>
    <p:sldId id="483" r:id="rId5"/>
    <p:sldId id="456" r:id="rId6"/>
    <p:sldId id="309" r:id="rId7"/>
    <p:sldId id="457" r:id="rId8"/>
    <p:sldId id="637" r:id="rId9"/>
    <p:sldId id="638" r:id="rId10"/>
    <p:sldId id="458" r:id="rId11"/>
    <p:sldId id="461" r:id="rId12"/>
    <p:sldId id="634" r:id="rId13"/>
    <p:sldId id="261" r:id="rId14"/>
    <p:sldId id="635" r:id="rId15"/>
    <p:sldId id="636" r:id="rId16"/>
    <p:sldId id="428" r:id="rId17"/>
    <p:sldId id="438" r:id="rId18"/>
    <p:sldId id="441" r:id="rId19"/>
    <p:sldId id="444" r:id="rId20"/>
    <p:sldId id="451" r:id="rId21"/>
    <p:sldId id="655" r:id="rId22"/>
    <p:sldId id="629" r:id="rId23"/>
    <p:sldId id="274" r:id="rId24"/>
    <p:sldId id="272" r:id="rId25"/>
    <p:sldId id="273" r:id="rId26"/>
    <p:sldId id="660" r:id="rId27"/>
    <p:sldId id="275" r:id="rId28"/>
    <p:sldId id="630" r:id="rId29"/>
    <p:sldId id="258" r:id="rId30"/>
    <p:sldId id="658" r:id="rId31"/>
    <p:sldId id="659" r:id="rId32"/>
    <p:sldId id="657" r:id="rId33"/>
    <p:sldId id="354" r:id="rId34"/>
    <p:sldId id="661" r:id="rId35"/>
    <p:sldId id="665" r:id="rId36"/>
    <p:sldId id="666" r:id="rId37"/>
    <p:sldId id="667"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varScale="1">
        <p:scale>
          <a:sx n="82" d="100"/>
          <a:sy n="82" d="100"/>
        </p:scale>
        <p:origin x="16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E69E3-B714-49DE-96E6-8208B2BE30A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tr-TR"/>
        </a:p>
      </dgm:t>
    </dgm:pt>
    <dgm:pt modelId="{F46CDAD9-82AA-46E9-AE46-E03EB525EABC}">
      <dgm:prSet phldrT="[Text]" custT="1"/>
      <dgm:spPr/>
      <dgm:t>
        <a:bodyPr/>
        <a:lstStyle/>
        <a:p>
          <a:r>
            <a:rPr lang="tr-TR" sz="2400" dirty="0">
              <a:solidFill>
                <a:schemeClr val="tx1"/>
              </a:solidFill>
              <a:latin typeface="Arial" panose="020B0604020202020204" pitchFamily="34" charset="0"/>
              <a:cs typeface="Arial" panose="020B0604020202020204" pitchFamily="34" charset="0"/>
            </a:rPr>
            <a:t>Işık kaynağı/lamba değişimi</a:t>
          </a:r>
        </a:p>
      </dgm:t>
    </dgm:pt>
    <dgm:pt modelId="{D254B03E-A068-42DF-A2D1-370C199F0BBF}" type="parTrans" cxnId="{8B4496D9-B9B0-4E4D-A726-6C40DA366D46}">
      <dgm:prSet/>
      <dgm:spPr/>
      <dgm:t>
        <a:bodyPr/>
        <a:lstStyle/>
        <a:p>
          <a:endParaRPr lang="tr-TR"/>
        </a:p>
      </dgm:t>
    </dgm:pt>
    <dgm:pt modelId="{AF82466D-5E14-43A9-BEC9-5BABB4D350E6}" type="sibTrans" cxnId="{8B4496D9-B9B0-4E4D-A726-6C40DA366D46}">
      <dgm:prSet/>
      <dgm:spPr/>
      <dgm:t>
        <a:bodyPr/>
        <a:lstStyle/>
        <a:p>
          <a:endParaRPr lang="tr-TR"/>
        </a:p>
      </dgm:t>
    </dgm:pt>
    <dgm:pt modelId="{BD001708-4B6C-4253-A151-9C48CF28B274}">
      <dgm:prSet phldrT="[Text]" custT="1"/>
      <dgm:spPr>
        <a:ln>
          <a:solidFill>
            <a:schemeClr val="tx2">
              <a:lumMod val="60000"/>
              <a:lumOff val="40000"/>
            </a:schemeClr>
          </a:solidFill>
        </a:ln>
      </dgm:spPr>
      <dgm:t>
        <a:bodyPr/>
        <a:lstStyle/>
        <a:p>
          <a:r>
            <a:rPr lang="tr-TR" sz="2400" dirty="0">
              <a:solidFill>
                <a:schemeClr val="tx1"/>
              </a:solidFill>
              <a:latin typeface="Arial" panose="020B0604020202020204" pitchFamily="34" charset="0"/>
              <a:cs typeface="Arial" panose="020B0604020202020204" pitchFamily="34" charset="0"/>
            </a:rPr>
            <a:t>Yardımcı donanımların değişimi</a:t>
          </a:r>
        </a:p>
      </dgm:t>
    </dgm:pt>
    <dgm:pt modelId="{CCB3BF1A-68A2-4189-9F60-941CB51029F7}" type="parTrans" cxnId="{9B7FC8BA-BF6E-41A4-8427-F9BC2E7CC970}">
      <dgm:prSet/>
      <dgm:spPr/>
      <dgm:t>
        <a:bodyPr/>
        <a:lstStyle/>
        <a:p>
          <a:endParaRPr lang="tr-TR"/>
        </a:p>
      </dgm:t>
    </dgm:pt>
    <dgm:pt modelId="{8F8A8729-E079-4BCC-9907-96513CAEEF4C}" type="sibTrans" cxnId="{9B7FC8BA-BF6E-41A4-8427-F9BC2E7CC970}">
      <dgm:prSet/>
      <dgm:spPr/>
      <dgm:t>
        <a:bodyPr/>
        <a:lstStyle/>
        <a:p>
          <a:endParaRPr lang="tr-TR"/>
        </a:p>
      </dgm:t>
    </dgm:pt>
    <dgm:pt modelId="{C77710BD-D123-49E0-8014-9C31AB1B09C7}">
      <dgm:prSet phldrT="[Text]" custT="1"/>
      <dgm:spPr>
        <a:ln>
          <a:solidFill>
            <a:schemeClr val="accent3">
              <a:lumMod val="75000"/>
            </a:schemeClr>
          </a:solidFill>
        </a:ln>
      </dgm:spPr>
      <dgm:t>
        <a:bodyPr/>
        <a:lstStyle/>
        <a:p>
          <a:r>
            <a:rPr lang="tr-TR" sz="2400" dirty="0">
              <a:solidFill>
                <a:schemeClr val="tx1"/>
              </a:solidFill>
              <a:latin typeface="Arial" panose="020B0604020202020204" pitchFamily="34" charset="0"/>
              <a:cs typeface="Arial" panose="020B0604020202020204" pitchFamily="34" charset="0"/>
            </a:rPr>
            <a:t>Armatür değişimi</a:t>
          </a:r>
        </a:p>
      </dgm:t>
    </dgm:pt>
    <dgm:pt modelId="{8F57E201-85AD-4A08-A2D0-8267595584DF}" type="parTrans" cxnId="{3DBB6893-11E0-4EC0-84E9-550B12C7C2D9}">
      <dgm:prSet/>
      <dgm:spPr/>
      <dgm:t>
        <a:bodyPr/>
        <a:lstStyle/>
        <a:p>
          <a:endParaRPr lang="tr-TR"/>
        </a:p>
      </dgm:t>
    </dgm:pt>
    <dgm:pt modelId="{899A262F-AC13-4087-A958-CE88879D772D}" type="sibTrans" cxnId="{3DBB6893-11E0-4EC0-84E9-550B12C7C2D9}">
      <dgm:prSet/>
      <dgm:spPr/>
      <dgm:t>
        <a:bodyPr/>
        <a:lstStyle/>
        <a:p>
          <a:endParaRPr lang="tr-TR"/>
        </a:p>
      </dgm:t>
    </dgm:pt>
    <dgm:pt modelId="{121A0F94-20AA-4906-9BB1-EAC06B9D46F9}">
      <dgm:prSet custT="1"/>
      <dgm:spPr>
        <a:ln>
          <a:solidFill>
            <a:schemeClr val="tx2">
              <a:lumMod val="60000"/>
              <a:lumOff val="40000"/>
            </a:schemeClr>
          </a:solidFill>
        </a:ln>
      </dgm:spPr>
      <dgm:t>
        <a:bodyPr/>
        <a:lstStyle/>
        <a:p>
          <a:r>
            <a:rPr lang="tr-TR" sz="2400" dirty="0">
              <a:solidFill>
                <a:schemeClr val="tx1"/>
              </a:solidFill>
              <a:latin typeface="Arial" panose="020B0604020202020204" pitchFamily="34" charset="0"/>
              <a:cs typeface="Arial" panose="020B0604020202020204" pitchFamily="34" charset="0"/>
            </a:rPr>
            <a:t>Yeni tasarım / Sistem yerleşiminin değişimi</a:t>
          </a:r>
        </a:p>
      </dgm:t>
    </dgm:pt>
    <dgm:pt modelId="{3C2EAD2C-D36E-438C-B7B8-7B289C31E8A6}" type="parTrans" cxnId="{D6C2E610-B78A-4EFF-901B-7C6E386B25DA}">
      <dgm:prSet/>
      <dgm:spPr/>
      <dgm:t>
        <a:bodyPr/>
        <a:lstStyle/>
        <a:p>
          <a:endParaRPr lang="tr-TR"/>
        </a:p>
      </dgm:t>
    </dgm:pt>
    <dgm:pt modelId="{7DECF649-E061-4882-9694-C22565644EF7}" type="sibTrans" cxnId="{D6C2E610-B78A-4EFF-901B-7C6E386B25DA}">
      <dgm:prSet/>
      <dgm:spPr/>
      <dgm:t>
        <a:bodyPr/>
        <a:lstStyle/>
        <a:p>
          <a:endParaRPr lang="tr-TR"/>
        </a:p>
      </dgm:t>
    </dgm:pt>
    <dgm:pt modelId="{FCE84A5A-269E-43CC-A1BB-40F59AD88AE5}">
      <dgm:prSet custT="1"/>
      <dgm:spPr>
        <a:ln>
          <a:solidFill>
            <a:schemeClr val="tx2">
              <a:lumMod val="60000"/>
              <a:lumOff val="40000"/>
            </a:schemeClr>
          </a:solidFill>
        </a:ln>
      </dgm:spPr>
      <dgm:t>
        <a:bodyPr/>
        <a:lstStyle/>
        <a:p>
          <a:r>
            <a:rPr lang="tr-TR" sz="2400" dirty="0">
              <a:solidFill>
                <a:schemeClr val="tx1"/>
              </a:solidFill>
              <a:latin typeface="Arial" panose="020B0604020202020204" pitchFamily="34" charset="0"/>
              <a:cs typeface="Arial" panose="020B0604020202020204" pitchFamily="34" charset="0"/>
            </a:rPr>
            <a:t>Otomasyon sistemi entegrasyonu</a:t>
          </a:r>
        </a:p>
      </dgm:t>
    </dgm:pt>
    <dgm:pt modelId="{079EF734-ADCA-4057-923D-F13940509819}" type="parTrans" cxnId="{54D5EEAB-5145-41E5-B612-E2565E05159C}">
      <dgm:prSet/>
      <dgm:spPr/>
      <dgm:t>
        <a:bodyPr/>
        <a:lstStyle/>
        <a:p>
          <a:endParaRPr lang="tr-TR"/>
        </a:p>
      </dgm:t>
    </dgm:pt>
    <dgm:pt modelId="{3A647F3D-ACC4-4C86-9DA1-66BFDE0E121D}" type="sibTrans" cxnId="{54D5EEAB-5145-41E5-B612-E2565E05159C}">
      <dgm:prSet/>
      <dgm:spPr/>
      <dgm:t>
        <a:bodyPr/>
        <a:lstStyle/>
        <a:p>
          <a:endParaRPr lang="tr-TR"/>
        </a:p>
      </dgm:t>
    </dgm:pt>
    <dgm:pt modelId="{F71F1EF5-8DA5-4EC3-93E3-51F3BC09A15D}" type="pres">
      <dgm:prSet presAssocID="{951E69E3-B714-49DE-96E6-8208B2BE30A4}" presName="outerComposite" presStyleCnt="0">
        <dgm:presLayoutVars>
          <dgm:chMax val="5"/>
          <dgm:dir/>
          <dgm:resizeHandles val="exact"/>
        </dgm:presLayoutVars>
      </dgm:prSet>
      <dgm:spPr/>
      <dgm:t>
        <a:bodyPr/>
        <a:lstStyle/>
        <a:p>
          <a:endParaRPr lang="en-US"/>
        </a:p>
      </dgm:t>
    </dgm:pt>
    <dgm:pt modelId="{DC783E86-B9D9-42DF-82A5-0188EA01BE66}" type="pres">
      <dgm:prSet presAssocID="{951E69E3-B714-49DE-96E6-8208B2BE30A4}" presName="dummyMaxCanvas" presStyleCnt="0">
        <dgm:presLayoutVars/>
      </dgm:prSet>
      <dgm:spPr/>
    </dgm:pt>
    <dgm:pt modelId="{7B252312-AADD-4776-927C-208B03607898}" type="pres">
      <dgm:prSet presAssocID="{951E69E3-B714-49DE-96E6-8208B2BE30A4}" presName="FiveNodes_1" presStyleLbl="node1" presStyleIdx="0" presStyleCnt="5">
        <dgm:presLayoutVars>
          <dgm:bulletEnabled val="1"/>
        </dgm:presLayoutVars>
      </dgm:prSet>
      <dgm:spPr/>
      <dgm:t>
        <a:bodyPr/>
        <a:lstStyle/>
        <a:p>
          <a:endParaRPr lang="en-US"/>
        </a:p>
      </dgm:t>
    </dgm:pt>
    <dgm:pt modelId="{1AC469B5-75E6-4258-8599-AF683BC80A14}" type="pres">
      <dgm:prSet presAssocID="{951E69E3-B714-49DE-96E6-8208B2BE30A4}" presName="FiveNodes_2" presStyleLbl="node1" presStyleIdx="1" presStyleCnt="5">
        <dgm:presLayoutVars>
          <dgm:bulletEnabled val="1"/>
        </dgm:presLayoutVars>
      </dgm:prSet>
      <dgm:spPr/>
      <dgm:t>
        <a:bodyPr/>
        <a:lstStyle/>
        <a:p>
          <a:endParaRPr lang="en-US"/>
        </a:p>
      </dgm:t>
    </dgm:pt>
    <dgm:pt modelId="{AB3798C6-BE70-4ABA-8C15-20AEE4CE1AF3}" type="pres">
      <dgm:prSet presAssocID="{951E69E3-B714-49DE-96E6-8208B2BE30A4}" presName="FiveNodes_3" presStyleLbl="node1" presStyleIdx="2" presStyleCnt="5">
        <dgm:presLayoutVars>
          <dgm:bulletEnabled val="1"/>
        </dgm:presLayoutVars>
      </dgm:prSet>
      <dgm:spPr/>
      <dgm:t>
        <a:bodyPr/>
        <a:lstStyle/>
        <a:p>
          <a:endParaRPr lang="en-US"/>
        </a:p>
      </dgm:t>
    </dgm:pt>
    <dgm:pt modelId="{81003E05-33ED-44B7-A303-DD082C184C41}" type="pres">
      <dgm:prSet presAssocID="{951E69E3-B714-49DE-96E6-8208B2BE30A4}" presName="FiveNodes_4" presStyleLbl="node1" presStyleIdx="3" presStyleCnt="5">
        <dgm:presLayoutVars>
          <dgm:bulletEnabled val="1"/>
        </dgm:presLayoutVars>
      </dgm:prSet>
      <dgm:spPr/>
      <dgm:t>
        <a:bodyPr/>
        <a:lstStyle/>
        <a:p>
          <a:endParaRPr lang="en-US"/>
        </a:p>
      </dgm:t>
    </dgm:pt>
    <dgm:pt modelId="{93D08645-4B7E-4BB3-885A-322AD8A67745}" type="pres">
      <dgm:prSet presAssocID="{951E69E3-B714-49DE-96E6-8208B2BE30A4}" presName="FiveNodes_5" presStyleLbl="node1" presStyleIdx="4" presStyleCnt="5" custLinFactNeighborX="11" custLinFactNeighborY="-5729">
        <dgm:presLayoutVars>
          <dgm:bulletEnabled val="1"/>
        </dgm:presLayoutVars>
      </dgm:prSet>
      <dgm:spPr/>
      <dgm:t>
        <a:bodyPr/>
        <a:lstStyle/>
        <a:p>
          <a:endParaRPr lang="en-US"/>
        </a:p>
      </dgm:t>
    </dgm:pt>
    <dgm:pt modelId="{53912BF5-5A84-491D-9B57-214752AEF1B2}" type="pres">
      <dgm:prSet presAssocID="{951E69E3-B714-49DE-96E6-8208B2BE30A4}" presName="FiveConn_1-2" presStyleLbl="fgAccFollowNode1" presStyleIdx="0" presStyleCnt="4">
        <dgm:presLayoutVars>
          <dgm:bulletEnabled val="1"/>
        </dgm:presLayoutVars>
      </dgm:prSet>
      <dgm:spPr/>
      <dgm:t>
        <a:bodyPr/>
        <a:lstStyle/>
        <a:p>
          <a:endParaRPr lang="en-US"/>
        </a:p>
      </dgm:t>
    </dgm:pt>
    <dgm:pt modelId="{C73F0089-9087-458C-942C-D67FB7D23C42}" type="pres">
      <dgm:prSet presAssocID="{951E69E3-B714-49DE-96E6-8208B2BE30A4}" presName="FiveConn_2-3" presStyleLbl="fgAccFollowNode1" presStyleIdx="1" presStyleCnt="4">
        <dgm:presLayoutVars>
          <dgm:bulletEnabled val="1"/>
        </dgm:presLayoutVars>
      </dgm:prSet>
      <dgm:spPr/>
      <dgm:t>
        <a:bodyPr/>
        <a:lstStyle/>
        <a:p>
          <a:endParaRPr lang="en-US"/>
        </a:p>
      </dgm:t>
    </dgm:pt>
    <dgm:pt modelId="{6BA4462D-799C-4327-BBE9-A63FF3BB1568}" type="pres">
      <dgm:prSet presAssocID="{951E69E3-B714-49DE-96E6-8208B2BE30A4}" presName="FiveConn_3-4" presStyleLbl="fgAccFollowNode1" presStyleIdx="2" presStyleCnt="4">
        <dgm:presLayoutVars>
          <dgm:bulletEnabled val="1"/>
        </dgm:presLayoutVars>
      </dgm:prSet>
      <dgm:spPr/>
      <dgm:t>
        <a:bodyPr/>
        <a:lstStyle/>
        <a:p>
          <a:endParaRPr lang="en-US"/>
        </a:p>
      </dgm:t>
    </dgm:pt>
    <dgm:pt modelId="{7E1F85D2-3E3E-444E-A582-9148BA0A6801}" type="pres">
      <dgm:prSet presAssocID="{951E69E3-B714-49DE-96E6-8208B2BE30A4}" presName="FiveConn_4-5" presStyleLbl="fgAccFollowNode1" presStyleIdx="3" presStyleCnt="4">
        <dgm:presLayoutVars>
          <dgm:bulletEnabled val="1"/>
        </dgm:presLayoutVars>
      </dgm:prSet>
      <dgm:spPr/>
      <dgm:t>
        <a:bodyPr/>
        <a:lstStyle/>
        <a:p>
          <a:endParaRPr lang="en-US"/>
        </a:p>
      </dgm:t>
    </dgm:pt>
    <dgm:pt modelId="{08865DC9-0476-4FCA-926D-CC4C21908AD9}" type="pres">
      <dgm:prSet presAssocID="{951E69E3-B714-49DE-96E6-8208B2BE30A4}" presName="FiveNodes_1_text" presStyleLbl="node1" presStyleIdx="4" presStyleCnt="5">
        <dgm:presLayoutVars>
          <dgm:bulletEnabled val="1"/>
        </dgm:presLayoutVars>
      </dgm:prSet>
      <dgm:spPr/>
      <dgm:t>
        <a:bodyPr/>
        <a:lstStyle/>
        <a:p>
          <a:endParaRPr lang="en-US"/>
        </a:p>
      </dgm:t>
    </dgm:pt>
    <dgm:pt modelId="{FF30FF2B-01F8-4418-9058-AF8D9C4DCEE1}" type="pres">
      <dgm:prSet presAssocID="{951E69E3-B714-49DE-96E6-8208B2BE30A4}" presName="FiveNodes_2_text" presStyleLbl="node1" presStyleIdx="4" presStyleCnt="5">
        <dgm:presLayoutVars>
          <dgm:bulletEnabled val="1"/>
        </dgm:presLayoutVars>
      </dgm:prSet>
      <dgm:spPr/>
      <dgm:t>
        <a:bodyPr/>
        <a:lstStyle/>
        <a:p>
          <a:endParaRPr lang="en-US"/>
        </a:p>
      </dgm:t>
    </dgm:pt>
    <dgm:pt modelId="{00BE944D-F0C7-4C4E-AC7F-9A8ABC5510F4}" type="pres">
      <dgm:prSet presAssocID="{951E69E3-B714-49DE-96E6-8208B2BE30A4}" presName="FiveNodes_3_text" presStyleLbl="node1" presStyleIdx="4" presStyleCnt="5">
        <dgm:presLayoutVars>
          <dgm:bulletEnabled val="1"/>
        </dgm:presLayoutVars>
      </dgm:prSet>
      <dgm:spPr/>
      <dgm:t>
        <a:bodyPr/>
        <a:lstStyle/>
        <a:p>
          <a:endParaRPr lang="en-US"/>
        </a:p>
      </dgm:t>
    </dgm:pt>
    <dgm:pt modelId="{5D2273D6-1201-4C14-9CC0-7F9C12A5646E}" type="pres">
      <dgm:prSet presAssocID="{951E69E3-B714-49DE-96E6-8208B2BE30A4}" presName="FiveNodes_4_text" presStyleLbl="node1" presStyleIdx="4" presStyleCnt="5">
        <dgm:presLayoutVars>
          <dgm:bulletEnabled val="1"/>
        </dgm:presLayoutVars>
      </dgm:prSet>
      <dgm:spPr/>
      <dgm:t>
        <a:bodyPr/>
        <a:lstStyle/>
        <a:p>
          <a:endParaRPr lang="en-US"/>
        </a:p>
      </dgm:t>
    </dgm:pt>
    <dgm:pt modelId="{7D25B5A2-DFFD-4F2C-841E-93A028801524}" type="pres">
      <dgm:prSet presAssocID="{951E69E3-B714-49DE-96E6-8208B2BE30A4}" presName="FiveNodes_5_text" presStyleLbl="node1" presStyleIdx="4" presStyleCnt="5">
        <dgm:presLayoutVars>
          <dgm:bulletEnabled val="1"/>
        </dgm:presLayoutVars>
      </dgm:prSet>
      <dgm:spPr/>
      <dgm:t>
        <a:bodyPr/>
        <a:lstStyle/>
        <a:p>
          <a:endParaRPr lang="en-US"/>
        </a:p>
      </dgm:t>
    </dgm:pt>
  </dgm:ptLst>
  <dgm:cxnLst>
    <dgm:cxn modelId="{9B7FC8BA-BF6E-41A4-8427-F9BC2E7CC970}" srcId="{951E69E3-B714-49DE-96E6-8208B2BE30A4}" destId="{BD001708-4B6C-4253-A151-9C48CF28B274}" srcOrd="1" destOrd="0" parTransId="{CCB3BF1A-68A2-4189-9F60-941CB51029F7}" sibTransId="{8F8A8729-E079-4BCC-9907-96513CAEEF4C}"/>
    <dgm:cxn modelId="{4798257A-CFB3-4905-AD6B-05A4F965A12F}" type="presOf" srcId="{121A0F94-20AA-4906-9BB1-EAC06B9D46F9}" destId="{81003E05-33ED-44B7-A303-DD082C184C41}" srcOrd="0" destOrd="0" presId="urn:microsoft.com/office/officeart/2005/8/layout/vProcess5"/>
    <dgm:cxn modelId="{54D5EEAB-5145-41E5-B612-E2565E05159C}" srcId="{951E69E3-B714-49DE-96E6-8208B2BE30A4}" destId="{FCE84A5A-269E-43CC-A1BB-40F59AD88AE5}" srcOrd="4" destOrd="0" parTransId="{079EF734-ADCA-4057-923D-F13940509819}" sibTransId="{3A647F3D-ACC4-4C86-9DA1-66BFDE0E121D}"/>
    <dgm:cxn modelId="{ABA71A1B-1493-4A24-A82C-183283DE0A3B}" type="presOf" srcId="{AF82466D-5E14-43A9-BEC9-5BABB4D350E6}" destId="{53912BF5-5A84-491D-9B57-214752AEF1B2}" srcOrd="0" destOrd="0" presId="urn:microsoft.com/office/officeart/2005/8/layout/vProcess5"/>
    <dgm:cxn modelId="{16AC777B-8B9C-4837-9BA5-ACEDE3030173}" type="presOf" srcId="{8F8A8729-E079-4BCC-9907-96513CAEEF4C}" destId="{C73F0089-9087-458C-942C-D67FB7D23C42}" srcOrd="0" destOrd="0" presId="urn:microsoft.com/office/officeart/2005/8/layout/vProcess5"/>
    <dgm:cxn modelId="{456B8461-85BF-4457-9086-96EE879BCD93}" type="presOf" srcId="{121A0F94-20AA-4906-9BB1-EAC06B9D46F9}" destId="{5D2273D6-1201-4C14-9CC0-7F9C12A5646E}" srcOrd="1" destOrd="0" presId="urn:microsoft.com/office/officeart/2005/8/layout/vProcess5"/>
    <dgm:cxn modelId="{FD01D7E2-6A0A-4254-B995-2ACDAD24C4BB}" type="presOf" srcId="{951E69E3-B714-49DE-96E6-8208B2BE30A4}" destId="{F71F1EF5-8DA5-4EC3-93E3-51F3BC09A15D}" srcOrd="0" destOrd="0" presId="urn:microsoft.com/office/officeart/2005/8/layout/vProcess5"/>
    <dgm:cxn modelId="{DDB3266D-0F8A-454C-97C6-5F72C66EFFA2}" type="presOf" srcId="{C77710BD-D123-49E0-8014-9C31AB1B09C7}" destId="{00BE944D-F0C7-4C4E-AC7F-9A8ABC5510F4}" srcOrd="1" destOrd="0" presId="urn:microsoft.com/office/officeart/2005/8/layout/vProcess5"/>
    <dgm:cxn modelId="{565D2109-6681-4E4C-A7FB-676646CE47ED}" type="presOf" srcId="{F46CDAD9-82AA-46E9-AE46-E03EB525EABC}" destId="{08865DC9-0476-4FCA-926D-CC4C21908AD9}" srcOrd="1" destOrd="0" presId="urn:microsoft.com/office/officeart/2005/8/layout/vProcess5"/>
    <dgm:cxn modelId="{2F195D86-65DF-4415-9334-041188230156}" type="presOf" srcId="{FCE84A5A-269E-43CC-A1BB-40F59AD88AE5}" destId="{93D08645-4B7E-4BB3-885A-322AD8A67745}" srcOrd="0" destOrd="0" presId="urn:microsoft.com/office/officeart/2005/8/layout/vProcess5"/>
    <dgm:cxn modelId="{C2BB3C2A-0FE9-4DB7-9C35-7C8EB239440E}" type="presOf" srcId="{BD001708-4B6C-4253-A151-9C48CF28B274}" destId="{FF30FF2B-01F8-4418-9058-AF8D9C4DCEE1}" srcOrd="1" destOrd="0" presId="urn:microsoft.com/office/officeart/2005/8/layout/vProcess5"/>
    <dgm:cxn modelId="{059B7138-875B-4DD1-BAF2-CC12C2995D70}" type="presOf" srcId="{FCE84A5A-269E-43CC-A1BB-40F59AD88AE5}" destId="{7D25B5A2-DFFD-4F2C-841E-93A028801524}" srcOrd="1" destOrd="0" presId="urn:microsoft.com/office/officeart/2005/8/layout/vProcess5"/>
    <dgm:cxn modelId="{8B4496D9-B9B0-4E4D-A726-6C40DA366D46}" srcId="{951E69E3-B714-49DE-96E6-8208B2BE30A4}" destId="{F46CDAD9-82AA-46E9-AE46-E03EB525EABC}" srcOrd="0" destOrd="0" parTransId="{D254B03E-A068-42DF-A2D1-370C199F0BBF}" sibTransId="{AF82466D-5E14-43A9-BEC9-5BABB4D350E6}"/>
    <dgm:cxn modelId="{3DBB6893-11E0-4EC0-84E9-550B12C7C2D9}" srcId="{951E69E3-B714-49DE-96E6-8208B2BE30A4}" destId="{C77710BD-D123-49E0-8014-9C31AB1B09C7}" srcOrd="2" destOrd="0" parTransId="{8F57E201-85AD-4A08-A2D0-8267595584DF}" sibTransId="{899A262F-AC13-4087-A958-CE88879D772D}"/>
    <dgm:cxn modelId="{8EAC155A-1CBB-4EAF-858B-A5DFBF57EC5E}" type="presOf" srcId="{F46CDAD9-82AA-46E9-AE46-E03EB525EABC}" destId="{7B252312-AADD-4776-927C-208B03607898}" srcOrd="0" destOrd="0" presId="urn:microsoft.com/office/officeart/2005/8/layout/vProcess5"/>
    <dgm:cxn modelId="{7E22B05E-8A54-4784-A162-A61C281A6D12}" type="presOf" srcId="{BD001708-4B6C-4253-A151-9C48CF28B274}" destId="{1AC469B5-75E6-4258-8599-AF683BC80A14}" srcOrd="0" destOrd="0" presId="urn:microsoft.com/office/officeart/2005/8/layout/vProcess5"/>
    <dgm:cxn modelId="{5221EE2B-9A05-4656-85CA-879998EB456A}" type="presOf" srcId="{899A262F-AC13-4087-A958-CE88879D772D}" destId="{6BA4462D-799C-4327-BBE9-A63FF3BB1568}" srcOrd="0" destOrd="0" presId="urn:microsoft.com/office/officeart/2005/8/layout/vProcess5"/>
    <dgm:cxn modelId="{D6C2E610-B78A-4EFF-901B-7C6E386B25DA}" srcId="{951E69E3-B714-49DE-96E6-8208B2BE30A4}" destId="{121A0F94-20AA-4906-9BB1-EAC06B9D46F9}" srcOrd="3" destOrd="0" parTransId="{3C2EAD2C-D36E-438C-B7B8-7B289C31E8A6}" sibTransId="{7DECF649-E061-4882-9694-C22565644EF7}"/>
    <dgm:cxn modelId="{07053460-DBDD-46D1-9B83-25DB8851E580}" type="presOf" srcId="{7DECF649-E061-4882-9694-C22565644EF7}" destId="{7E1F85D2-3E3E-444E-A582-9148BA0A6801}" srcOrd="0" destOrd="0" presId="urn:microsoft.com/office/officeart/2005/8/layout/vProcess5"/>
    <dgm:cxn modelId="{9AF9BBB3-D4FD-4E61-8B28-F64F7693B8A4}" type="presOf" srcId="{C77710BD-D123-49E0-8014-9C31AB1B09C7}" destId="{AB3798C6-BE70-4ABA-8C15-20AEE4CE1AF3}" srcOrd="0" destOrd="0" presId="urn:microsoft.com/office/officeart/2005/8/layout/vProcess5"/>
    <dgm:cxn modelId="{F7A86A61-13FE-4F75-A45F-37EB237660CC}" type="presParOf" srcId="{F71F1EF5-8DA5-4EC3-93E3-51F3BC09A15D}" destId="{DC783E86-B9D9-42DF-82A5-0188EA01BE66}" srcOrd="0" destOrd="0" presId="urn:microsoft.com/office/officeart/2005/8/layout/vProcess5"/>
    <dgm:cxn modelId="{922414FB-277D-4CEC-B9DE-B2C3FDE75B67}" type="presParOf" srcId="{F71F1EF5-8DA5-4EC3-93E3-51F3BC09A15D}" destId="{7B252312-AADD-4776-927C-208B03607898}" srcOrd="1" destOrd="0" presId="urn:microsoft.com/office/officeart/2005/8/layout/vProcess5"/>
    <dgm:cxn modelId="{E16BD289-0743-4A31-9595-55F68E584C0A}" type="presParOf" srcId="{F71F1EF5-8DA5-4EC3-93E3-51F3BC09A15D}" destId="{1AC469B5-75E6-4258-8599-AF683BC80A14}" srcOrd="2" destOrd="0" presId="urn:microsoft.com/office/officeart/2005/8/layout/vProcess5"/>
    <dgm:cxn modelId="{F65AA315-B2C9-4AD9-A12C-32B97D12BF17}" type="presParOf" srcId="{F71F1EF5-8DA5-4EC3-93E3-51F3BC09A15D}" destId="{AB3798C6-BE70-4ABA-8C15-20AEE4CE1AF3}" srcOrd="3" destOrd="0" presId="urn:microsoft.com/office/officeart/2005/8/layout/vProcess5"/>
    <dgm:cxn modelId="{71B0DFFE-9773-4642-877B-4EFAF1821ADF}" type="presParOf" srcId="{F71F1EF5-8DA5-4EC3-93E3-51F3BC09A15D}" destId="{81003E05-33ED-44B7-A303-DD082C184C41}" srcOrd="4" destOrd="0" presId="urn:microsoft.com/office/officeart/2005/8/layout/vProcess5"/>
    <dgm:cxn modelId="{AFCA9398-B6FC-4305-9A06-03B3124468BD}" type="presParOf" srcId="{F71F1EF5-8DA5-4EC3-93E3-51F3BC09A15D}" destId="{93D08645-4B7E-4BB3-885A-322AD8A67745}" srcOrd="5" destOrd="0" presId="urn:microsoft.com/office/officeart/2005/8/layout/vProcess5"/>
    <dgm:cxn modelId="{FF9C99E9-2C4E-4CA2-B1C2-5845CD879646}" type="presParOf" srcId="{F71F1EF5-8DA5-4EC3-93E3-51F3BC09A15D}" destId="{53912BF5-5A84-491D-9B57-214752AEF1B2}" srcOrd="6" destOrd="0" presId="urn:microsoft.com/office/officeart/2005/8/layout/vProcess5"/>
    <dgm:cxn modelId="{710D6572-274E-4FC1-BD9E-8F2593952352}" type="presParOf" srcId="{F71F1EF5-8DA5-4EC3-93E3-51F3BC09A15D}" destId="{C73F0089-9087-458C-942C-D67FB7D23C42}" srcOrd="7" destOrd="0" presId="urn:microsoft.com/office/officeart/2005/8/layout/vProcess5"/>
    <dgm:cxn modelId="{B5C9E67A-9622-4DE2-AAF7-0012F800F67B}" type="presParOf" srcId="{F71F1EF5-8DA5-4EC3-93E3-51F3BC09A15D}" destId="{6BA4462D-799C-4327-BBE9-A63FF3BB1568}" srcOrd="8" destOrd="0" presId="urn:microsoft.com/office/officeart/2005/8/layout/vProcess5"/>
    <dgm:cxn modelId="{6D350B8F-ED6E-40CF-AF94-A7E14629AAE2}" type="presParOf" srcId="{F71F1EF5-8DA5-4EC3-93E3-51F3BC09A15D}" destId="{7E1F85D2-3E3E-444E-A582-9148BA0A6801}" srcOrd="9" destOrd="0" presId="urn:microsoft.com/office/officeart/2005/8/layout/vProcess5"/>
    <dgm:cxn modelId="{E58BD072-0F44-4037-BBD7-0AFB8FF60108}" type="presParOf" srcId="{F71F1EF5-8DA5-4EC3-93E3-51F3BC09A15D}" destId="{08865DC9-0476-4FCA-926D-CC4C21908AD9}" srcOrd="10" destOrd="0" presId="urn:microsoft.com/office/officeart/2005/8/layout/vProcess5"/>
    <dgm:cxn modelId="{70722706-4842-4780-9E1C-688FC171F137}" type="presParOf" srcId="{F71F1EF5-8DA5-4EC3-93E3-51F3BC09A15D}" destId="{FF30FF2B-01F8-4418-9058-AF8D9C4DCEE1}" srcOrd="11" destOrd="0" presId="urn:microsoft.com/office/officeart/2005/8/layout/vProcess5"/>
    <dgm:cxn modelId="{F81DEA69-90B4-4765-AB5A-750FEE83E3BA}" type="presParOf" srcId="{F71F1EF5-8DA5-4EC3-93E3-51F3BC09A15D}" destId="{00BE944D-F0C7-4C4E-AC7F-9A8ABC5510F4}" srcOrd="12" destOrd="0" presId="urn:microsoft.com/office/officeart/2005/8/layout/vProcess5"/>
    <dgm:cxn modelId="{66269C84-F18E-426A-A21A-577679F59A3C}" type="presParOf" srcId="{F71F1EF5-8DA5-4EC3-93E3-51F3BC09A15D}" destId="{5D2273D6-1201-4C14-9CC0-7F9C12A5646E}" srcOrd="13" destOrd="0" presId="urn:microsoft.com/office/officeart/2005/8/layout/vProcess5"/>
    <dgm:cxn modelId="{22C0CC1A-8558-4F28-9447-A3476097E3F2}" type="presParOf" srcId="{F71F1EF5-8DA5-4EC3-93E3-51F3BC09A15D}" destId="{7D25B5A2-DFFD-4F2C-841E-93A028801524}" srcOrd="14" destOrd="0" presId="urn:microsoft.com/office/officeart/2005/8/layout/vProcess5"/>
  </dgm:cxnLst>
  <dgm:bg/>
  <dgm:whole>
    <a:ln>
      <a:solidFill>
        <a:schemeClr val="tx2">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4B4BC-E206-4C66-A1EB-E6B909A0FD3C}"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tr-TR"/>
        </a:p>
      </dgm:t>
    </dgm:pt>
    <dgm:pt modelId="{0D4B24C1-FE81-4659-8CEB-F4D2235441D3}">
      <dgm:prSet phldrT="[Text]" custT="1"/>
      <dgm:spPr/>
      <dgm:t>
        <a:bodyPr/>
        <a:lstStyle/>
        <a:p>
          <a:r>
            <a:rPr lang="tr-TR" sz="2000" dirty="0">
              <a:latin typeface="+mj-lt"/>
            </a:rPr>
            <a:t>Aydınlatma Sistemleri</a:t>
          </a:r>
        </a:p>
      </dgm:t>
    </dgm:pt>
    <dgm:pt modelId="{0A027E67-F2D6-4E8F-A62B-04DB72486C6E}" type="parTrans" cxnId="{9CE448F4-FCDF-4199-A2DF-C8A381B586C8}">
      <dgm:prSet/>
      <dgm:spPr/>
      <dgm:t>
        <a:bodyPr/>
        <a:lstStyle/>
        <a:p>
          <a:endParaRPr lang="tr-TR"/>
        </a:p>
      </dgm:t>
    </dgm:pt>
    <dgm:pt modelId="{6F1975A2-9532-4809-A318-EB3770EEEF6A}" type="sibTrans" cxnId="{9CE448F4-FCDF-4199-A2DF-C8A381B586C8}">
      <dgm:prSet/>
      <dgm:spPr/>
      <dgm:t>
        <a:bodyPr/>
        <a:lstStyle/>
        <a:p>
          <a:endParaRPr lang="tr-TR"/>
        </a:p>
      </dgm:t>
    </dgm:pt>
    <dgm:pt modelId="{D5DF58D9-3EE6-463B-B022-9BB208DD9FB9}">
      <dgm:prSet phldrT="[Text]" custT="1"/>
      <dgm:spPr/>
      <dgm:t>
        <a:bodyPr/>
        <a:lstStyle/>
        <a:p>
          <a:pPr algn="ctr"/>
          <a:r>
            <a:rPr lang="tr-TR" sz="1400" dirty="0">
              <a:latin typeface="+mn-lt"/>
              <a:cs typeface="Arial"/>
            </a:rPr>
            <a:t>Verimli </a:t>
          </a:r>
          <a:r>
            <a:rPr lang="en-US" sz="1400" dirty="0" err="1">
              <a:latin typeface="+mn-lt"/>
              <a:cs typeface="Arial"/>
            </a:rPr>
            <a:t>ışık</a:t>
          </a:r>
          <a:r>
            <a:rPr lang="en-US" sz="1400" dirty="0">
              <a:latin typeface="+mn-lt"/>
              <a:cs typeface="Arial"/>
            </a:rPr>
            <a:t> </a:t>
          </a:r>
          <a:r>
            <a:rPr lang="en-US" sz="1400" dirty="0" err="1">
              <a:latin typeface="+mn-lt"/>
              <a:cs typeface="Arial"/>
            </a:rPr>
            <a:t>kaynakları</a:t>
          </a:r>
          <a:r>
            <a:rPr lang="tr-TR" sz="1400" dirty="0">
              <a:latin typeface="+mn-lt"/>
              <a:cs typeface="Arial"/>
            </a:rPr>
            <a:t> </a:t>
          </a:r>
          <a:r>
            <a:rPr lang="en-US" sz="1400" dirty="0">
              <a:latin typeface="+mn-lt"/>
              <a:cs typeface="Arial"/>
            </a:rPr>
            <a:t>(LED </a:t>
          </a:r>
          <a:r>
            <a:rPr lang="en-US" sz="1400" dirty="0" err="1">
              <a:latin typeface="+mn-lt"/>
              <a:cs typeface="Arial"/>
            </a:rPr>
            <a:t>teknolojisi</a:t>
          </a:r>
          <a:r>
            <a:rPr lang="en-US" sz="1400" dirty="0">
              <a:latin typeface="+mn-lt"/>
              <a:cs typeface="Arial"/>
            </a:rPr>
            <a:t>)</a:t>
          </a:r>
          <a:endParaRPr lang="tr-TR" sz="1400" dirty="0">
            <a:latin typeface="+mn-lt"/>
          </a:endParaRPr>
        </a:p>
      </dgm:t>
    </dgm:pt>
    <dgm:pt modelId="{EBE89F80-013E-4AA8-9691-03DD4ECADB16}" type="parTrans" cxnId="{26E24090-9C4A-4DD6-837E-C0F5F2FE6F30}">
      <dgm:prSet/>
      <dgm:spPr/>
      <dgm:t>
        <a:bodyPr/>
        <a:lstStyle/>
        <a:p>
          <a:endParaRPr lang="tr-TR"/>
        </a:p>
      </dgm:t>
    </dgm:pt>
    <dgm:pt modelId="{2F4DF25D-015D-4CA5-9C4A-2C4CC0CADBA5}" type="sibTrans" cxnId="{26E24090-9C4A-4DD6-837E-C0F5F2FE6F30}">
      <dgm:prSet/>
      <dgm:spPr/>
      <dgm:t>
        <a:bodyPr/>
        <a:lstStyle/>
        <a:p>
          <a:endParaRPr lang="tr-TR"/>
        </a:p>
      </dgm:t>
    </dgm:pt>
    <dgm:pt modelId="{27B2D139-64D2-4C89-ABEA-D9E191D92E21}">
      <dgm:prSet phldrT="[Text]" custT="1"/>
      <dgm:spPr/>
      <dgm:t>
        <a:bodyPr/>
        <a:lstStyle/>
        <a:p>
          <a:r>
            <a:rPr lang="en-US" sz="1400" dirty="0" err="1">
              <a:latin typeface="+mn-lt"/>
              <a:cs typeface="Arial" panose="020B0604020202020204" pitchFamily="34" charset="0"/>
            </a:rPr>
            <a:t>Verimli</a:t>
          </a:r>
          <a:r>
            <a:rPr lang="en-US" sz="1400" dirty="0">
              <a:latin typeface="+mn-lt"/>
              <a:cs typeface="Arial" panose="020B0604020202020204" pitchFamily="34" charset="0"/>
            </a:rPr>
            <a:t> </a:t>
          </a:r>
          <a:r>
            <a:rPr lang="en-US" sz="1400" dirty="0" err="1">
              <a:latin typeface="+mn-lt"/>
              <a:cs typeface="Arial" panose="020B0604020202020204" pitchFamily="34" charset="0"/>
            </a:rPr>
            <a:t>yardımcı</a:t>
          </a:r>
          <a:r>
            <a:rPr lang="en-US" sz="1400" dirty="0">
              <a:latin typeface="+mn-lt"/>
              <a:cs typeface="Arial" panose="020B0604020202020204" pitchFamily="34" charset="0"/>
            </a:rPr>
            <a:t> </a:t>
          </a:r>
          <a:r>
            <a:rPr lang="en-US" sz="1400" dirty="0" err="1">
              <a:latin typeface="+mn-lt"/>
              <a:cs typeface="Arial" panose="020B0604020202020204" pitchFamily="34" charset="0"/>
            </a:rPr>
            <a:t>donanımlar</a:t>
          </a:r>
          <a:r>
            <a:rPr lang="en-US" sz="1400" dirty="0">
              <a:latin typeface="+mn-lt"/>
              <a:cs typeface="Arial" panose="020B0604020202020204" pitchFamily="34" charset="0"/>
            </a:rPr>
            <a:t> (</a:t>
          </a:r>
          <a:r>
            <a:rPr lang="en-US" sz="1400" dirty="0" err="1">
              <a:latin typeface="+mn-lt"/>
              <a:cs typeface="Arial" panose="020B0604020202020204" pitchFamily="34" charset="0"/>
            </a:rPr>
            <a:t>Elektronik</a:t>
          </a:r>
          <a:r>
            <a:rPr lang="en-US" sz="1400" dirty="0">
              <a:latin typeface="+mn-lt"/>
              <a:cs typeface="Arial" panose="020B0604020202020204" pitchFamily="34" charset="0"/>
            </a:rPr>
            <a:t> </a:t>
          </a:r>
          <a:r>
            <a:rPr lang="en-US" sz="1400" dirty="0" err="1">
              <a:latin typeface="+mn-lt"/>
              <a:cs typeface="Arial" panose="020B0604020202020204" pitchFamily="34" charset="0"/>
            </a:rPr>
            <a:t>sürücüler</a:t>
          </a:r>
          <a:r>
            <a:rPr lang="en-US" sz="1400" dirty="0">
              <a:latin typeface="+mn-lt"/>
              <a:cs typeface="Arial" panose="020B0604020202020204" pitchFamily="34" charset="0"/>
            </a:rPr>
            <a:t>)</a:t>
          </a:r>
          <a:endParaRPr lang="tr-TR" sz="1400" dirty="0">
            <a:latin typeface="+mn-lt"/>
            <a:cs typeface="Arial" panose="020B0604020202020204" pitchFamily="34" charset="0"/>
          </a:endParaRPr>
        </a:p>
      </dgm:t>
    </dgm:pt>
    <dgm:pt modelId="{73157A78-3886-4AB4-B0AE-C237738C4848}" type="parTrans" cxnId="{5097EE3E-1279-4063-84F4-6C9C6DC01301}">
      <dgm:prSet/>
      <dgm:spPr/>
      <dgm:t>
        <a:bodyPr/>
        <a:lstStyle/>
        <a:p>
          <a:endParaRPr lang="tr-TR"/>
        </a:p>
      </dgm:t>
    </dgm:pt>
    <dgm:pt modelId="{88E83BDE-E028-48C9-91EA-BC3912DA3014}" type="sibTrans" cxnId="{5097EE3E-1279-4063-84F4-6C9C6DC01301}">
      <dgm:prSet/>
      <dgm:spPr/>
      <dgm:t>
        <a:bodyPr/>
        <a:lstStyle/>
        <a:p>
          <a:endParaRPr lang="tr-TR"/>
        </a:p>
      </dgm:t>
    </dgm:pt>
    <dgm:pt modelId="{F2AE2AF3-BD96-4731-82AD-65F79E393A61}">
      <dgm:prSet phldrT="[Text]" custT="1"/>
      <dgm:spPr/>
      <dgm:t>
        <a:bodyPr/>
        <a:lstStyle/>
        <a:p>
          <a:r>
            <a:rPr lang="tr-TR" sz="1400" dirty="0"/>
            <a:t>Verimli armatürle</a:t>
          </a:r>
          <a:r>
            <a:rPr lang="en-US" sz="1400" dirty="0"/>
            <a:t>r</a:t>
          </a:r>
          <a:r>
            <a:rPr lang="tr-TR" sz="1400" dirty="0"/>
            <a:t> </a:t>
          </a:r>
          <a:r>
            <a:rPr lang="en-US" sz="1400" dirty="0"/>
            <a:t>(</a:t>
          </a:r>
          <a:r>
            <a:rPr lang="en-US" sz="1400" dirty="0" err="1"/>
            <a:t>optik</a:t>
          </a:r>
          <a:r>
            <a:rPr lang="en-US" sz="1400" dirty="0"/>
            <a:t> </a:t>
          </a:r>
          <a:r>
            <a:rPr lang="en-US" sz="1400" dirty="0" err="1"/>
            <a:t>kontrollü</a:t>
          </a:r>
          <a:r>
            <a:rPr lang="en-US" sz="1400" dirty="0"/>
            <a:t>)</a:t>
          </a:r>
          <a:endParaRPr lang="tr-TR" sz="1400" dirty="0"/>
        </a:p>
      </dgm:t>
    </dgm:pt>
    <dgm:pt modelId="{372F075A-FBBF-4D03-A963-67CD6C1409C3}" type="parTrans" cxnId="{C5953801-E626-42CF-87D2-CAA29AB97797}">
      <dgm:prSet/>
      <dgm:spPr/>
      <dgm:t>
        <a:bodyPr/>
        <a:lstStyle/>
        <a:p>
          <a:endParaRPr lang="tr-TR"/>
        </a:p>
      </dgm:t>
    </dgm:pt>
    <dgm:pt modelId="{30859C43-D8FD-4349-8451-82BFBDAC80A0}" type="sibTrans" cxnId="{C5953801-E626-42CF-87D2-CAA29AB97797}">
      <dgm:prSet/>
      <dgm:spPr/>
      <dgm:t>
        <a:bodyPr/>
        <a:lstStyle/>
        <a:p>
          <a:endParaRPr lang="tr-TR"/>
        </a:p>
      </dgm:t>
    </dgm:pt>
    <dgm:pt modelId="{CC45F347-E24C-43D6-8D46-0C59E05EF7A1}">
      <dgm:prSet phldrT="[Text]" custT="1"/>
      <dgm:spPr/>
      <dgm:t>
        <a:bodyPr/>
        <a:lstStyle/>
        <a:p>
          <a:r>
            <a:rPr lang="en-US" sz="1400" dirty="0" err="1"/>
            <a:t>Otomasyon</a:t>
          </a:r>
          <a:r>
            <a:rPr lang="en-US" sz="1400" dirty="0"/>
            <a:t> </a:t>
          </a:r>
          <a:r>
            <a:rPr lang="en-US" sz="1400" dirty="0" err="1"/>
            <a:t>sistemleri</a:t>
          </a:r>
          <a:r>
            <a:rPr lang="en-US" sz="1400" dirty="0"/>
            <a:t> (</a:t>
          </a:r>
          <a:r>
            <a:rPr lang="en-US" sz="1400" dirty="0" err="1"/>
            <a:t>günışığı</a:t>
          </a:r>
          <a:r>
            <a:rPr lang="en-US" sz="1400" dirty="0"/>
            <a:t>, </a:t>
          </a:r>
          <a:r>
            <a:rPr lang="en-US" sz="1400" dirty="0" err="1"/>
            <a:t>hareket</a:t>
          </a:r>
          <a:r>
            <a:rPr lang="en-US" sz="1400" dirty="0"/>
            <a:t>, </a:t>
          </a:r>
          <a:r>
            <a:rPr lang="en-US" sz="1400" dirty="0" err="1"/>
            <a:t>geçmiş</a:t>
          </a:r>
          <a:r>
            <a:rPr lang="en-US" sz="1400" dirty="0"/>
            <a:t> </a:t>
          </a:r>
          <a:r>
            <a:rPr lang="en-US" sz="1400" dirty="0" err="1"/>
            <a:t>veri</a:t>
          </a:r>
          <a:r>
            <a:rPr lang="en-US" sz="1400" dirty="0"/>
            <a:t> </a:t>
          </a:r>
          <a:r>
            <a:rPr lang="en-US" sz="1400" dirty="0" err="1"/>
            <a:t>kontrollü</a:t>
          </a:r>
          <a:r>
            <a:rPr lang="en-US" sz="1400" dirty="0"/>
            <a:t>)</a:t>
          </a:r>
          <a:endParaRPr lang="tr-TR" sz="1400" dirty="0"/>
        </a:p>
      </dgm:t>
    </dgm:pt>
    <dgm:pt modelId="{6AC45607-4A3C-4C09-9B7B-FEAAA6E17E52}" type="parTrans" cxnId="{4418D475-BCB5-4450-9F86-109FEBEA70B7}">
      <dgm:prSet/>
      <dgm:spPr/>
      <dgm:t>
        <a:bodyPr/>
        <a:lstStyle/>
        <a:p>
          <a:endParaRPr lang="tr-TR"/>
        </a:p>
      </dgm:t>
    </dgm:pt>
    <dgm:pt modelId="{C9DF2105-0A0B-4D00-9080-CFE293258F6B}" type="sibTrans" cxnId="{4418D475-BCB5-4450-9F86-109FEBEA70B7}">
      <dgm:prSet/>
      <dgm:spPr/>
      <dgm:t>
        <a:bodyPr/>
        <a:lstStyle/>
        <a:p>
          <a:endParaRPr lang="tr-TR"/>
        </a:p>
      </dgm:t>
    </dgm:pt>
    <dgm:pt modelId="{55033E79-4009-45EB-B081-F41CABB13CC5}" type="pres">
      <dgm:prSet presAssocID="{FE24B4BC-E206-4C66-A1EB-E6B909A0FD3C}" presName="diagram" presStyleCnt="0">
        <dgm:presLayoutVars>
          <dgm:chPref val="1"/>
          <dgm:dir/>
          <dgm:animOne val="branch"/>
          <dgm:animLvl val="lvl"/>
          <dgm:resizeHandles/>
        </dgm:presLayoutVars>
      </dgm:prSet>
      <dgm:spPr/>
      <dgm:t>
        <a:bodyPr/>
        <a:lstStyle/>
        <a:p>
          <a:endParaRPr lang="en-US"/>
        </a:p>
      </dgm:t>
    </dgm:pt>
    <dgm:pt modelId="{F03E30B8-5D41-4289-BDE3-6DE8A924437D}" type="pres">
      <dgm:prSet presAssocID="{0D4B24C1-FE81-4659-8CEB-F4D2235441D3}" presName="root" presStyleCnt="0"/>
      <dgm:spPr/>
    </dgm:pt>
    <dgm:pt modelId="{31F5D486-A109-4EDC-8BDC-1FA2059269D1}" type="pres">
      <dgm:prSet presAssocID="{0D4B24C1-FE81-4659-8CEB-F4D2235441D3}" presName="rootComposite" presStyleCnt="0"/>
      <dgm:spPr/>
    </dgm:pt>
    <dgm:pt modelId="{0EA9A05E-762F-4544-A19B-2E470B548D6F}" type="pres">
      <dgm:prSet presAssocID="{0D4B24C1-FE81-4659-8CEB-F4D2235441D3}" presName="rootText" presStyleLbl="node1" presStyleIdx="0" presStyleCnt="1" custScaleX="254786" custScaleY="123446" custLinFactNeighborY="-14026"/>
      <dgm:spPr/>
      <dgm:t>
        <a:bodyPr/>
        <a:lstStyle/>
        <a:p>
          <a:endParaRPr lang="en-US"/>
        </a:p>
      </dgm:t>
    </dgm:pt>
    <dgm:pt modelId="{181592CC-8649-4DB1-8F71-F2B631FB9463}" type="pres">
      <dgm:prSet presAssocID="{0D4B24C1-FE81-4659-8CEB-F4D2235441D3}" presName="rootConnector" presStyleLbl="node1" presStyleIdx="0" presStyleCnt="1"/>
      <dgm:spPr/>
      <dgm:t>
        <a:bodyPr/>
        <a:lstStyle/>
        <a:p>
          <a:endParaRPr lang="en-US"/>
        </a:p>
      </dgm:t>
    </dgm:pt>
    <dgm:pt modelId="{739D6AED-3810-46B6-9399-918A7132F99E}" type="pres">
      <dgm:prSet presAssocID="{0D4B24C1-FE81-4659-8CEB-F4D2235441D3}" presName="childShape" presStyleCnt="0"/>
      <dgm:spPr/>
    </dgm:pt>
    <dgm:pt modelId="{2A71E47E-6E6E-4DCD-BC88-AA8B78B02D71}" type="pres">
      <dgm:prSet presAssocID="{EBE89F80-013E-4AA8-9691-03DD4ECADB16}" presName="Name13" presStyleLbl="parChTrans1D2" presStyleIdx="0" presStyleCnt="4"/>
      <dgm:spPr/>
      <dgm:t>
        <a:bodyPr/>
        <a:lstStyle/>
        <a:p>
          <a:endParaRPr lang="en-US"/>
        </a:p>
      </dgm:t>
    </dgm:pt>
    <dgm:pt modelId="{7E6AA71B-B331-4991-924B-45A80127D447}" type="pres">
      <dgm:prSet presAssocID="{D5DF58D9-3EE6-463B-B022-9BB208DD9FB9}" presName="childText" presStyleLbl="bgAcc1" presStyleIdx="0" presStyleCnt="4" custScaleX="180195" custScaleY="164852" custLinFactNeighborX="948" custLinFactNeighborY="-5782">
        <dgm:presLayoutVars>
          <dgm:bulletEnabled val="1"/>
        </dgm:presLayoutVars>
      </dgm:prSet>
      <dgm:spPr/>
      <dgm:t>
        <a:bodyPr/>
        <a:lstStyle/>
        <a:p>
          <a:endParaRPr lang="en-US"/>
        </a:p>
      </dgm:t>
    </dgm:pt>
    <dgm:pt modelId="{F5DEBF38-C4B1-48DC-B2ED-8FD1D06B3E1B}" type="pres">
      <dgm:prSet presAssocID="{73157A78-3886-4AB4-B0AE-C237738C4848}" presName="Name13" presStyleLbl="parChTrans1D2" presStyleIdx="1" presStyleCnt="4"/>
      <dgm:spPr/>
      <dgm:t>
        <a:bodyPr/>
        <a:lstStyle/>
        <a:p>
          <a:endParaRPr lang="en-US"/>
        </a:p>
      </dgm:t>
    </dgm:pt>
    <dgm:pt modelId="{9FBE317E-4B54-4F5B-9268-B00AF368F20E}" type="pres">
      <dgm:prSet presAssocID="{27B2D139-64D2-4C89-ABEA-D9E191D92E21}" presName="childText" presStyleLbl="bgAcc1" presStyleIdx="1" presStyleCnt="4" custScaleX="180195" custScaleY="120290">
        <dgm:presLayoutVars>
          <dgm:bulletEnabled val="1"/>
        </dgm:presLayoutVars>
      </dgm:prSet>
      <dgm:spPr/>
      <dgm:t>
        <a:bodyPr/>
        <a:lstStyle/>
        <a:p>
          <a:endParaRPr lang="en-US"/>
        </a:p>
      </dgm:t>
    </dgm:pt>
    <dgm:pt modelId="{56855F4E-86DB-4348-93F6-A2C1859E6D80}" type="pres">
      <dgm:prSet presAssocID="{372F075A-FBBF-4D03-A963-67CD6C1409C3}" presName="Name13" presStyleLbl="parChTrans1D2" presStyleIdx="2" presStyleCnt="4"/>
      <dgm:spPr/>
      <dgm:t>
        <a:bodyPr/>
        <a:lstStyle/>
        <a:p>
          <a:endParaRPr lang="en-US"/>
        </a:p>
      </dgm:t>
    </dgm:pt>
    <dgm:pt modelId="{3680FC30-6752-4A20-A4B9-6674C801F6F7}" type="pres">
      <dgm:prSet presAssocID="{F2AE2AF3-BD96-4731-82AD-65F79E393A61}" presName="childText" presStyleLbl="bgAcc1" presStyleIdx="2" presStyleCnt="4" custScaleX="181322" custScaleY="153460">
        <dgm:presLayoutVars>
          <dgm:bulletEnabled val="1"/>
        </dgm:presLayoutVars>
      </dgm:prSet>
      <dgm:spPr/>
      <dgm:t>
        <a:bodyPr/>
        <a:lstStyle/>
        <a:p>
          <a:endParaRPr lang="en-US"/>
        </a:p>
      </dgm:t>
    </dgm:pt>
    <dgm:pt modelId="{0C203E53-C2BF-49E9-9995-D9879BD532DC}" type="pres">
      <dgm:prSet presAssocID="{6AC45607-4A3C-4C09-9B7B-FEAAA6E17E52}" presName="Name13" presStyleLbl="parChTrans1D2" presStyleIdx="3" presStyleCnt="4"/>
      <dgm:spPr/>
      <dgm:t>
        <a:bodyPr/>
        <a:lstStyle/>
        <a:p>
          <a:endParaRPr lang="en-US"/>
        </a:p>
      </dgm:t>
    </dgm:pt>
    <dgm:pt modelId="{73CA02D5-441D-4A77-B0F6-BF65FF2C7DFB}" type="pres">
      <dgm:prSet presAssocID="{CC45F347-E24C-43D6-8D46-0C59E05EF7A1}" presName="childText" presStyleLbl="bgAcc1" presStyleIdx="3" presStyleCnt="4" custScaleX="178685" custScaleY="152003">
        <dgm:presLayoutVars>
          <dgm:bulletEnabled val="1"/>
        </dgm:presLayoutVars>
      </dgm:prSet>
      <dgm:spPr/>
      <dgm:t>
        <a:bodyPr/>
        <a:lstStyle/>
        <a:p>
          <a:endParaRPr lang="en-US"/>
        </a:p>
      </dgm:t>
    </dgm:pt>
  </dgm:ptLst>
  <dgm:cxnLst>
    <dgm:cxn modelId="{D943CC71-CA48-41E1-BAD2-0AF9D64D077D}" type="presOf" srcId="{CC45F347-E24C-43D6-8D46-0C59E05EF7A1}" destId="{73CA02D5-441D-4A77-B0F6-BF65FF2C7DFB}" srcOrd="0" destOrd="0" presId="urn:microsoft.com/office/officeart/2005/8/layout/hierarchy3"/>
    <dgm:cxn modelId="{26E24090-9C4A-4DD6-837E-C0F5F2FE6F30}" srcId="{0D4B24C1-FE81-4659-8CEB-F4D2235441D3}" destId="{D5DF58D9-3EE6-463B-B022-9BB208DD9FB9}" srcOrd="0" destOrd="0" parTransId="{EBE89F80-013E-4AA8-9691-03DD4ECADB16}" sibTransId="{2F4DF25D-015D-4CA5-9C4A-2C4CC0CADBA5}"/>
    <dgm:cxn modelId="{8B8DF266-3247-4678-94F8-E55F7501A222}" type="presOf" srcId="{D5DF58D9-3EE6-463B-B022-9BB208DD9FB9}" destId="{7E6AA71B-B331-4991-924B-45A80127D447}" srcOrd="0" destOrd="0" presId="urn:microsoft.com/office/officeart/2005/8/layout/hierarchy3"/>
    <dgm:cxn modelId="{4418D475-BCB5-4450-9F86-109FEBEA70B7}" srcId="{0D4B24C1-FE81-4659-8CEB-F4D2235441D3}" destId="{CC45F347-E24C-43D6-8D46-0C59E05EF7A1}" srcOrd="3" destOrd="0" parTransId="{6AC45607-4A3C-4C09-9B7B-FEAAA6E17E52}" sibTransId="{C9DF2105-0A0B-4D00-9080-CFE293258F6B}"/>
    <dgm:cxn modelId="{E29101AF-F4CA-4554-8CE8-6031669F29FE}" type="presOf" srcId="{F2AE2AF3-BD96-4731-82AD-65F79E393A61}" destId="{3680FC30-6752-4A20-A4B9-6674C801F6F7}" srcOrd="0" destOrd="0" presId="urn:microsoft.com/office/officeart/2005/8/layout/hierarchy3"/>
    <dgm:cxn modelId="{9CE448F4-FCDF-4199-A2DF-C8A381B586C8}" srcId="{FE24B4BC-E206-4C66-A1EB-E6B909A0FD3C}" destId="{0D4B24C1-FE81-4659-8CEB-F4D2235441D3}" srcOrd="0" destOrd="0" parTransId="{0A027E67-F2D6-4E8F-A62B-04DB72486C6E}" sibTransId="{6F1975A2-9532-4809-A318-EB3770EEEF6A}"/>
    <dgm:cxn modelId="{5097EE3E-1279-4063-84F4-6C9C6DC01301}" srcId="{0D4B24C1-FE81-4659-8CEB-F4D2235441D3}" destId="{27B2D139-64D2-4C89-ABEA-D9E191D92E21}" srcOrd="1" destOrd="0" parTransId="{73157A78-3886-4AB4-B0AE-C237738C4848}" sibTransId="{88E83BDE-E028-48C9-91EA-BC3912DA3014}"/>
    <dgm:cxn modelId="{C5953801-E626-42CF-87D2-CAA29AB97797}" srcId="{0D4B24C1-FE81-4659-8CEB-F4D2235441D3}" destId="{F2AE2AF3-BD96-4731-82AD-65F79E393A61}" srcOrd="2" destOrd="0" parTransId="{372F075A-FBBF-4D03-A963-67CD6C1409C3}" sibTransId="{30859C43-D8FD-4349-8451-82BFBDAC80A0}"/>
    <dgm:cxn modelId="{672ECC82-2E38-4B2A-9C4A-F51772AC7793}" type="presOf" srcId="{0D4B24C1-FE81-4659-8CEB-F4D2235441D3}" destId="{0EA9A05E-762F-4544-A19B-2E470B548D6F}" srcOrd="0" destOrd="0" presId="urn:microsoft.com/office/officeart/2005/8/layout/hierarchy3"/>
    <dgm:cxn modelId="{53866187-7E90-43E9-AFE5-AF2A6BC6A8A1}" type="presOf" srcId="{6AC45607-4A3C-4C09-9B7B-FEAAA6E17E52}" destId="{0C203E53-C2BF-49E9-9995-D9879BD532DC}" srcOrd="0" destOrd="0" presId="urn:microsoft.com/office/officeart/2005/8/layout/hierarchy3"/>
    <dgm:cxn modelId="{899DDB77-76A3-4513-8440-21783E64AB6C}" type="presOf" srcId="{0D4B24C1-FE81-4659-8CEB-F4D2235441D3}" destId="{181592CC-8649-4DB1-8F71-F2B631FB9463}" srcOrd="1" destOrd="0" presId="urn:microsoft.com/office/officeart/2005/8/layout/hierarchy3"/>
    <dgm:cxn modelId="{F2353437-AD17-45F6-A5FC-2A736616F0B1}" type="presOf" srcId="{27B2D139-64D2-4C89-ABEA-D9E191D92E21}" destId="{9FBE317E-4B54-4F5B-9268-B00AF368F20E}" srcOrd="0" destOrd="0" presId="urn:microsoft.com/office/officeart/2005/8/layout/hierarchy3"/>
    <dgm:cxn modelId="{44F614C4-5B6A-4AD6-8DFC-3EDE77655FA5}" type="presOf" srcId="{73157A78-3886-4AB4-B0AE-C237738C4848}" destId="{F5DEBF38-C4B1-48DC-B2ED-8FD1D06B3E1B}" srcOrd="0" destOrd="0" presId="urn:microsoft.com/office/officeart/2005/8/layout/hierarchy3"/>
    <dgm:cxn modelId="{7182BA13-6164-48D2-87CF-5CC282E2119A}" type="presOf" srcId="{EBE89F80-013E-4AA8-9691-03DD4ECADB16}" destId="{2A71E47E-6E6E-4DCD-BC88-AA8B78B02D71}" srcOrd="0" destOrd="0" presId="urn:microsoft.com/office/officeart/2005/8/layout/hierarchy3"/>
    <dgm:cxn modelId="{9BF7BD6E-BD12-4A6C-8B7A-38F9A8CF311F}" type="presOf" srcId="{372F075A-FBBF-4D03-A963-67CD6C1409C3}" destId="{56855F4E-86DB-4348-93F6-A2C1859E6D80}" srcOrd="0" destOrd="0" presId="urn:microsoft.com/office/officeart/2005/8/layout/hierarchy3"/>
    <dgm:cxn modelId="{F009811F-131F-4A0F-B372-2B1249A4F0AD}" type="presOf" srcId="{FE24B4BC-E206-4C66-A1EB-E6B909A0FD3C}" destId="{55033E79-4009-45EB-B081-F41CABB13CC5}" srcOrd="0" destOrd="0" presId="urn:microsoft.com/office/officeart/2005/8/layout/hierarchy3"/>
    <dgm:cxn modelId="{E7830427-9F1D-464E-AD9D-D941A5C52ADD}" type="presParOf" srcId="{55033E79-4009-45EB-B081-F41CABB13CC5}" destId="{F03E30B8-5D41-4289-BDE3-6DE8A924437D}" srcOrd="0" destOrd="0" presId="urn:microsoft.com/office/officeart/2005/8/layout/hierarchy3"/>
    <dgm:cxn modelId="{43B16BE7-7ED7-4C70-88B5-8AA4D5F1F407}" type="presParOf" srcId="{F03E30B8-5D41-4289-BDE3-6DE8A924437D}" destId="{31F5D486-A109-4EDC-8BDC-1FA2059269D1}" srcOrd="0" destOrd="0" presId="urn:microsoft.com/office/officeart/2005/8/layout/hierarchy3"/>
    <dgm:cxn modelId="{7A14B53B-8664-4FCD-AF86-3C0100B06765}" type="presParOf" srcId="{31F5D486-A109-4EDC-8BDC-1FA2059269D1}" destId="{0EA9A05E-762F-4544-A19B-2E470B548D6F}" srcOrd="0" destOrd="0" presId="urn:microsoft.com/office/officeart/2005/8/layout/hierarchy3"/>
    <dgm:cxn modelId="{3A324E83-67ED-483F-885D-8AAD034380B3}" type="presParOf" srcId="{31F5D486-A109-4EDC-8BDC-1FA2059269D1}" destId="{181592CC-8649-4DB1-8F71-F2B631FB9463}" srcOrd="1" destOrd="0" presId="urn:microsoft.com/office/officeart/2005/8/layout/hierarchy3"/>
    <dgm:cxn modelId="{58FF5FCC-73CE-4B65-9EBE-34A6F8E0DFD5}" type="presParOf" srcId="{F03E30B8-5D41-4289-BDE3-6DE8A924437D}" destId="{739D6AED-3810-46B6-9399-918A7132F99E}" srcOrd="1" destOrd="0" presId="urn:microsoft.com/office/officeart/2005/8/layout/hierarchy3"/>
    <dgm:cxn modelId="{7800B8EE-BB83-4262-983A-B16CAFBF397F}" type="presParOf" srcId="{739D6AED-3810-46B6-9399-918A7132F99E}" destId="{2A71E47E-6E6E-4DCD-BC88-AA8B78B02D71}" srcOrd="0" destOrd="0" presId="urn:microsoft.com/office/officeart/2005/8/layout/hierarchy3"/>
    <dgm:cxn modelId="{48FFF91D-41E6-4CBA-A259-53F54E07D9DD}" type="presParOf" srcId="{739D6AED-3810-46B6-9399-918A7132F99E}" destId="{7E6AA71B-B331-4991-924B-45A80127D447}" srcOrd="1" destOrd="0" presId="urn:microsoft.com/office/officeart/2005/8/layout/hierarchy3"/>
    <dgm:cxn modelId="{088583ED-3E84-4BF0-8E20-3A3CEE54D3BB}" type="presParOf" srcId="{739D6AED-3810-46B6-9399-918A7132F99E}" destId="{F5DEBF38-C4B1-48DC-B2ED-8FD1D06B3E1B}" srcOrd="2" destOrd="0" presId="urn:microsoft.com/office/officeart/2005/8/layout/hierarchy3"/>
    <dgm:cxn modelId="{DF9CF4A9-D0BA-4826-9BE0-4132CFB87B10}" type="presParOf" srcId="{739D6AED-3810-46B6-9399-918A7132F99E}" destId="{9FBE317E-4B54-4F5B-9268-B00AF368F20E}" srcOrd="3" destOrd="0" presId="urn:microsoft.com/office/officeart/2005/8/layout/hierarchy3"/>
    <dgm:cxn modelId="{465D1A5A-C764-48DF-B5FF-5CE079FB3552}" type="presParOf" srcId="{739D6AED-3810-46B6-9399-918A7132F99E}" destId="{56855F4E-86DB-4348-93F6-A2C1859E6D80}" srcOrd="4" destOrd="0" presId="urn:microsoft.com/office/officeart/2005/8/layout/hierarchy3"/>
    <dgm:cxn modelId="{0188F97A-AD85-4899-91E2-8B8486830655}" type="presParOf" srcId="{739D6AED-3810-46B6-9399-918A7132F99E}" destId="{3680FC30-6752-4A20-A4B9-6674C801F6F7}" srcOrd="5" destOrd="0" presId="urn:microsoft.com/office/officeart/2005/8/layout/hierarchy3"/>
    <dgm:cxn modelId="{8C57CA18-FA9B-4BAC-AD68-FBB82F75CCF8}" type="presParOf" srcId="{739D6AED-3810-46B6-9399-918A7132F99E}" destId="{0C203E53-C2BF-49E9-9995-D9879BD532DC}" srcOrd="6" destOrd="0" presId="urn:microsoft.com/office/officeart/2005/8/layout/hierarchy3"/>
    <dgm:cxn modelId="{61CD4E07-C81B-4EF1-B95A-A03653759CD7}" type="presParOf" srcId="{739D6AED-3810-46B6-9399-918A7132F99E}" destId="{73CA02D5-441D-4A77-B0F6-BF65FF2C7DFB}"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3C9CD-4574-451F-8041-9C0E5C99B5D6}" type="doc">
      <dgm:prSet loTypeId="urn:microsoft.com/office/officeart/2005/8/layout/list1" loCatId="list" qsTypeId="urn:microsoft.com/office/officeart/2005/8/quickstyle/3d3" qsCatId="3D" csTypeId="urn:microsoft.com/office/officeart/2005/8/colors/accent2_4" csCatId="accent2" phldr="1"/>
      <dgm:spPr/>
      <dgm:t>
        <a:bodyPr/>
        <a:lstStyle/>
        <a:p>
          <a:endParaRPr lang="en-US"/>
        </a:p>
      </dgm:t>
    </dgm:pt>
    <dgm:pt modelId="{66ED27F6-B8E1-48BF-A1E0-38B63B1F20F9}" type="pres">
      <dgm:prSet presAssocID="{DE23C9CD-4574-451F-8041-9C0E5C99B5D6}" presName="linear" presStyleCnt="0">
        <dgm:presLayoutVars>
          <dgm:dir/>
          <dgm:animLvl val="lvl"/>
          <dgm:resizeHandles val="exact"/>
        </dgm:presLayoutVars>
      </dgm:prSet>
      <dgm:spPr/>
      <dgm:t>
        <a:bodyPr/>
        <a:lstStyle/>
        <a:p>
          <a:endParaRPr lang="en-US"/>
        </a:p>
      </dgm:t>
    </dgm:pt>
  </dgm:ptLst>
  <dgm:cxnLst>
    <dgm:cxn modelId="{BD3D72F8-D022-4649-ABE0-3A6B1CF40FA6}" type="presOf" srcId="{DE23C9CD-4574-451F-8041-9C0E5C99B5D6}" destId="{66ED27F6-B8E1-48BF-A1E0-38B63B1F20F9}"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F23D1-3510-4849-BCBF-83BF1EA5683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41A8C57-EC14-4C46-8FA1-0A4B7F468F52}">
      <dgm:prSet phldrT="[Metin]" custT="1"/>
      <dgm:spPr/>
      <dgm:t>
        <a:bodyPr/>
        <a:lstStyle/>
        <a:p>
          <a:r>
            <a:rPr lang="tr-TR" sz="1600" b="1" dirty="0">
              <a:solidFill>
                <a:srgbClr val="006600"/>
              </a:solidFill>
              <a:latin typeface="+mn-lt"/>
            </a:rPr>
            <a:t>Mimari proje tasarımı ve uygulamaları</a:t>
          </a:r>
          <a:endParaRPr lang="en-US" sz="1600" dirty="0">
            <a:latin typeface="+mn-lt"/>
          </a:endParaRPr>
        </a:p>
      </dgm:t>
    </dgm:pt>
    <dgm:pt modelId="{43B4F28F-F97A-45E5-A04F-8F51793DCEED}" type="parTrans" cxnId="{D7E98E48-6E88-4613-AA26-733190944317}">
      <dgm:prSet/>
      <dgm:spPr/>
      <dgm:t>
        <a:bodyPr/>
        <a:lstStyle/>
        <a:p>
          <a:endParaRPr lang="en-US"/>
        </a:p>
      </dgm:t>
    </dgm:pt>
    <dgm:pt modelId="{878095E8-26AA-48C5-9D56-D3B8346EDD8A}" type="sibTrans" cxnId="{D7E98E48-6E88-4613-AA26-733190944317}">
      <dgm:prSet/>
      <dgm:spPr/>
      <dgm:t>
        <a:bodyPr/>
        <a:lstStyle/>
        <a:p>
          <a:endParaRPr lang="en-US"/>
        </a:p>
      </dgm:t>
    </dgm:pt>
    <dgm:pt modelId="{407EDF68-FD98-42D4-A3C2-8AF9F4B0F5A6}">
      <dgm:prSet phldrT="[Metin]" custT="1"/>
      <dgm:spPr/>
      <dgm:t>
        <a:bodyPr/>
        <a:lstStyle/>
        <a:p>
          <a:r>
            <a:rPr lang="tr-TR" sz="1600" b="1" dirty="0">
              <a:solidFill>
                <a:srgbClr val="FF9900"/>
              </a:solidFill>
              <a:latin typeface="+mn-lt"/>
            </a:rPr>
            <a:t>Bina ve Tesisat Yalıtımı</a:t>
          </a:r>
          <a:endParaRPr lang="en-US" sz="1600" dirty="0">
            <a:latin typeface="+mn-lt"/>
          </a:endParaRPr>
        </a:p>
      </dgm:t>
    </dgm:pt>
    <dgm:pt modelId="{285B3895-C688-4D4E-8034-773B0828CF82}" type="parTrans" cxnId="{1FCCD945-674F-49CB-956D-BDDA82888B0F}">
      <dgm:prSet/>
      <dgm:spPr/>
      <dgm:t>
        <a:bodyPr/>
        <a:lstStyle/>
        <a:p>
          <a:endParaRPr lang="en-US"/>
        </a:p>
      </dgm:t>
    </dgm:pt>
    <dgm:pt modelId="{DEBA92B8-1A8F-4021-A4AC-1B06A4141E56}" type="sibTrans" cxnId="{1FCCD945-674F-49CB-956D-BDDA82888B0F}">
      <dgm:prSet/>
      <dgm:spPr/>
      <dgm:t>
        <a:bodyPr/>
        <a:lstStyle/>
        <a:p>
          <a:endParaRPr lang="en-US"/>
        </a:p>
      </dgm:t>
    </dgm:pt>
    <dgm:pt modelId="{1C52433B-41E5-4894-9A43-996F46AC4C8C}">
      <dgm:prSet phldrT="[Metin]" custT="1"/>
      <dgm:spPr/>
      <dgm:t>
        <a:bodyPr/>
        <a:lstStyle/>
        <a:p>
          <a:r>
            <a:rPr lang="tr-TR" sz="1600" b="1" dirty="0">
              <a:solidFill>
                <a:srgbClr val="CC3300"/>
              </a:solidFill>
              <a:latin typeface="+mn-lt"/>
            </a:rPr>
            <a:t>Isıtma, soğutma, havalandırma, sıcak su, otomatik kontrol</a:t>
          </a:r>
          <a:endParaRPr lang="en-US" sz="1600" dirty="0">
            <a:latin typeface="+mn-lt"/>
          </a:endParaRPr>
        </a:p>
      </dgm:t>
    </dgm:pt>
    <dgm:pt modelId="{B9A9C132-C551-4CAC-B631-71960DD4F767}" type="parTrans" cxnId="{BFEF8074-FE45-4873-9BC4-C80BBA5BAF61}">
      <dgm:prSet/>
      <dgm:spPr/>
      <dgm:t>
        <a:bodyPr/>
        <a:lstStyle/>
        <a:p>
          <a:endParaRPr lang="en-US"/>
        </a:p>
      </dgm:t>
    </dgm:pt>
    <dgm:pt modelId="{B0007CAE-5011-4E74-AE22-809E46B9776A}" type="sibTrans" cxnId="{BFEF8074-FE45-4873-9BC4-C80BBA5BAF61}">
      <dgm:prSet/>
      <dgm:spPr/>
      <dgm:t>
        <a:bodyPr/>
        <a:lstStyle/>
        <a:p>
          <a:endParaRPr lang="en-US"/>
        </a:p>
      </dgm:t>
    </dgm:pt>
    <dgm:pt modelId="{2EE0D618-6C09-45BF-B01E-8BDC93B2B850}">
      <dgm:prSet phldrT="[Metin]" custT="1"/>
      <dgm:spPr/>
      <dgm:t>
        <a:bodyPr/>
        <a:lstStyle/>
        <a:p>
          <a:r>
            <a:rPr lang="tr-TR" sz="1600" b="1" dirty="0">
              <a:solidFill>
                <a:srgbClr val="25A7FF"/>
              </a:solidFill>
              <a:latin typeface="+mn-lt"/>
            </a:rPr>
            <a:t>Aydınlatma</a:t>
          </a:r>
          <a:endParaRPr lang="en-US" sz="1600" dirty="0">
            <a:latin typeface="+mn-lt"/>
          </a:endParaRPr>
        </a:p>
      </dgm:t>
    </dgm:pt>
    <dgm:pt modelId="{ACD01EE8-1FCE-4D0C-AC16-629A9651FF45}" type="parTrans" cxnId="{A306B142-783F-4E5C-AB02-BDCAE18345AF}">
      <dgm:prSet/>
      <dgm:spPr/>
      <dgm:t>
        <a:bodyPr/>
        <a:lstStyle/>
        <a:p>
          <a:endParaRPr lang="en-US"/>
        </a:p>
      </dgm:t>
    </dgm:pt>
    <dgm:pt modelId="{936332D2-4C4D-4186-93CC-B50F5D24EA97}" type="sibTrans" cxnId="{A306B142-783F-4E5C-AB02-BDCAE18345AF}">
      <dgm:prSet/>
      <dgm:spPr/>
      <dgm:t>
        <a:bodyPr/>
        <a:lstStyle/>
        <a:p>
          <a:endParaRPr lang="en-US"/>
        </a:p>
      </dgm:t>
    </dgm:pt>
    <dgm:pt modelId="{10C984EC-45B0-4665-A01E-57ED59EC44F1}">
      <dgm:prSet phldrT="[Metin]" custT="1"/>
      <dgm:spPr/>
      <dgm:t>
        <a:bodyPr/>
        <a:lstStyle/>
        <a:p>
          <a:r>
            <a:rPr lang="tr-TR" sz="1600" b="1" dirty="0">
              <a:latin typeface="+mn-lt"/>
            </a:rPr>
            <a:t>Yenilenebilir Enerji </a:t>
          </a:r>
          <a:r>
            <a:rPr lang="tr-TR" sz="1600" b="1" dirty="0" err="1">
              <a:latin typeface="+mn-lt"/>
            </a:rPr>
            <a:t>Kojenerasyon</a:t>
          </a:r>
          <a:endParaRPr lang="en-US" sz="1600" dirty="0">
            <a:latin typeface="+mn-lt"/>
          </a:endParaRPr>
        </a:p>
      </dgm:t>
    </dgm:pt>
    <dgm:pt modelId="{05F12F77-FFD6-4B0F-A85F-510889F7B90C}" type="parTrans" cxnId="{9255CC21-7D96-4AA6-9636-F9D53598B084}">
      <dgm:prSet/>
      <dgm:spPr/>
      <dgm:t>
        <a:bodyPr/>
        <a:lstStyle/>
        <a:p>
          <a:endParaRPr lang="en-US"/>
        </a:p>
      </dgm:t>
    </dgm:pt>
    <dgm:pt modelId="{F754D327-D3E2-4AF8-B394-CCAC24C45A2E}" type="sibTrans" cxnId="{9255CC21-7D96-4AA6-9636-F9D53598B084}">
      <dgm:prSet/>
      <dgm:spPr/>
      <dgm:t>
        <a:bodyPr/>
        <a:lstStyle/>
        <a:p>
          <a:endParaRPr lang="en-US"/>
        </a:p>
      </dgm:t>
    </dgm:pt>
    <dgm:pt modelId="{57CF389A-7C97-4F1B-8C93-A309563D963B}" type="pres">
      <dgm:prSet presAssocID="{ABBF23D1-3510-4849-BCBF-83BF1EA56834}" presName="cycle" presStyleCnt="0">
        <dgm:presLayoutVars>
          <dgm:dir/>
          <dgm:resizeHandles val="exact"/>
        </dgm:presLayoutVars>
      </dgm:prSet>
      <dgm:spPr/>
      <dgm:t>
        <a:bodyPr/>
        <a:lstStyle/>
        <a:p>
          <a:endParaRPr lang="en-US"/>
        </a:p>
      </dgm:t>
    </dgm:pt>
    <dgm:pt modelId="{94B6C5D2-C4D9-462F-8183-7A6602020C33}" type="pres">
      <dgm:prSet presAssocID="{C41A8C57-EC14-4C46-8FA1-0A4B7F468F52}" presName="dummy" presStyleCnt="0"/>
      <dgm:spPr/>
    </dgm:pt>
    <dgm:pt modelId="{60134E7C-8AC5-4438-849F-01CA22577393}" type="pres">
      <dgm:prSet presAssocID="{C41A8C57-EC14-4C46-8FA1-0A4B7F468F52}" presName="node" presStyleLbl="revTx" presStyleIdx="0" presStyleCnt="5" custScaleX="188972" custRadScaleRad="118723" custRadScaleInc="44405">
        <dgm:presLayoutVars>
          <dgm:bulletEnabled val="1"/>
        </dgm:presLayoutVars>
      </dgm:prSet>
      <dgm:spPr/>
      <dgm:t>
        <a:bodyPr/>
        <a:lstStyle/>
        <a:p>
          <a:endParaRPr lang="en-US"/>
        </a:p>
      </dgm:t>
    </dgm:pt>
    <dgm:pt modelId="{B84649AD-519A-4C26-BFC8-9D4FDEC2500C}" type="pres">
      <dgm:prSet presAssocID="{878095E8-26AA-48C5-9D56-D3B8346EDD8A}" presName="sibTrans" presStyleLbl="node1" presStyleIdx="0" presStyleCnt="5"/>
      <dgm:spPr/>
      <dgm:t>
        <a:bodyPr/>
        <a:lstStyle/>
        <a:p>
          <a:endParaRPr lang="en-US"/>
        </a:p>
      </dgm:t>
    </dgm:pt>
    <dgm:pt modelId="{8040BBF9-A40F-4285-8C31-7407D3655470}" type="pres">
      <dgm:prSet presAssocID="{407EDF68-FD98-42D4-A3C2-8AF9F4B0F5A6}" presName="dummy" presStyleCnt="0"/>
      <dgm:spPr/>
    </dgm:pt>
    <dgm:pt modelId="{8C720540-9597-4092-833C-C7577294A725}" type="pres">
      <dgm:prSet presAssocID="{407EDF68-FD98-42D4-A3C2-8AF9F4B0F5A6}" presName="node" presStyleLbl="revTx" presStyleIdx="1" presStyleCnt="5">
        <dgm:presLayoutVars>
          <dgm:bulletEnabled val="1"/>
        </dgm:presLayoutVars>
      </dgm:prSet>
      <dgm:spPr/>
      <dgm:t>
        <a:bodyPr/>
        <a:lstStyle/>
        <a:p>
          <a:endParaRPr lang="en-US"/>
        </a:p>
      </dgm:t>
    </dgm:pt>
    <dgm:pt modelId="{E77E14BA-50C2-4A7B-8A59-24449A23C30D}" type="pres">
      <dgm:prSet presAssocID="{DEBA92B8-1A8F-4021-A4AC-1B06A4141E56}" presName="sibTrans" presStyleLbl="node1" presStyleIdx="1" presStyleCnt="5"/>
      <dgm:spPr/>
      <dgm:t>
        <a:bodyPr/>
        <a:lstStyle/>
        <a:p>
          <a:endParaRPr lang="en-US"/>
        </a:p>
      </dgm:t>
    </dgm:pt>
    <dgm:pt modelId="{220E5F87-DB48-46BF-B54C-E8A9F28F40D9}" type="pres">
      <dgm:prSet presAssocID="{1C52433B-41E5-4894-9A43-996F46AC4C8C}" presName="dummy" presStyleCnt="0"/>
      <dgm:spPr/>
    </dgm:pt>
    <dgm:pt modelId="{A9997D02-544F-494F-B3E6-DEBD7D81EF5E}" type="pres">
      <dgm:prSet presAssocID="{1C52433B-41E5-4894-9A43-996F46AC4C8C}" presName="node" presStyleLbl="revTx" presStyleIdx="2" presStyleCnt="5" custScaleX="190673" custRadScaleRad="103753">
        <dgm:presLayoutVars>
          <dgm:bulletEnabled val="1"/>
        </dgm:presLayoutVars>
      </dgm:prSet>
      <dgm:spPr/>
      <dgm:t>
        <a:bodyPr/>
        <a:lstStyle/>
        <a:p>
          <a:endParaRPr lang="en-US"/>
        </a:p>
      </dgm:t>
    </dgm:pt>
    <dgm:pt modelId="{BC3704F3-51CF-4125-9881-0548F965A576}" type="pres">
      <dgm:prSet presAssocID="{B0007CAE-5011-4E74-AE22-809E46B9776A}" presName="sibTrans" presStyleLbl="node1" presStyleIdx="2" presStyleCnt="5"/>
      <dgm:spPr/>
      <dgm:t>
        <a:bodyPr/>
        <a:lstStyle/>
        <a:p>
          <a:endParaRPr lang="en-US"/>
        </a:p>
      </dgm:t>
    </dgm:pt>
    <dgm:pt modelId="{12031F12-6D3B-440A-9086-82A385328931}" type="pres">
      <dgm:prSet presAssocID="{2EE0D618-6C09-45BF-B01E-8BDC93B2B850}" presName="dummy" presStyleCnt="0"/>
      <dgm:spPr/>
    </dgm:pt>
    <dgm:pt modelId="{58473A3D-47F9-474F-A516-54B1CDA812F6}" type="pres">
      <dgm:prSet presAssocID="{2EE0D618-6C09-45BF-B01E-8BDC93B2B850}" presName="node" presStyleLbl="revTx" presStyleIdx="3" presStyleCnt="5" custScaleX="121744">
        <dgm:presLayoutVars>
          <dgm:bulletEnabled val="1"/>
        </dgm:presLayoutVars>
      </dgm:prSet>
      <dgm:spPr/>
      <dgm:t>
        <a:bodyPr/>
        <a:lstStyle/>
        <a:p>
          <a:endParaRPr lang="en-US"/>
        </a:p>
      </dgm:t>
    </dgm:pt>
    <dgm:pt modelId="{3CA86622-F788-4EED-BD6A-12CCD0D4DF0F}" type="pres">
      <dgm:prSet presAssocID="{936332D2-4C4D-4186-93CC-B50F5D24EA97}" presName="sibTrans" presStyleLbl="node1" presStyleIdx="3" presStyleCnt="5"/>
      <dgm:spPr/>
      <dgm:t>
        <a:bodyPr/>
        <a:lstStyle/>
        <a:p>
          <a:endParaRPr lang="en-US"/>
        </a:p>
      </dgm:t>
    </dgm:pt>
    <dgm:pt modelId="{33442178-C752-4776-AEA8-A040DD8763C3}" type="pres">
      <dgm:prSet presAssocID="{10C984EC-45B0-4665-A01E-57ED59EC44F1}" presName="dummy" presStyleCnt="0"/>
      <dgm:spPr/>
    </dgm:pt>
    <dgm:pt modelId="{FF433941-3F05-4BA4-82A8-D4FFEDDC9FE3}" type="pres">
      <dgm:prSet presAssocID="{10C984EC-45B0-4665-A01E-57ED59EC44F1}" presName="node" presStyleLbl="revTx" presStyleIdx="4" presStyleCnt="5" custScaleX="143897" custRadScaleRad="102922" custRadScaleInc="-9092">
        <dgm:presLayoutVars>
          <dgm:bulletEnabled val="1"/>
        </dgm:presLayoutVars>
      </dgm:prSet>
      <dgm:spPr/>
      <dgm:t>
        <a:bodyPr/>
        <a:lstStyle/>
        <a:p>
          <a:endParaRPr lang="en-US"/>
        </a:p>
      </dgm:t>
    </dgm:pt>
    <dgm:pt modelId="{0C7E98E0-8218-43CF-BF50-5C8ADD7D0ECC}" type="pres">
      <dgm:prSet presAssocID="{F754D327-D3E2-4AF8-B394-CCAC24C45A2E}" presName="sibTrans" presStyleLbl="node1" presStyleIdx="4" presStyleCnt="5"/>
      <dgm:spPr/>
      <dgm:t>
        <a:bodyPr/>
        <a:lstStyle/>
        <a:p>
          <a:endParaRPr lang="en-US"/>
        </a:p>
      </dgm:t>
    </dgm:pt>
  </dgm:ptLst>
  <dgm:cxnLst>
    <dgm:cxn modelId="{6BC14F9C-41CA-471D-BD63-E5BB9F05056E}" type="presOf" srcId="{2EE0D618-6C09-45BF-B01E-8BDC93B2B850}" destId="{58473A3D-47F9-474F-A516-54B1CDA812F6}" srcOrd="0" destOrd="0" presId="urn:microsoft.com/office/officeart/2005/8/layout/cycle1"/>
    <dgm:cxn modelId="{CF5537DF-BF72-4906-90B7-874D89BC82D8}" type="presOf" srcId="{1C52433B-41E5-4894-9A43-996F46AC4C8C}" destId="{A9997D02-544F-494F-B3E6-DEBD7D81EF5E}" srcOrd="0" destOrd="0" presId="urn:microsoft.com/office/officeart/2005/8/layout/cycle1"/>
    <dgm:cxn modelId="{9255CC21-7D96-4AA6-9636-F9D53598B084}" srcId="{ABBF23D1-3510-4849-BCBF-83BF1EA56834}" destId="{10C984EC-45B0-4665-A01E-57ED59EC44F1}" srcOrd="4" destOrd="0" parTransId="{05F12F77-FFD6-4B0F-A85F-510889F7B90C}" sibTransId="{F754D327-D3E2-4AF8-B394-CCAC24C45A2E}"/>
    <dgm:cxn modelId="{352DE10E-1A48-4E26-A62F-6C42A8F18D06}" type="presOf" srcId="{407EDF68-FD98-42D4-A3C2-8AF9F4B0F5A6}" destId="{8C720540-9597-4092-833C-C7577294A725}" srcOrd="0" destOrd="0" presId="urn:microsoft.com/office/officeart/2005/8/layout/cycle1"/>
    <dgm:cxn modelId="{AD915BB2-3D57-42BA-B814-FB609F89E04F}" type="presOf" srcId="{F754D327-D3E2-4AF8-B394-CCAC24C45A2E}" destId="{0C7E98E0-8218-43CF-BF50-5C8ADD7D0ECC}" srcOrd="0" destOrd="0" presId="urn:microsoft.com/office/officeart/2005/8/layout/cycle1"/>
    <dgm:cxn modelId="{B9063778-77FA-4A3D-B1BB-84C214B6091A}" type="presOf" srcId="{936332D2-4C4D-4186-93CC-B50F5D24EA97}" destId="{3CA86622-F788-4EED-BD6A-12CCD0D4DF0F}" srcOrd="0" destOrd="0" presId="urn:microsoft.com/office/officeart/2005/8/layout/cycle1"/>
    <dgm:cxn modelId="{BFEF8074-FE45-4873-9BC4-C80BBA5BAF61}" srcId="{ABBF23D1-3510-4849-BCBF-83BF1EA56834}" destId="{1C52433B-41E5-4894-9A43-996F46AC4C8C}" srcOrd="2" destOrd="0" parTransId="{B9A9C132-C551-4CAC-B631-71960DD4F767}" sibTransId="{B0007CAE-5011-4E74-AE22-809E46B9776A}"/>
    <dgm:cxn modelId="{A306B142-783F-4E5C-AB02-BDCAE18345AF}" srcId="{ABBF23D1-3510-4849-BCBF-83BF1EA56834}" destId="{2EE0D618-6C09-45BF-B01E-8BDC93B2B850}" srcOrd="3" destOrd="0" parTransId="{ACD01EE8-1FCE-4D0C-AC16-629A9651FF45}" sibTransId="{936332D2-4C4D-4186-93CC-B50F5D24EA97}"/>
    <dgm:cxn modelId="{DE3F6926-2D19-4891-8645-A9311BF72D8E}" type="presOf" srcId="{C41A8C57-EC14-4C46-8FA1-0A4B7F468F52}" destId="{60134E7C-8AC5-4438-849F-01CA22577393}" srcOrd="0" destOrd="0" presId="urn:microsoft.com/office/officeart/2005/8/layout/cycle1"/>
    <dgm:cxn modelId="{3DC9F2C6-D792-4CEE-98E6-57C0297CD574}" type="presOf" srcId="{ABBF23D1-3510-4849-BCBF-83BF1EA56834}" destId="{57CF389A-7C97-4F1B-8C93-A309563D963B}" srcOrd="0" destOrd="0" presId="urn:microsoft.com/office/officeart/2005/8/layout/cycle1"/>
    <dgm:cxn modelId="{1FCCD945-674F-49CB-956D-BDDA82888B0F}" srcId="{ABBF23D1-3510-4849-BCBF-83BF1EA56834}" destId="{407EDF68-FD98-42D4-A3C2-8AF9F4B0F5A6}" srcOrd="1" destOrd="0" parTransId="{285B3895-C688-4D4E-8034-773B0828CF82}" sibTransId="{DEBA92B8-1A8F-4021-A4AC-1B06A4141E56}"/>
    <dgm:cxn modelId="{D7E98E48-6E88-4613-AA26-733190944317}" srcId="{ABBF23D1-3510-4849-BCBF-83BF1EA56834}" destId="{C41A8C57-EC14-4C46-8FA1-0A4B7F468F52}" srcOrd="0" destOrd="0" parTransId="{43B4F28F-F97A-45E5-A04F-8F51793DCEED}" sibTransId="{878095E8-26AA-48C5-9D56-D3B8346EDD8A}"/>
    <dgm:cxn modelId="{041E4C8B-4561-411A-B825-134D441C1933}" type="presOf" srcId="{878095E8-26AA-48C5-9D56-D3B8346EDD8A}" destId="{B84649AD-519A-4C26-BFC8-9D4FDEC2500C}" srcOrd="0" destOrd="0" presId="urn:microsoft.com/office/officeart/2005/8/layout/cycle1"/>
    <dgm:cxn modelId="{E711F69B-76EB-4C7D-ABF3-8D3AED4FBB24}" type="presOf" srcId="{10C984EC-45B0-4665-A01E-57ED59EC44F1}" destId="{FF433941-3F05-4BA4-82A8-D4FFEDDC9FE3}" srcOrd="0" destOrd="0" presId="urn:microsoft.com/office/officeart/2005/8/layout/cycle1"/>
    <dgm:cxn modelId="{9E98F00A-B710-4FE4-8C90-918FEF3402FE}" type="presOf" srcId="{B0007CAE-5011-4E74-AE22-809E46B9776A}" destId="{BC3704F3-51CF-4125-9881-0548F965A576}" srcOrd="0" destOrd="0" presId="urn:microsoft.com/office/officeart/2005/8/layout/cycle1"/>
    <dgm:cxn modelId="{B02596E0-00B7-444D-B9A1-BDBB4703E705}" type="presOf" srcId="{DEBA92B8-1A8F-4021-A4AC-1B06A4141E56}" destId="{E77E14BA-50C2-4A7B-8A59-24449A23C30D}" srcOrd="0" destOrd="0" presId="urn:microsoft.com/office/officeart/2005/8/layout/cycle1"/>
    <dgm:cxn modelId="{F3ECD7D0-157A-4F49-B8C9-3D23D92337A6}" type="presParOf" srcId="{57CF389A-7C97-4F1B-8C93-A309563D963B}" destId="{94B6C5D2-C4D9-462F-8183-7A6602020C33}" srcOrd="0" destOrd="0" presId="urn:microsoft.com/office/officeart/2005/8/layout/cycle1"/>
    <dgm:cxn modelId="{77CDC57A-CD2E-4E45-8E83-464C4F9FAEE8}" type="presParOf" srcId="{57CF389A-7C97-4F1B-8C93-A309563D963B}" destId="{60134E7C-8AC5-4438-849F-01CA22577393}" srcOrd="1" destOrd="0" presId="urn:microsoft.com/office/officeart/2005/8/layout/cycle1"/>
    <dgm:cxn modelId="{F0BBC62A-2E31-4095-8A1C-FF171F7E527D}" type="presParOf" srcId="{57CF389A-7C97-4F1B-8C93-A309563D963B}" destId="{B84649AD-519A-4C26-BFC8-9D4FDEC2500C}" srcOrd="2" destOrd="0" presId="urn:microsoft.com/office/officeart/2005/8/layout/cycle1"/>
    <dgm:cxn modelId="{F68E1BF7-2BEB-440C-8960-67EA3C1E601F}" type="presParOf" srcId="{57CF389A-7C97-4F1B-8C93-A309563D963B}" destId="{8040BBF9-A40F-4285-8C31-7407D3655470}" srcOrd="3" destOrd="0" presId="urn:microsoft.com/office/officeart/2005/8/layout/cycle1"/>
    <dgm:cxn modelId="{C1695CC8-585F-4CE2-AB6B-1345BA466EF8}" type="presParOf" srcId="{57CF389A-7C97-4F1B-8C93-A309563D963B}" destId="{8C720540-9597-4092-833C-C7577294A725}" srcOrd="4" destOrd="0" presId="urn:microsoft.com/office/officeart/2005/8/layout/cycle1"/>
    <dgm:cxn modelId="{E0AD424E-A2E3-48F5-A95D-EFAEDEABCE11}" type="presParOf" srcId="{57CF389A-7C97-4F1B-8C93-A309563D963B}" destId="{E77E14BA-50C2-4A7B-8A59-24449A23C30D}" srcOrd="5" destOrd="0" presId="urn:microsoft.com/office/officeart/2005/8/layout/cycle1"/>
    <dgm:cxn modelId="{685C5601-3246-4F53-84FB-A2172A1D6E12}" type="presParOf" srcId="{57CF389A-7C97-4F1B-8C93-A309563D963B}" destId="{220E5F87-DB48-46BF-B54C-E8A9F28F40D9}" srcOrd="6" destOrd="0" presId="urn:microsoft.com/office/officeart/2005/8/layout/cycle1"/>
    <dgm:cxn modelId="{2A8A89A0-AE6D-4EF5-B25A-B0F15628FE97}" type="presParOf" srcId="{57CF389A-7C97-4F1B-8C93-A309563D963B}" destId="{A9997D02-544F-494F-B3E6-DEBD7D81EF5E}" srcOrd="7" destOrd="0" presId="urn:microsoft.com/office/officeart/2005/8/layout/cycle1"/>
    <dgm:cxn modelId="{55A0EC83-F93D-499D-8C0D-BFAA72968B66}" type="presParOf" srcId="{57CF389A-7C97-4F1B-8C93-A309563D963B}" destId="{BC3704F3-51CF-4125-9881-0548F965A576}" srcOrd="8" destOrd="0" presId="urn:microsoft.com/office/officeart/2005/8/layout/cycle1"/>
    <dgm:cxn modelId="{DC48A166-EE48-47B8-A1B8-F66D3BC732F4}" type="presParOf" srcId="{57CF389A-7C97-4F1B-8C93-A309563D963B}" destId="{12031F12-6D3B-440A-9086-82A385328931}" srcOrd="9" destOrd="0" presId="urn:microsoft.com/office/officeart/2005/8/layout/cycle1"/>
    <dgm:cxn modelId="{A0460EB9-49EA-407C-AD90-1366AD46C443}" type="presParOf" srcId="{57CF389A-7C97-4F1B-8C93-A309563D963B}" destId="{58473A3D-47F9-474F-A516-54B1CDA812F6}" srcOrd="10" destOrd="0" presId="urn:microsoft.com/office/officeart/2005/8/layout/cycle1"/>
    <dgm:cxn modelId="{C99C366D-BF34-4485-9AC5-71C599AF2C26}" type="presParOf" srcId="{57CF389A-7C97-4F1B-8C93-A309563D963B}" destId="{3CA86622-F788-4EED-BD6A-12CCD0D4DF0F}" srcOrd="11" destOrd="0" presId="urn:microsoft.com/office/officeart/2005/8/layout/cycle1"/>
    <dgm:cxn modelId="{6BB4B2EA-AC30-40BB-B54A-86B2485E233A}" type="presParOf" srcId="{57CF389A-7C97-4F1B-8C93-A309563D963B}" destId="{33442178-C752-4776-AEA8-A040DD8763C3}" srcOrd="12" destOrd="0" presId="urn:microsoft.com/office/officeart/2005/8/layout/cycle1"/>
    <dgm:cxn modelId="{3D04CDBB-55D4-4EBF-9D45-FEF172C8E854}" type="presParOf" srcId="{57CF389A-7C97-4F1B-8C93-A309563D963B}" destId="{FF433941-3F05-4BA4-82A8-D4FFEDDC9FE3}" srcOrd="13" destOrd="0" presId="urn:microsoft.com/office/officeart/2005/8/layout/cycle1"/>
    <dgm:cxn modelId="{D55E073B-FC65-4F36-BE3B-EABDD635A946}" type="presParOf" srcId="{57CF389A-7C97-4F1B-8C93-A309563D963B}" destId="{0C7E98E0-8218-43CF-BF50-5C8ADD7D0ECC}"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2312-AADD-4776-927C-208B03607898}">
      <dsp:nvSpPr>
        <dsp:cNvPr id="0" name=""/>
        <dsp:cNvSpPr/>
      </dsp:nvSpPr>
      <dsp:spPr>
        <a:xfrm>
          <a:off x="0" y="0"/>
          <a:ext cx="5060667" cy="7843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solidFill>
                <a:schemeClr val="tx1"/>
              </a:solidFill>
              <a:latin typeface="Arial" panose="020B0604020202020204" pitchFamily="34" charset="0"/>
              <a:cs typeface="Arial" panose="020B0604020202020204" pitchFamily="34" charset="0"/>
            </a:rPr>
            <a:t>Işık kaynağı/lamba değişimi</a:t>
          </a:r>
        </a:p>
      </dsp:txBody>
      <dsp:txXfrm>
        <a:off x="22974" y="22974"/>
        <a:ext cx="4122477" cy="738441"/>
      </dsp:txXfrm>
    </dsp:sp>
    <dsp:sp modelId="{1AC469B5-75E6-4258-8599-AF683BC80A14}">
      <dsp:nvSpPr>
        <dsp:cNvPr id="0" name=""/>
        <dsp:cNvSpPr/>
      </dsp:nvSpPr>
      <dsp:spPr>
        <a:xfrm>
          <a:off x="377907" y="893332"/>
          <a:ext cx="5060667" cy="784389"/>
        </a:xfrm>
        <a:prstGeom prst="roundRect">
          <a:avLst>
            <a:gd name="adj" fmla="val 10000"/>
          </a:avLst>
        </a:prstGeom>
        <a:solidFill>
          <a:schemeClr val="accent5">
            <a:hueOff val="-2483469"/>
            <a:satOff val="9953"/>
            <a:lumOff val="2157"/>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solidFill>
                <a:schemeClr val="tx1"/>
              </a:solidFill>
              <a:latin typeface="Arial" panose="020B0604020202020204" pitchFamily="34" charset="0"/>
              <a:cs typeface="Arial" panose="020B0604020202020204" pitchFamily="34" charset="0"/>
            </a:rPr>
            <a:t>Yardımcı donanımların değişimi</a:t>
          </a:r>
        </a:p>
      </dsp:txBody>
      <dsp:txXfrm>
        <a:off x="400881" y="916306"/>
        <a:ext cx="4126959" cy="738441"/>
      </dsp:txXfrm>
    </dsp:sp>
    <dsp:sp modelId="{AB3798C6-BE70-4ABA-8C15-20AEE4CE1AF3}">
      <dsp:nvSpPr>
        <dsp:cNvPr id="0" name=""/>
        <dsp:cNvSpPr/>
      </dsp:nvSpPr>
      <dsp:spPr>
        <a:xfrm>
          <a:off x="755814" y="1786664"/>
          <a:ext cx="5060667" cy="784389"/>
        </a:xfrm>
        <a:prstGeom prst="roundRect">
          <a:avLst>
            <a:gd name="adj" fmla="val 10000"/>
          </a:avLst>
        </a:prstGeom>
        <a:solidFill>
          <a:schemeClr val="accent5">
            <a:hueOff val="-4966938"/>
            <a:satOff val="19906"/>
            <a:lumOff val="4314"/>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solidFill>
                <a:schemeClr val="tx1"/>
              </a:solidFill>
              <a:latin typeface="Arial" panose="020B0604020202020204" pitchFamily="34" charset="0"/>
              <a:cs typeface="Arial" panose="020B0604020202020204" pitchFamily="34" charset="0"/>
            </a:rPr>
            <a:t>Armatür değişimi</a:t>
          </a:r>
        </a:p>
      </dsp:txBody>
      <dsp:txXfrm>
        <a:off x="778788" y="1809638"/>
        <a:ext cx="4126959" cy="738441"/>
      </dsp:txXfrm>
    </dsp:sp>
    <dsp:sp modelId="{81003E05-33ED-44B7-A303-DD082C184C41}">
      <dsp:nvSpPr>
        <dsp:cNvPr id="0" name=""/>
        <dsp:cNvSpPr/>
      </dsp:nvSpPr>
      <dsp:spPr>
        <a:xfrm>
          <a:off x="1133721" y="2679996"/>
          <a:ext cx="5060667" cy="784389"/>
        </a:xfrm>
        <a:prstGeom prst="roundRect">
          <a:avLst>
            <a:gd name="adj" fmla="val 10000"/>
          </a:avLst>
        </a:prstGeom>
        <a:solidFill>
          <a:schemeClr val="accent5">
            <a:hueOff val="-7450407"/>
            <a:satOff val="29858"/>
            <a:lumOff val="6471"/>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solidFill>
                <a:schemeClr val="tx1"/>
              </a:solidFill>
              <a:latin typeface="Arial" panose="020B0604020202020204" pitchFamily="34" charset="0"/>
              <a:cs typeface="Arial" panose="020B0604020202020204" pitchFamily="34" charset="0"/>
            </a:rPr>
            <a:t>Yeni tasarım / Sistem yerleşiminin değişimi</a:t>
          </a:r>
        </a:p>
      </dsp:txBody>
      <dsp:txXfrm>
        <a:off x="1156695" y="2702970"/>
        <a:ext cx="4126959" cy="738441"/>
      </dsp:txXfrm>
    </dsp:sp>
    <dsp:sp modelId="{93D08645-4B7E-4BB3-885A-322AD8A67745}">
      <dsp:nvSpPr>
        <dsp:cNvPr id="0" name=""/>
        <dsp:cNvSpPr/>
      </dsp:nvSpPr>
      <dsp:spPr>
        <a:xfrm>
          <a:off x="1511628" y="3528391"/>
          <a:ext cx="5060667" cy="784389"/>
        </a:xfrm>
        <a:prstGeom prst="roundRect">
          <a:avLst>
            <a:gd name="adj" fmla="val 10000"/>
          </a:avLst>
        </a:prstGeom>
        <a:solidFill>
          <a:schemeClr val="accent5">
            <a:hueOff val="-9933876"/>
            <a:satOff val="39811"/>
            <a:lumOff val="8628"/>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solidFill>
                <a:schemeClr val="tx1"/>
              </a:solidFill>
              <a:latin typeface="Arial" panose="020B0604020202020204" pitchFamily="34" charset="0"/>
              <a:cs typeface="Arial" panose="020B0604020202020204" pitchFamily="34" charset="0"/>
            </a:rPr>
            <a:t>Otomasyon sistemi entegrasyonu</a:t>
          </a:r>
        </a:p>
      </dsp:txBody>
      <dsp:txXfrm>
        <a:off x="1534602" y="3551365"/>
        <a:ext cx="4126959" cy="738441"/>
      </dsp:txXfrm>
    </dsp:sp>
    <dsp:sp modelId="{53912BF5-5A84-491D-9B57-214752AEF1B2}">
      <dsp:nvSpPr>
        <dsp:cNvPr id="0" name=""/>
        <dsp:cNvSpPr/>
      </dsp:nvSpPr>
      <dsp:spPr>
        <a:xfrm>
          <a:off x="4550814" y="573039"/>
          <a:ext cx="509853" cy="509853"/>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tr-TR" sz="2300" kern="1200"/>
        </a:p>
      </dsp:txBody>
      <dsp:txXfrm>
        <a:off x="4665531" y="573039"/>
        <a:ext cx="280419" cy="383664"/>
      </dsp:txXfrm>
    </dsp:sp>
    <dsp:sp modelId="{C73F0089-9087-458C-942C-D67FB7D23C42}">
      <dsp:nvSpPr>
        <dsp:cNvPr id="0" name=""/>
        <dsp:cNvSpPr/>
      </dsp:nvSpPr>
      <dsp:spPr>
        <a:xfrm>
          <a:off x="4928721" y="1466372"/>
          <a:ext cx="509853" cy="509853"/>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tr-TR" sz="2300" kern="1200"/>
        </a:p>
      </dsp:txBody>
      <dsp:txXfrm>
        <a:off x="5043438" y="1466372"/>
        <a:ext cx="280419" cy="383664"/>
      </dsp:txXfrm>
    </dsp:sp>
    <dsp:sp modelId="{6BA4462D-799C-4327-BBE9-A63FF3BB1568}">
      <dsp:nvSpPr>
        <dsp:cNvPr id="0" name=""/>
        <dsp:cNvSpPr/>
      </dsp:nvSpPr>
      <dsp:spPr>
        <a:xfrm>
          <a:off x="5306628" y="2346631"/>
          <a:ext cx="509853" cy="509853"/>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tr-TR" sz="2300" kern="1200"/>
        </a:p>
      </dsp:txBody>
      <dsp:txXfrm>
        <a:off x="5421345" y="2346631"/>
        <a:ext cx="280419" cy="383664"/>
      </dsp:txXfrm>
    </dsp:sp>
    <dsp:sp modelId="{7E1F85D2-3E3E-444E-A582-9148BA0A6801}">
      <dsp:nvSpPr>
        <dsp:cNvPr id="0" name=""/>
        <dsp:cNvSpPr/>
      </dsp:nvSpPr>
      <dsp:spPr>
        <a:xfrm>
          <a:off x="5684535" y="3248678"/>
          <a:ext cx="509853" cy="509853"/>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tr-TR" sz="2300" kern="1200"/>
        </a:p>
      </dsp:txBody>
      <dsp:txXfrm>
        <a:off x="5799252" y="3248678"/>
        <a:ext cx="280419" cy="383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9A05E-762F-4544-A19B-2E470B548D6F}">
      <dsp:nvSpPr>
        <dsp:cNvPr id="0" name=""/>
        <dsp:cNvSpPr/>
      </dsp:nvSpPr>
      <dsp:spPr>
        <a:xfrm>
          <a:off x="493440" y="0"/>
          <a:ext cx="3085084" cy="74737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a:latin typeface="+mj-lt"/>
            </a:rPr>
            <a:t>Aydınlatma Sistemleri</a:t>
          </a:r>
        </a:p>
      </dsp:txBody>
      <dsp:txXfrm>
        <a:off x="515330" y="21890"/>
        <a:ext cx="3041304" cy="703594"/>
      </dsp:txXfrm>
    </dsp:sp>
    <dsp:sp modelId="{2A71E47E-6E6E-4DCD-BC88-AA8B78B02D71}">
      <dsp:nvSpPr>
        <dsp:cNvPr id="0" name=""/>
        <dsp:cNvSpPr/>
      </dsp:nvSpPr>
      <dsp:spPr>
        <a:xfrm>
          <a:off x="801949" y="747374"/>
          <a:ext cx="317691" cy="615750"/>
        </a:xfrm>
        <a:custGeom>
          <a:avLst/>
          <a:gdLst/>
          <a:ahLst/>
          <a:cxnLst/>
          <a:rect l="0" t="0" r="0" b="0"/>
          <a:pathLst>
            <a:path>
              <a:moveTo>
                <a:pt x="0" y="0"/>
              </a:moveTo>
              <a:lnTo>
                <a:pt x="0" y="615750"/>
              </a:lnTo>
              <a:lnTo>
                <a:pt x="317691" y="6157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AA71B-B331-4991-924B-45A80127D447}">
      <dsp:nvSpPr>
        <dsp:cNvPr id="0" name=""/>
        <dsp:cNvSpPr/>
      </dsp:nvSpPr>
      <dsp:spPr>
        <a:xfrm>
          <a:off x="1119640" y="864096"/>
          <a:ext cx="1745517" cy="99805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mn-lt"/>
              <a:cs typeface="Arial"/>
            </a:rPr>
            <a:t>Verimli </a:t>
          </a:r>
          <a:r>
            <a:rPr lang="en-US" sz="1400" kern="1200" dirty="0" err="1">
              <a:latin typeface="+mn-lt"/>
              <a:cs typeface="Arial"/>
            </a:rPr>
            <a:t>ışık</a:t>
          </a:r>
          <a:r>
            <a:rPr lang="en-US" sz="1400" kern="1200" dirty="0">
              <a:latin typeface="+mn-lt"/>
              <a:cs typeface="Arial"/>
            </a:rPr>
            <a:t> </a:t>
          </a:r>
          <a:r>
            <a:rPr lang="en-US" sz="1400" kern="1200" dirty="0" err="1">
              <a:latin typeface="+mn-lt"/>
              <a:cs typeface="Arial"/>
            </a:rPr>
            <a:t>kaynakları</a:t>
          </a:r>
          <a:r>
            <a:rPr lang="tr-TR" sz="1400" kern="1200" dirty="0">
              <a:latin typeface="+mn-lt"/>
              <a:cs typeface="Arial"/>
            </a:rPr>
            <a:t> </a:t>
          </a:r>
          <a:r>
            <a:rPr lang="en-US" sz="1400" kern="1200" dirty="0">
              <a:latin typeface="+mn-lt"/>
              <a:cs typeface="Arial"/>
            </a:rPr>
            <a:t>(LED </a:t>
          </a:r>
          <a:r>
            <a:rPr lang="en-US" sz="1400" kern="1200" dirty="0" err="1">
              <a:latin typeface="+mn-lt"/>
              <a:cs typeface="Arial"/>
            </a:rPr>
            <a:t>teknolojisi</a:t>
          </a:r>
          <a:r>
            <a:rPr lang="en-US" sz="1400" kern="1200" dirty="0">
              <a:latin typeface="+mn-lt"/>
              <a:cs typeface="Arial"/>
            </a:rPr>
            <a:t>)</a:t>
          </a:r>
          <a:endParaRPr lang="tr-TR" sz="1400" kern="1200" dirty="0">
            <a:latin typeface="+mn-lt"/>
          </a:endParaRPr>
        </a:p>
      </dsp:txBody>
      <dsp:txXfrm>
        <a:off x="1148872" y="893328"/>
        <a:ext cx="1687053" cy="939593"/>
      </dsp:txXfrm>
    </dsp:sp>
    <dsp:sp modelId="{F5DEBF38-C4B1-48DC-B2ED-8FD1D06B3E1B}">
      <dsp:nvSpPr>
        <dsp:cNvPr id="0" name=""/>
        <dsp:cNvSpPr/>
      </dsp:nvSpPr>
      <dsp:spPr>
        <a:xfrm>
          <a:off x="801949" y="747374"/>
          <a:ext cx="308508" cy="1665275"/>
        </a:xfrm>
        <a:custGeom>
          <a:avLst/>
          <a:gdLst/>
          <a:ahLst/>
          <a:cxnLst/>
          <a:rect l="0" t="0" r="0" b="0"/>
          <a:pathLst>
            <a:path>
              <a:moveTo>
                <a:pt x="0" y="0"/>
              </a:moveTo>
              <a:lnTo>
                <a:pt x="0" y="1665275"/>
              </a:lnTo>
              <a:lnTo>
                <a:pt x="308508" y="16652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E317E-4B54-4F5B-9268-B00AF368F20E}">
      <dsp:nvSpPr>
        <dsp:cNvPr id="0" name=""/>
        <dsp:cNvSpPr/>
      </dsp:nvSpPr>
      <dsp:spPr>
        <a:xfrm>
          <a:off x="1110457" y="2048516"/>
          <a:ext cx="1745517" cy="72826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a:latin typeface="+mn-lt"/>
              <a:cs typeface="Arial" panose="020B0604020202020204" pitchFamily="34" charset="0"/>
            </a:rPr>
            <a:t>Verimli</a:t>
          </a:r>
          <a:r>
            <a:rPr lang="en-US" sz="1400" kern="1200" dirty="0">
              <a:latin typeface="+mn-lt"/>
              <a:cs typeface="Arial" panose="020B0604020202020204" pitchFamily="34" charset="0"/>
            </a:rPr>
            <a:t> </a:t>
          </a:r>
          <a:r>
            <a:rPr lang="en-US" sz="1400" kern="1200" dirty="0" err="1">
              <a:latin typeface="+mn-lt"/>
              <a:cs typeface="Arial" panose="020B0604020202020204" pitchFamily="34" charset="0"/>
            </a:rPr>
            <a:t>yardımcı</a:t>
          </a:r>
          <a:r>
            <a:rPr lang="en-US" sz="1400" kern="1200" dirty="0">
              <a:latin typeface="+mn-lt"/>
              <a:cs typeface="Arial" panose="020B0604020202020204" pitchFamily="34" charset="0"/>
            </a:rPr>
            <a:t> </a:t>
          </a:r>
          <a:r>
            <a:rPr lang="en-US" sz="1400" kern="1200" dirty="0" err="1">
              <a:latin typeface="+mn-lt"/>
              <a:cs typeface="Arial" panose="020B0604020202020204" pitchFamily="34" charset="0"/>
            </a:rPr>
            <a:t>donanımlar</a:t>
          </a:r>
          <a:r>
            <a:rPr lang="en-US" sz="1400" kern="1200" dirty="0">
              <a:latin typeface="+mn-lt"/>
              <a:cs typeface="Arial" panose="020B0604020202020204" pitchFamily="34" charset="0"/>
            </a:rPr>
            <a:t> (</a:t>
          </a:r>
          <a:r>
            <a:rPr lang="en-US" sz="1400" kern="1200" dirty="0" err="1">
              <a:latin typeface="+mn-lt"/>
              <a:cs typeface="Arial" panose="020B0604020202020204" pitchFamily="34" charset="0"/>
            </a:rPr>
            <a:t>Elektronik</a:t>
          </a:r>
          <a:r>
            <a:rPr lang="en-US" sz="1400" kern="1200" dirty="0">
              <a:latin typeface="+mn-lt"/>
              <a:cs typeface="Arial" panose="020B0604020202020204" pitchFamily="34" charset="0"/>
            </a:rPr>
            <a:t> </a:t>
          </a:r>
          <a:r>
            <a:rPr lang="en-US" sz="1400" kern="1200" dirty="0" err="1">
              <a:latin typeface="+mn-lt"/>
              <a:cs typeface="Arial" panose="020B0604020202020204" pitchFamily="34" charset="0"/>
            </a:rPr>
            <a:t>sürücüler</a:t>
          </a:r>
          <a:r>
            <a:rPr lang="en-US" sz="1400" kern="1200" dirty="0">
              <a:latin typeface="+mn-lt"/>
              <a:cs typeface="Arial" panose="020B0604020202020204" pitchFamily="34" charset="0"/>
            </a:rPr>
            <a:t>)</a:t>
          </a:r>
          <a:endParaRPr lang="tr-TR" sz="1400" kern="1200" dirty="0">
            <a:latin typeface="+mn-lt"/>
            <a:cs typeface="Arial" panose="020B0604020202020204" pitchFamily="34" charset="0"/>
          </a:endParaRPr>
        </a:p>
      </dsp:txBody>
      <dsp:txXfrm>
        <a:off x="1131787" y="2069846"/>
        <a:ext cx="1702857" cy="685607"/>
      </dsp:txXfrm>
    </dsp:sp>
    <dsp:sp modelId="{56855F4E-86DB-4348-93F6-A2C1859E6D80}">
      <dsp:nvSpPr>
        <dsp:cNvPr id="0" name=""/>
        <dsp:cNvSpPr/>
      </dsp:nvSpPr>
      <dsp:spPr>
        <a:xfrm>
          <a:off x="801949" y="747374"/>
          <a:ext cx="308508" cy="2645309"/>
        </a:xfrm>
        <a:custGeom>
          <a:avLst/>
          <a:gdLst/>
          <a:ahLst/>
          <a:cxnLst/>
          <a:rect l="0" t="0" r="0" b="0"/>
          <a:pathLst>
            <a:path>
              <a:moveTo>
                <a:pt x="0" y="0"/>
              </a:moveTo>
              <a:lnTo>
                <a:pt x="0" y="2645309"/>
              </a:lnTo>
              <a:lnTo>
                <a:pt x="308508" y="26453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80FC30-6752-4A20-A4B9-6674C801F6F7}">
      <dsp:nvSpPr>
        <dsp:cNvPr id="0" name=""/>
        <dsp:cNvSpPr/>
      </dsp:nvSpPr>
      <dsp:spPr>
        <a:xfrm>
          <a:off x="1110457" y="2928140"/>
          <a:ext cx="1756434" cy="92908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t>Verimli armatürle</a:t>
          </a:r>
          <a:r>
            <a:rPr lang="en-US" sz="1400" kern="1200" dirty="0"/>
            <a:t>r</a:t>
          </a:r>
          <a:r>
            <a:rPr lang="tr-TR" sz="1400" kern="1200" dirty="0"/>
            <a:t> </a:t>
          </a:r>
          <a:r>
            <a:rPr lang="en-US" sz="1400" kern="1200" dirty="0"/>
            <a:t>(</a:t>
          </a:r>
          <a:r>
            <a:rPr lang="en-US" sz="1400" kern="1200" dirty="0" err="1"/>
            <a:t>optik</a:t>
          </a:r>
          <a:r>
            <a:rPr lang="en-US" sz="1400" kern="1200" dirty="0"/>
            <a:t> </a:t>
          </a:r>
          <a:r>
            <a:rPr lang="en-US" sz="1400" kern="1200" dirty="0" err="1"/>
            <a:t>kontrollü</a:t>
          </a:r>
          <a:r>
            <a:rPr lang="en-US" sz="1400" kern="1200" dirty="0"/>
            <a:t>)</a:t>
          </a:r>
          <a:endParaRPr lang="tr-TR" sz="1400" kern="1200" dirty="0"/>
        </a:p>
      </dsp:txBody>
      <dsp:txXfrm>
        <a:off x="1137669" y="2955352"/>
        <a:ext cx="1702010" cy="874663"/>
      </dsp:txXfrm>
    </dsp:sp>
    <dsp:sp modelId="{0C203E53-C2BF-49E9-9995-D9879BD532DC}">
      <dsp:nvSpPr>
        <dsp:cNvPr id="0" name=""/>
        <dsp:cNvSpPr/>
      </dsp:nvSpPr>
      <dsp:spPr>
        <a:xfrm>
          <a:off x="801949" y="747374"/>
          <a:ext cx="308508" cy="3721343"/>
        </a:xfrm>
        <a:custGeom>
          <a:avLst/>
          <a:gdLst/>
          <a:ahLst/>
          <a:cxnLst/>
          <a:rect l="0" t="0" r="0" b="0"/>
          <a:pathLst>
            <a:path>
              <a:moveTo>
                <a:pt x="0" y="0"/>
              </a:moveTo>
              <a:lnTo>
                <a:pt x="0" y="3721343"/>
              </a:lnTo>
              <a:lnTo>
                <a:pt x="308508" y="372134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A02D5-441D-4A77-B0F6-BF65FF2C7DFB}">
      <dsp:nvSpPr>
        <dsp:cNvPr id="0" name=""/>
        <dsp:cNvSpPr/>
      </dsp:nvSpPr>
      <dsp:spPr>
        <a:xfrm>
          <a:off x="1110457" y="4008585"/>
          <a:ext cx="1730890" cy="92026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a:t>Otomasyon</a:t>
          </a:r>
          <a:r>
            <a:rPr lang="en-US" sz="1400" kern="1200" dirty="0"/>
            <a:t> </a:t>
          </a:r>
          <a:r>
            <a:rPr lang="en-US" sz="1400" kern="1200" dirty="0" err="1"/>
            <a:t>sistemleri</a:t>
          </a:r>
          <a:r>
            <a:rPr lang="en-US" sz="1400" kern="1200" dirty="0"/>
            <a:t> (</a:t>
          </a:r>
          <a:r>
            <a:rPr lang="en-US" sz="1400" kern="1200" dirty="0" err="1"/>
            <a:t>günışığı</a:t>
          </a:r>
          <a:r>
            <a:rPr lang="en-US" sz="1400" kern="1200" dirty="0"/>
            <a:t>, </a:t>
          </a:r>
          <a:r>
            <a:rPr lang="en-US" sz="1400" kern="1200" dirty="0" err="1"/>
            <a:t>hareket</a:t>
          </a:r>
          <a:r>
            <a:rPr lang="en-US" sz="1400" kern="1200" dirty="0"/>
            <a:t>, </a:t>
          </a:r>
          <a:r>
            <a:rPr lang="en-US" sz="1400" kern="1200" dirty="0" err="1"/>
            <a:t>geçmiş</a:t>
          </a:r>
          <a:r>
            <a:rPr lang="en-US" sz="1400" kern="1200" dirty="0"/>
            <a:t> </a:t>
          </a:r>
          <a:r>
            <a:rPr lang="en-US" sz="1400" kern="1200" dirty="0" err="1"/>
            <a:t>veri</a:t>
          </a:r>
          <a:r>
            <a:rPr lang="en-US" sz="1400" kern="1200" dirty="0"/>
            <a:t> </a:t>
          </a:r>
          <a:r>
            <a:rPr lang="en-US" sz="1400" kern="1200" dirty="0" err="1"/>
            <a:t>kontrollü</a:t>
          </a:r>
          <a:r>
            <a:rPr lang="en-US" sz="1400" kern="1200" dirty="0"/>
            <a:t>)</a:t>
          </a:r>
          <a:endParaRPr lang="tr-TR" sz="1400" kern="1200" dirty="0"/>
        </a:p>
      </dsp:txBody>
      <dsp:txXfrm>
        <a:off x="1137411" y="4035539"/>
        <a:ext cx="1676982" cy="866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34E7C-8AC5-4438-849F-01CA22577393}">
      <dsp:nvSpPr>
        <dsp:cNvPr id="0" name=""/>
        <dsp:cNvSpPr/>
      </dsp:nvSpPr>
      <dsp:spPr>
        <a:xfrm>
          <a:off x="3693359" y="20682"/>
          <a:ext cx="1963527" cy="103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rgbClr val="006600"/>
              </a:solidFill>
              <a:latin typeface="+mn-lt"/>
            </a:rPr>
            <a:t>Mimari proje tasarımı ve uygulamaları</a:t>
          </a:r>
          <a:endParaRPr lang="en-US" sz="1600" kern="1200" dirty="0">
            <a:latin typeface="+mn-lt"/>
          </a:endParaRPr>
        </a:p>
      </dsp:txBody>
      <dsp:txXfrm>
        <a:off x="3693359" y="20682"/>
        <a:ext cx="1963527" cy="1039057"/>
      </dsp:txXfrm>
    </dsp:sp>
    <dsp:sp modelId="{B84649AD-519A-4C26-BFC8-9D4FDEC2500C}">
      <dsp:nvSpPr>
        <dsp:cNvPr id="0" name=""/>
        <dsp:cNvSpPr/>
      </dsp:nvSpPr>
      <dsp:spPr>
        <a:xfrm>
          <a:off x="1368183" y="-658280"/>
          <a:ext cx="3899265" cy="3899265"/>
        </a:xfrm>
        <a:prstGeom prst="circularArrow">
          <a:avLst>
            <a:gd name="adj1" fmla="val 5196"/>
            <a:gd name="adj2" fmla="val 335629"/>
            <a:gd name="adj3" fmla="val 1039593"/>
            <a:gd name="adj4" fmla="val 21138404"/>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20540-9597-4092-833C-C7577294A725}">
      <dsp:nvSpPr>
        <dsp:cNvPr id="0" name=""/>
        <dsp:cNvSpPr/>
      </dsp:nvSpPr>
      <dsp:spPr>
        <a:xfrm>
          <a:off x="4307208" y="1965154"/>
          <a:ext cx="1039057" cy="103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rgbClr val="FF9900"/>
              </a:solidFill>
              <a:latin typeface="+mn-lt"/>
            </a:rPr>
            <a:t>Bina ve Tesisat Yalıtımı</a:t>
          </a:r>
          <a:endParaRPr lang="en-US" sz="1600" kern="1200" dirty="0">
            <a:latin typeface="+mn-lt"/>
          </a:endParaRPr>
        </a:p>
      </dsp:txBody>
      <dsp:txXfrm>
        <a:off x="4307208" y="1965154"/>
        <a:ext cx="1039057" cy="1039057"/>
      </dsp:txXfrm>
    </dsp:sp>
    <dsp:sp modelId="{E77E14BA-50C2-4A7B-8A59-24449A23C30D}">
      <dsp:nvSpPr>
        <dsp:cNvPr id="0" name=""/>
        <dsp:cNvSpPr/>
      </dsp:nvSpPr>
      <dsp:spPr>
        <a:xfrm>
          <a:off x="1228209" y="4903"/>
          <a:ext cx="3899265" cy="3899265"/>
        </a:xfrm>
        <a:prstGeom prst="circularArrow">
          <a:avLst>
            <a:gd name="adj1" fmla="val 5196"/>
            <a:gd name="adj2" fmla="val 335629"/>
            <a:gd name="adj3" fmla="val 2960297"/>
            <a:gd name="adj4" fmla="val 224108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97D02-544F-494F-B3E6-DEBD7D81EF5E}">
      <dsp:nvSpPr>
        <dsp:cNvPr id="0" name=""/>
        <dsp:cNvSpPr/>
      </dsp:nvSpPr>
      <dsp:spPr>
        <a:xfrm>
          <a:off x="2190682" y="3162355"/>
          <a:ext cx="1981201" cy="103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rgbClr val="CC3300"/>
              </a:solidFill>
              <a:latin typeface="+mn-lt"/>
            </a:rPr>
            <a:t>Isıtma, soğutma, havalandırma, sıcak su, otomatik kontrol</a:t>
          </a:r>
          <a:endParaRPr lang="en-US" sz="1600" kern="1200" dirty="0">
            <a:latin typeface="+mn-lt"/>
          </a:endParaRPr>
        </a:p>
      </dsp:txBody>
      <dsp:txXfrm>
        <a:off x="2190682" y="3162355"/>
        <a:ext cx="1981201" cy="1039057"/>
      </dsp:txXfrm>
    </dsp:sp>
    <dsp:sp modelId="{BC3704F3-51CF-4125-9881-0548F965A576}">
      <dsp:nvSpPr>
        <dsp:cNvPr id="0" name=""/>
        <dsp:cNvSpPr/>
      </dsp:nvSpPr>
      <dsp:spPr>
        <a:xfrm>
          <a:off x="1235091" y="4903"/>
          <a:ext cx="3899265" cy="3899265"/>
        </a:xfrm>
        <a:prstGeom prst="circularArrow">
          <a:avLst>
            <a:gd name="adj1" fmla="val 5196"/>
            <a:gd name="adj2" fmla="val 335629"/>
            <a:gd name="adj3" fmla="val 8223283"/>
            <a:gd name="adj4" fmla="val 7504074"/>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73A3D-47F9-474F-A516-54B1CDA812F6}">
      <dsp:nvSpPr>
        <dsp:cNvPr id="0" name=""/>
        <dsp:cNvSpPr/>
      </dsp:nvSpPr>
      <dsp:spPr>
        <a:xfrm>
          <a:off x="903335" y="1965154"/>
          <a:ext cx="1264989" cy="103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rgbClr val="25A7FF"/>
              </a:solidFill>
              <a:latin typeface="+mn-lt"/>
            </a:rPr>
            <a:t>Aydınlatma</a:t>
          </a:r>
          <a:endParaRPr lang="en-US" sz="1600" kern="1200" dirty="0">
            <a:latin typeface="+mn-lt"/>
          </a:endParaRPr>
        </a:p>
      </dsp:txBody>
      <dsp:txXfrm>
        <a:off x="903335" y="1965154"/>
        <a:ext cx="1264989" cy="1039057"/>
      </dsp:txXfrm>
    </dsp:sp>
    <dsp:sp modelId="{3CA86622-F788-4EED-BD6A-12CCD0D4DF0F}">
      <dsp:nvSpPr>
        <dsp:cNvPr id="0" name=""/>
        <dsp:cNvSpPr/>
      </dsp:nvSpPr>
      <dsp:spPr>
        <a:xfrm>
          <a:off x="1227890" y="-99477"/>
          <a:ext cx="3899265" cy="3899265"/>
        </a:xfrm>
        <a:prstGeom prst="circularArrow">
          <a:avLst>
            <a:gd name="adj1" fmla="val 5196"/>
            <a:gd name="adj2" fmla="val 335629"/>
            <a:gd name="adj3" fmla="val 12072850"/>
            <a:gd name="adj4" fmla="val 1057133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33941-3F05-4BA4-82A8-D4FFEDDC9FE3}">
      <dsp:nvSpPr>
        <dsp:cNvPr id="0" name=""/>
        <dsp:cNvSpPr/>
      </dsp:nvSpPr>
      <dsp:spPr>
        <a:xfrm>
          <a:off x="1332943" y="30805"/>
          <a:ext cx="1495172" cy="103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latin typeface="+mn-lt"/>
            </a:rPr>
            <a:t>Yenilenebilir Enerji </a:t>
          </a:r>
          <a:r>
            <a:rPr lang="tr-TR" sz="1600" b="1" kern="1200" dirty="0" err="1">
              <a:latin typeface="+mn-lt"/>
            </a:rPr>
            <a:t>Kojenerasyon</a:t>
          </a:r>
          <a:endParaRPr lang="en-US" sz="1600" kern="1200" dirty="0">
            <a:latin typeface="+mn-lt"/>
          </a:endParaRPr>
        </a:p>
      </dsp:txBody>
      <dsp:txXfrm>
        <a:off x="1332943" y="30805"/>
        <a:ext cx="1495172" cy="1039057"/>
      </dsp:txXfrm>
    </dsp:sp>
    <dsp:sp modelId="{0C7E98E0-8218-43CF-BF50-5C8ADD7D0ECC}">
      <dsp:nvSpPr>
        <dsp:cNvPr id="0" name=""/>
        <dsp:cNvSpPr/>
      </dsp:nvSpPr>
      <dsp:spPr>
        <a:xfrm>
          <a:off x="1689352" y="-216554"/>
          <a:ext cx="3899265" cy="3899265"/>
        </a:xfrm>
        <a:prstGeom prst="circularArrow">
          <a:avLst>
            <a:gd name="adj1" fmla="val 5196"/>
            <a:gd name="adj2" fmla="val 335629"/>
            <a:gd name="adj3" fmla="val 16357047"/>
            <a:gd name="adj4" fmla="val 1452310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64AE8-8687-4484-9789-24E8011EB63D}" type="datetimeFigureOut">
              <a:rPr lang="tr-TR" smtClean="0"/>
              <a:t>2.12.2021</a:t>
            </a:fld>
            <a:endParaRPr lang="tr-TR"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0AE80-F9A0-4A82-A920-A2019908E7F4}" type="slidenum">
              <a:rPr lang="tr-TR" smtClean="0"/>
              <a:t>‹#›</a:t>
            </a:fld>
            <a:endParaRPr lang="tr-TR" dirty="0"/>
          </a:p>
        </p:txBody>
      </p:sp>
    </p:spTree>
    <p:extLst>
      <p:ext uri="{BB962C8B-B14F-4D97-AF65-F5344CB8AC3E}">
        <p14:creationId xmlns:p14="http://schemas.microsoft.com/office/powerpoint/2010/main" val="390911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a:ln/>
        </p:spPr>
      </p:sp>
      <p:sp>
        <p:nvSpPr>
          <p:cNvPr id="73731" name="2 Not Yer Tutucusu"/>
          <p:cNvSpPr>
            <a:spLocks noGrp="1"/>
          </p:cNvSpPr>
          <p:nvPr>
            <p:ph type="body" idx="1"/>
          </p:nvPr>
        </p:nvSpPr>
        <p:spPr>
          <a:noFill/>
          <a:ln/>
        </p:spPr>
        <p:txBody>
          <a:bodyPr/>
          <a:lstStyle/>
          <a:p>
            <a:pPr eaLnBrk="1" hangingPunct="1"/>
            <a:endParaRPr lang="tr-TR"/>
          </a:p>
        </p:txBody>
      </p:sp>
      <p:sp>
        <p:nvSpPr>
          <p:cNvPr id="73732" name="3 Slayt Numarası Yer Tutucusu"/>
          <p:cNvSpPr txBox="1">
            <a:spLocks noGrp="1"/>
          </p:cNvSpPr>
          <p:nvPr/>
        </p:nvSpPr>
        <p:spPr bwMode="auto">
          <a:xfrm>
            <a:off x="3883894" y="8686187"/>
            <a:ext cx="2971978" cy="455770"/>
          </a:xfrm>
          <a:prstGeom prst="rect">
            <a:avLst/>
          </a:prstGeom>
          <a:noFill/>
          <a:ln w="9525">
            <a:noFill/>
            <a:miter lim="800000"/>
            <a:headEnd/>
            <a:tailEnd/>
          </a:ln>
        </p:spPr>
        <p:txBody>
          <a:bodyPr lIns="94330" tIns="47165" rIns="94330" bIns="47165" anchor="b"/>
          <a:lstStyle/>
          <a:p>
            <a:pPr algn="r">
              <a:spcBef>
                <a:spcPct val="50000"/>
              </a:spcBef>
            </a:pPr>
            <a:fld id="{86298D29-7107-4932-BF14-02A49614F403}" type="slidenum">
              <a:rPr lang="en-US"/>
              <a:pPr algn="r">
                <a:spcBef>
                  <a:spcPct val="50000"/>
                </a:spcBef>
              </a:pPr>
              <a:t>3</a:t>
            </a:fld>
            <a:endParaRPr lang="en-US"/>
          </a:p>
        </p:txBody>
      </p:sp>
      <p:sp>
        <p:nvSpPr>
          <p:cNvPr id="5" name="Header Placeholder 4"/>
          <p:cNvSpPr>
            <a:spLocks noGrp="1"/>
          </p:cNvSpPr>
          <p:nvPr>
            <p:ph type="hdr" sz="quarter" idx="10"/>
          </p:nvPr>
        </p:nvSpPr>
        <p:spPr/>
        <p:txBody>
          <a:bodyPr/>
          <a:lstStyle/>
          <a:p>
            <a:endParaRPr lang="en-US"/>
          </a:p>
        </p:txBody>
      </p:sp>
      <p:sp>
        <p:nvSpPr>
          <p:cNvPr id="6" name="Date Placeholder 5"/>
          <p:cNvSpPr>
            <a:spLocks noGrp="1"/>
          </p:cNvSpPr>
          <p:nvPr>
            <p:ph type="dt" idx="11"/>
          </p:nvPr>
        </p:nvSpPr>
        <p:spPr/>
        <p:txBody>
          <a:bodyPr/>
          <a:lstStyle/>
          <a:p>
            <a:fld id="{35A470A5-F4B9-46D2-A0A6-ADD0D08BDB25}" type="datetime1">
              <a:rPr lang="tr-TR" smtClean="0"/>
              <a:pPr/>
              <a:t>2.12.2021</a:t>
            </a:fld>
            <a:endParaRPr lang="en-US"/>
          </a:p>
        </p:txBody>
      </p:sp>
    </p:spTree>
    <p:extLst>
      <p:ext uri="{BB962C8B-B14F-4D97-AF65-F5344CB8AC3E}">
        <p14:creationId xmlns:p14="http://schemas.microsoft.com/office/powerpoint/2010/main" val="3757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tr-TR"/>
          </a:p>
        </p:txBody>
      </p:sp>
      <p:sp>
        <p:nvSpPr>
          <p:cNvPr id="5" name="Header Placeholder 4"/>
          <p:cNvSpPr>
            <a:spLocks noGrp="1"/>
          </p:cNvSpPr>
          <p:nvPr>
            <p:ph type="hdr" sz="quarter" idx="10"/>
          </p:nvPr>
        </p:nvSpPr>
        <p:spPr/>
        <p:txBody>
          <a:bodyPr/>
          <a:lstStyle/>
          <a:p>
            <a:endParaRPr lang="en-US"/>
          </a:p>
        </p:txBody>
      </p:sp>
      <p:sp>
        <p:nvSpPr>
          <p:cNvPr id="6" name="Date Placeholder 5"/>
          <p:cNvSpPr>
            <a:spLocks noGrp="1"/>
          </p:cNvSpPr>
          <p:nvPr>
            <p:ph type="dt" idx="11"/>
          </p:nvPr>
        </p:nvSpPr>
        <p:spPr/>
        <p:txBody>
          <a:bodyPr/>
          <a:lstStyle/>
          <a:p>
            <a:fld id="{83E299F6-B7E6-411D-803B-3FE38B5255EC}" type="datetime1">
              <a:rPr lang="tr-TR" smtClean="0"/>
              <a:pPr/>
              <a:t>2.12.2021</a:t>
            </a:fld>
            <a:endParaRPr lang="en-US"/>
          </a:p>
        </p:txBody>
      </p:sp>
    </p:spTree>
    <p:extLst>
      <p:ext uri="{BB962C8B-B14F-4D97-AF65-F5344CB8AC3E}">
        <p14:creationId xmlns:p14="http://schemas.microsoft.com/office/powerpoint/2010/main" val="331820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3162300" y="400050"/>
            <a:ext cx="3906838" cy="2928938"/>
          </a:xfrm>
          <a:ln/>
        </p:spPr>
      </p:sp>
      <p:sp>
        <p:nvSpPr>
          <p:cNvPr id="108547" name="Rectangle 3"/>
          <p:cNvSpPr>
            <a:spLocks noGrp="1" noChangeArrowheads="1"/>
          </p:cNvSpPr>
          <p:nvPr>
            <p:ph type="body" idx="1"/>
          </p:nvPr>
        </p:nvSpPr>
        <p:spPr>
          <a:xfrm>
            <a:off x="1030288" y="3484563"/>
            <a:ext cx="8928100" cy="288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a:latin typeface="Siemens Sans"/>
              </a:rPr>
              <a:t>Recommendations – EN 12464-1</a:t>
            </a:r>
          </a:p>
          <a:p>
            <a:pPr eaLnBrk="1" hangingPunct="1"/>
            <a:endParaRPr lang="en-GB" b="1">
              <a:latin typeface="Siemens Sans"/>
            </a:endParaRPr>
          </a:p>
          <a:p>
            <a:pPr eaLnBrk="1" hangingPunct="1"/>
            <a:r>
              <a:rPr lang="en-GB">
                <a:latin typeface="Siemens Sans"/>
              </a:rPr>
              <a:t>The recommendations according </a:t>
            </a:r>
            <a:r>
              <a:rPr lang="en-US">
                <a:latin typeface="Siemens Sans"/>
              </a:rPr>
              <a:t>to </a:t>
            </a:r>
            <a:r>
              <a:rPr lang="en-GB">
                <a:latin typeface="Siemens Sans"/>
              </a:rPr>
              <a:t>the European </a:t>
            </a:r>
            <a:r>
              <a:rPr lang="en-US">
                <a:latin typeface="Siemens Sans"/>
              </a:rPr>
              <a:t>standard </a:t>
            </a:r>
            <a:r>
              <a:rPr lang="en-GB">
                <a:latin typeface="Siemens Sans"/>
              </a:rPr>
              <a:t>EN 12464-1 (Light and Lighting – Lighting of work places – Part 1: Indoor workplaces) consist of a general description </a:t>
            </a:r>
            <a:r>
              <a:rPr lang="en-US">
                <a:latin typeface="Siemens Sans"/>
              </a:rPr>
              <a:t>with </a:t>
            </a:r>
            <a:r>
              <a:rPr lang="en-GB">
                <a:latin typeface="Siemens Sans"/>
              </a:rPr>
              <a:t>recommendations</a:t>
            </a:r>
            <a:r>
              <a:rPr lang="en-US">
                <a:latin typeface="Siemens Sans"/>
              </a:rPr>
              <a:t>,</a:t>
            </a:r>
            <a:r>
              <a:rPr lang="en-GB">
                <a:latin typeface="Siemens Sans"/>
              </a:rPr>
              <a:t> and tables </a:t>
            </a:r>
            <a:r>
              <a:rPr lang="en-US">
                <a:latin typeface="Siemens Sans"/>
              </a:rPr>
              <a:t>showing </a:t>
            </a:r>
            <a:r>
              <a:rPr lang="en-GB">
                <a:latin typeface="Siemens Sans"/>
              </a:rPr>
              <a:t>in detail the main lighting criteria </a:t>
            </a:r>
            <a:r>
              <a:rPr lang="en-US">
                <a:latin typeface="Siemens Sans"/>
              </a:rPr>
              <a:t>for each application segment. </a:t>
            </a:r>
            <a:r>
              <a:rPr lang="en-GB">
                <a:latin typeface="Siemens Sans"/>
              </a:rPr>
              <a:t>Note that the value</a:t>
            </a:r>
            <a:r>
              <a:rPr lang="en-US">
                <a:latin typeface="Siemens Sans"/>
              </a:rPr>
              <a:t>s</a:t>
            </a:r>
            <a:r>
              <a:rPr lang="en-GB">
                <a:latin typeface="Siemens Sans"/>
              </a:rPr>
              <a:t> </a:t>
            </a:r>
            <a:r>
              <a:rPr lang="en-US">
                <a:latin typeface="Siemens Sans"/>
              </a:rPr>
              <a:t>stated </a:t>
            </a:r>
            <a:r>
              <a:rPr lang="en-GB">
                <a:latin typeface="Siemens Sans"/>
              </a:rPr>
              <a:t>are the MINIMUM requirements. Country wise recommendations might be different, however, never less severe than stated in EN 12464-1.</a:t>
            </a:r>
          </a:p>
          <a:p>
            <a:pPr lvl="1" eaLnBrk="1" hangingPunct="1"/>
            <a:r>
              <a:rPr lang="en-GB">
                <a:latin typeface="Siemens Sans"/>
              </a:rPr>
              <a:t>The </a:t>
            </a:r>
            <a:r>
              <a:rPr lang="en-US">
                <a:latin typeface="Siemens Sans"/>
              </a:rPr>
              <a:t>illuminance</a:t>
            </a:r>
            <a:r>
              <a:rPr lang="en-GB">
                <a:latin typeface="Siemens Sans"/>
              </a:rPr>
              <a:t> refers to the maintained illuminance at the task area</a:t>
            </a:r>
          </a:p>
          <a:p>
            <a:pPr lvl="1" eaLnBrk="1" hangingPunct="1"/>
            <a:r>
              <a:rPr lang="en-GB">
                <a:latin typeface="Siemens Sans"/>
              </a:rPr>
              <a:t>The Unified Glare Rating refers to the maximum UGR</a:t>
            </a:r>
            <a:r>
              <a:rPr lang="en-GB" baseline="-25000">
                <a:latin typeface="Siemens Sans"/>
              </a:rPr>
              <a:t>L</a:t>
            </a:r>
            <a:r>
              <a:rPr lang="en-GB">
                <a:latin typeface="Siemens Sans"/>
              </a:rPr>
              <a:t> figure</a:t>
            </a:r>
            <a:r>
              <a:rPr lang="en-US">
                <a:latin typeface="Siemens Sans"/>
              </a:rPr>
              <a:t> by the </a:t>
            </a:r>
            <a:r>
              <a:rPr lang="en-GB">
                <a:latin typeface="Siemens Sans"/>
              </a:rPr>
              <a:t>tabular method according </a:t>
            </a:r>
            <a:r>
              <a:rPr lang="en-US">
                <a:latin typeface="Siemens Sans"/>
              </a:rPr>
              <a:t>to </a:t>
            </a:r>
            <a:r>
              <a:rPr lang="en-GB">
                <a:latin typeface="Siemens Sans"/>
              </a:rPr>
              <a:t>CIE/CEN</a:t>
            </a:r>
          </a:p>
          <a:p>
            <a:pPr lvl="1" eaLnBrk="1" hangingPunct="1"/>
            <a:r>
              <a:rPr lang="en-GB">
                <a:latin typeface="Siemens Sans"/>
              </a:rPr>
              <a:t>The Colour </a:t>
            </a:r>
            <a:r>
              <a:rPr lang="en-US">
                <a:latin typeface="Siemens Sans"/>
              </a:rPr>
              <a:t>R</a:t>
            </a:r>
            <a:r>
              <a:rPr lang="en-GB">
                <a:latin typeface="Siemens Sans"/>
              </a:rPr>
              <a:t>endering </a:t>
            </a:r>
            <a:r>
              <a:rPr lang="en-US">
                <a:latin typeface="Siemens Sans"/>
              </a:rPr>
              <a:t>I</a:t>
            </a:r>
            <a:r>
              <a:rPr lang="en-GB">
                <a:latin typeface="Siemens Sans"/>
              </a:rPr>
              <a:t>ndex </a:t>
            </a:r>
            <a:r>
              <a:rPr lang="en-US">
                <a:latin typeface="Siemens Sans"/>
              </a:rPr>
              <a:t>(CRI) is stated as </a:t>
            </a:r>
            <a:r>
              <a:rPr lang="en-GB">
                <a:latin typeface="Siemens Sans"/>
              </a:rPr>
              <a:t>&gt;80 for all areas where workers stay for longer periods during their work</a:t>
            </a:r>
          </a:p>
          <a:p>
            <a:pPr lvl="1" eaLnBrk="1" hangingPunct="1"/>
            <a:r>
              <a:rPr lang="en-US">
                <a:latin typeface="Siemens Sans"/>
              </a:rPr>
              <a:t>T</a:t>
            </a:r>
            <a:r>
              <a:rPr lang="en-GB">
                <a:latin typeface="Siemens Sans"/>
              </a:rPr>
              <a:t>he Remarks </a:t>
            </a:r>
            <a:r>
              <a:rPr lang="en-US">
                <a:latin typeface="Siemens Sans"/>
              </a:rPr>
              <a:t>give some </a:t>
            </a:r>
            <a:r>
              <a:rPr lang="en-GB">
                <a:latin typeface="Siemens Sans"/>
              </a:rPr>
              <a:t>special exclusions and </a:t>
            </a:r>
            <a:r>
              <a:rPr lang="en-US">
                <a:latin typeface="Siemens Sans"/>
              </a:rPr>
              <a:t>useful </a:t>
            </a:r>
            <a:r>
              <a:rPr lang="en-GB">
                <a:latin typeface="Siemens Sans"/>
              </a:rPr>
              <a:t>additional hints.</a:t>
            </a:r>
          </a:p>
          <a:p>
            <a:pPr eaLnBrk="1" hangingPunct="1"/>
            <a:endParaRPr lang="en-GB">
              <a:latin typeface="Siemens Sans"/>
            </a:endParaRPr>
          </a:p>
          <a:p>
            <a:pPr eaLnBrk="1" hangingPunct="1"/>
            <a:r>
              <a:rPr lang="en-GB" i="1">
                <a:latin typeface="Siemens Sans"/>
              </a:rPr>
              <a:t>Advice for teacher: have available a hard copy of the European Norm EN 12464-1 (Light and Lighting – Lighting of work places – Part 1: Indoor Workplaces) as a reference.</a:t>
            </a:r>
          </a:p>
        </p:txBody>
      </p:sp>
    </p:spTree>
    <p:extLst>
      <p:ext uri="{BB962C8B-B14F-4D97-AF65-F5344CB8AC3E}">
        <p14:creationId xmlns:p14="http://schemas.microsoft.com/office/powerpoint/2010/main" val="291578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00f8abebb8_0_1282:notes"/>
          <p:cNvSpPr txBox="1">
            <a:spLocks noGrp="1"/>
          </p:cNvSpPr>
          <p:nvPr>
            <p:ph type="body" idx="1"/>
          </p:nvPr>
        </p:nvSpPr>
        <p:spPr>
          <a:xfrm>
            <a:off x="914710" y="4344025"/>
            <a:ext cx="5028600" cy="41145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488" name="Google Shape;488;g100f8abebb8_0_12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00f8abebb8_0_1294:notes"/>
          <p:cNvSpPr txBox="1">
            <a:spLocks noGrp="1"/>
          </p:cNvSpPr>
          <p:nvPr>
            <p:ph type="body" idx="1"/>
          </p:nvPr>
        </p:nvSpPr>
        <p:spPr>
          <a:xfrm>
            <a:off x="914710" y="4344025"/>
            <a:ext cx="5028600" cy="41145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501" name="Google Shape;501;g100f8abebb8_0_12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72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0f8abebb8_0_1309:notes"/>
          <p:cNvSpPr txBox="1">
            <a:spLocks noGrp="1"/>
          </p:cNvSpPr>
          <p:nvPr>
            <p:ph type="body" idx="1"/>
          </p:nvPr>
        </p:nvSpPr>
        <p:spPr>
          <a:xfrm>
            <a:off x="914710" y="4344025"/>
            <a:ext cx="5028600" cy="41145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517" name="Google Shape;517;g100f8abebb8_0_1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73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0f8abebb8_0_1326:notes"/>
          <p:cNvSpPr txBox="1">
            <a:spLocks noGrp="1"/>
          </p:cNvSpPr>
          <p:nvPr>
            <p:ph type="body" idx="1"/>
          </p:nvPr>
        </p:nvSpPr>
        <p:spPr>
          <a:xfrm>
            <a:off x="914710" y="4344025"/>
            <a:ext cx="5028600" cy="41145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535" name="Google Shape;535;g100f8abebb8_0_1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37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0f8abebb8_0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00f8abebb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 kadar hızlı gelişiyor ki ben bu bildiri özetini gönderip de bildiriyi yazana kadar 2-3 yeni ürün daha çıktı piyasaya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91622F73-323D-46B0-B30A-E885207FD570}" type="slidenum">
              <a:rPr lang="tr-TR" smtClean="0"/>
              <a:t>31</a:t>
            </a:fld>
            <a:endParaRPr lang="tr-TR"/>
          </a:p>
        </p:txBody>
      </p:sp>
    </p:spTree>
    <p:extLst>
      <p:ext uri="{BB962C8B-B14F-4D97-AF65-F5344CB8AC3E}">
        <p14:creationId xmlns:p14="http://schemas.microsoft.com/office/powerpoint/2010/main" val="398482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915988" y="514350"/>
            <a:ext cx="5029200" cy="3771900"/>
          </a:xfrm>
          <a:ln/>
        </p:spPr>
      </p:sp>
      <p:sp>
        <p:nvSpPr>
          <p:cNvPr id="272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16287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3162300" y="400050"/>
            <a:ext cx="3906838" cy="2928938"/>
          </a:xfrm>
          <a:ln/>
        </p:spPr>
      </p:sp>
      <p:sp>
        <p:nvSpPr>
          <p:cNvPr id="99331" name="Rectangle 3"/>
          <p:cNvSpPr>
            <a:spLocks noGrp="1" noChangeArrowheads="1"/>
          </p:cNvSpPr>
          <p:nvPr>
            <p:ph type="body" idx="1"/>
          </p:nvPr>
        </p:nvSpPr>
        <p:spPr>
          <a:xfrm>
            <a:off x="1030288" y="3484563"/>
            <a:ext cx="8928100" cy="288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a:latin typeface="Siemens Sans"/>
              </a:rPr>
              <a:t>Lighting and </a:t>
            </a:r>
            <a:r>
              <a:rPr lang="en-US" b="1">
                <a:latin typeface="Siemens Sans"/>
              </a:rPr>
              <a:t>P</a:t>
            </a:r>
            <a:r>
              <a:rPr lang="en-GB" b="1">
                <a:latin typeface="Siemens Sans"/>
              </a:rPr>
              <a:t>roductivity</a:t>
            </a:r>
          </a:p>
          <a:p>
            <a:pPr eaLnBrk="1" hangingPunct="1"/>
            <a:endParaRPr lang="en-GB" b="1">
              <a:latin typeface="Siemens Sans"/>
            </a:endParaRPr>
          </a:p>
          <a:p>
            <a:pPr eaLnBrk="1" hangingPunct="1"/>
            <a:r>
              <a:rPr lang="en-US">
                <a:latin typeface="Siemens Sans"/>
              </a:rPr>
              <a:t>Let’s start with Productivity.</a:t>
            </a:r>
          </a:p>
          <a:p>
            <a:pPr eaLnBrk="1" hangingPunct="1"/>
            <a:r>
              <a:rPr lang="en-GB">
                <a:latin typeface="Siemens Sans"/>
              </a:rPr>
              <a:t>Good lighting </a:t>
            </a:r>
            <a:r>
              <a:rPr lang="en-US">
                <a:latin typeface="Siemens Sans"/>
              </a:rPr>
              <a:t>means you can see what you’re doing. That’s not surprising. And it has a </a:t>
            </a:r>
            <a:r>
              <a:rPr lang="en-GB">
                <a:latin typeface="Siemens Sans"/>
              </a:rPr>
              <a:t>positive influence on visual performance</a:t>
            </a:r>
            <a:r>
              <a:rPr lang="en-US">
                <a:latin typeface="Siemens Sans"/>
              </a:rPr>
              <a:t> – in tasks where you need to see clearly what you’re doing.</a:t>
            </a:r>
          </a:p>
          <a:p>
            <a:pPr eaLnBrk="1" hangingPunct="1"/>
            <a:r>
              <a:rPr lang="en-US">
                <a:latin typeface="Siemens Sans"/>
              </a:rPr>
              <a:t>Performance of d</a:t>
            </a:r>
            <a:r>
              <a:rPr lang="en-GB">
                <a:latin typeface="Siemens Sans"/>
              </a:rPr>
              <a:t>ifficult visual tasks </a:t>
            </a:r>
            <a:r>
              <a:rPr lang="en-US">
                <a:latin typeface="Siemens Sans"/>
              </a:rPr>
              <a:t>like </a:t>
            </a:r>
            <a:r>
              <a:rPr lang="en-GB">
                <a:latin typeface="Siemens Sans"/>
              </a:rPr>
              <a:t>discriminati</a:t>
            </a:r>
            <a:r>
              <a:rPr lang="en-US">
                <a:latin typeface="Siemens Sans"/>
              </a:rPr>
              <a:t>ng </a:t>
            </a:r>
            <a:r>
              <a:rPr lang="en-GB">
                <a:latin typeface="Siemens Sans"/>
              </a:rPr>
              <a:t>small details and/or </a:t>
            </a:r>
            <a:r>
              <a:rPr lang="en-US">
                <a:latin typeface="Siemens Sans"/>
              </a:rPr>
              <a:t>items with </a:t>
            </a:r>
            <a:r>
              <a:rPr lang="en-GB">
                <a:latin typeface="Siemens Sans"/>
              </a:rPr>
              <a:t>low contrast levels </a:t>
            </a:r>
            <a:r>
              <a:rPr lang="en-US">
                <a:latin typeface="Siemens Sans"/>
              </a:rPr>
              <a:t>is improved </a:t>
            </a:r>
            <a:r>
              <a:rPr lang="en-GB">
                <a:latin typeface="Siemens Sans"/>
              </a:rPr>
              <a:t>particularly </a:t>
            </a:r>
            <a:r>
              <a:rPr lang="en-US">
                <a:latin typeface="Siemens Sans"/>
              </a:rPr>
              <a:t>by a </a:t>
            </a:r>
            <a:r>
              <a:rPr lang="en-GB">
                <a:latin typeface="Siemens Sans"/>
              </a:rPr>
              <a:t>high illuminance. </a:t>
            </a:r>
            <a:endParaRPr lang="en-US">
              <a:latin typeface="Siemens Sans"/>
            </a:endParaRPr>
          </a:p>
          <a:p>
            <a:pPr eaLnBrk="1" hangingPunct="1"/>
            <a:r>
              <a:rPr lang="en-US">
                <a:latin typeface="Siemens Sans"/>
              </a:rPr>
              <a:t>In fact there’s a very direct </a:t>
            </a:r>
            <a:r>
              <a:rPr lang="en-GB">
                <a:latin typeface="Siemens Sans"/>
              </a:rPr>
              <a:t>relationship between productivity </a:t>
            </a:r>
            <a:r>
              <a:rPr lang="en-US">
                <a:latin typeface="Siemens Sans"/>
              </a:rPr>
              <a:t>in this kind of task </a:t>
            </a:r>
            <a:r>
              <a:rPr lang="en-GB">
                <a:latin typeface="Siemens Sans"/>
              </a:rPr>
              <a:t>and illuminance</a:t>
            </a:r>
            <a:r>
              <a:rPr lang="en-US">
                <a:latin typeface="Siemens Sans"/>
              </a:rPr>
              <a:t>.</a:t>
            </a:r>
          </a:p>
          <a:p>
            <a:pPr eaLnBrk="1" hangingPunct="1"/>
            <a:r>
              <a:rPr lang="en-GB">
                <a:latin typeface="Siemens Sans"/>
              </a:rPr>
              <a:t>The graph show</a:t>
            </a:r>
            <a:r>
              <a:rPr lang="en-US">
                <a:latin typeface="Siemens Sans"/>
              </a:rPr>
              <a:t>s the general relationship between visual performance and illuminance. </a:t>
            </a:r>
          </a:p>
          <a:p>
            <a:pPr eaLnBrk="1" hangingPunct="1"/>
            <a:r>
              <a:rPr lang="en-US">
                <a:latin typeface="Siemens Sans"/>
              </a:rPr>
              <a:t>It covers the main range of illuminance levels from </a:t>
            </a:r>
            <a:r>
              <a:rPr lang="en-GB">
                <a:latin typeface="Siemens Sans"/>
              </a:rPr>
              <a:t>200 to 1000 lux</a:t>
            </a:r>
            <a:r>
              <a:rPr lang="en-US">
                <a:latin typeface="Siemens Sans"/>
              </a:rPr>
              <a:t>. And it shows how especially the performance on more difficult visual tasks is increased by higher luminance levels.</a:t>
            </a:r>
          </a:p>
          <a:p>
            <a:pPr eaLnBrk="1" hangingPunct="1"/>
            <a:r>
              <a:rPr lang="en-US">
                <a:latin typeface="Siemens Sans"/>
              </a:rPr>
              <a:t>Of course </a:t>
            </a:r>
            <a:r>
              <a:rPr lang="en-GB">
                <a:latin typeface="Siemens Sans"/>
              </a:rPr>
              <a:t>illuminance </a:t>
            </a:r>
            <a:r>
              <a:rPr lang="en-US">
                <a:latin typeface="Siemens Sans"/>
              </a:rPr>
              <a:t>isn’t the only thing that </a:t>
            </a:r>
            <a:r>
              <a:rPr lang="en-GB">
                <a:latin typeface="Siemens Sans"/>
              </a:rPr>
              <a:t>influences productivity</a:t>
            </a:r>
            <a:r>
              <a:rPr lang="en-US">
                <a:latin typeface="Siemens Sans"/>
              </a:rPr>
              <a:t>. Other important factors are the uniformity of </a:t>
            </a:r>
            <a:r>
              <a:rPr lang="en-GB">
                <a:latin typeface="Siemens Sans"/>
              </a:rPr>
              <a:t>illuminance</a:t>
            </a:r>
            <a:r>
              <a:rPr lang="en-US">
                <a:latin typeface="Siemens Sans"/>
              </a:rPr>
              <a:t> and the </a:t>
            </a:r>
            <a:r>
              <a:rPr lang="en-GB">
                <a:latin typeface="Siemens Sans"/>
              </a:rPr>
              <a:t>brightness distribution, </a:t>
            </a:r>
            <a:r>
              <a:rPr lang="en-US">
                <a:latin typeface="Siemens Sans"/>
              </a:rPr>
              <a:t>contrast, colour discrimination, the </a:t>
            </a:r>
            <a:r>
              <a:rPr lang="en-GB">
                <a:latin typeface="Siemens Sans"/>
              </a:rPr>
              <a:t>angle of incidence</a:t>
            </a:r>
            <a:r>
              <a:rPr lang="en-US">
                <a:latin typeface="Siemens Sans"/>
              </a:rPr>
              <a:t> and the presence (or ideally absence) of glare.</a:t>
            </a:r>
            <a:endParaRPr lang="en-GB">
              <a:latin typeface="Siemens Sans"/>
            </a:endParaRPr>
          </a:p>
          <a:p>
            <a:pPr eaLnBrk="1" hangingPunct="1"/>
            <a:endParaRPr lang="en-GB">
              <a:latin typeface="Siemens Sans"/>
            </a:endParaRPr>
          </a:p>
          <a:p>
            <a:pPr eaLnBrk="1" hangingPunct="1"/>
            <a:endParaRPr lang="nl-NL">
              <a:latin typeface="Siemens Sans"/>
            </a:endParaRPr>
          </a:p>
        </p:txBody>
      </p:sp>
    </p:spTree>
    <p:extLst>
      <p:ext uri="{BB962C8B-B14F-4D97-AF65-F5344CB8AC3E}">
        <p14:creationId xmlns:p14="http://schemas.microsoft.com/office/powerpoint/2010/main" val="70693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3162300" y="400050"/>
            <a:ext cx="3906838" cy="2928938"/>
          </a:xfrm>
          <a:ln/>
        </p:spPr>
      </p:sp>
      <p:sp>
        <p:nvSpPr>
          <p:cNvPr id="99331" name="Rectangle 3"/>
          <p:cNvSpPr>
            <a:spLocks noGrp="1" noChangeArrowheads="1"/>
          </p:cNvSpPr>
          <p:nvPr>
            <p:ph type="body" idx="1"/>
          </p:nvPr>
        </p:nvSpPr>
        <p:spPr>
          <a:xfrm>
            <a:off x="1030288" y="3484563"/>
            <a:ext cx="8928100" cy="288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a:latin typeface="Siemens Sans"/>
              </a:rPr>
              <a:t>Lighting and </a:t>
            </a:r>
            <a:r>
              <a:rPr lang="en-US" b="1">
                <a:latin typeface="Siemens Sans"/>
              </a:rPr>
              <a:t>P</a:t>
            </a:r>
            <a:r>
              <a:rPr lang="en-GB" b="1">
                <a:latin typeface="Siemens Sans"/>
              </a:rPr>
              <a:t>roductivity</a:t>
            </a:r>
          </a:p>
          <a:p>
            <a:pPr eaLnBrk="1" hangingPunct="1"/>
            <a:endParaRPr lang="en-GB" b="1">
              <a:latin typeface="Siemens Sans"/>
            </a:endParaRPr>
          </a:p>
          <a:p>
            <a:pPr eaLnBrk="1" hangingPunct="1"/>
            <a:r>
              <a:rPr lang="en-US">
                <a:latin typeface="Siemens Sans"/>
              </a:rPr>
              <a:t>Let’s start with Productivity.</a:t>
            </a:r>
          </a:p>
          <a:p>
            <a:pPr eaLnBrk="1" hangingPunct="1"/>
            <a:r>
              <a:rPr lang="en-GB">
                <a:latin typeface="Siemens Sans"/>
              </a:rPr>
              <a:t>Good lighting </a:t>
            </a:r>
            <a:r>
              <a:rPr lang="en-US">
                <a:latin typeface="Siemens Sans"/>
              </a:rPr>
              <a:t>means you can see what you’re doing. That’s not surprising. And it has a </a:t>
            </a:r>
            <a:r>
              <a:rPr lang="en-GB">
                <a:latin typeface="Siemens Sans"/>
              </a:rPr>
              <a:t>positive influence on visual performance</a:t>
            </a:r>
            <a:r>
              <a:rPr lang="en-US">
                <a:latin typeface="Siemens Sans"/>
              </a:rPr>
              <a:t> – in tasks where you need to see clearly what you’re doing.</a:t>
            </a:r>
          </a:p>
          <a:p>
            <a:pPr eaLnBrk="1" hangingPunct="1"/>
            <a:r>
              <a:rPr lang="en-US">
                <a:latin typeface="Siemens Sans"/>
              </a:rPr>
              <a:t>Performance of d</a:t>
            </a:r>
            <a:r>
              <a:rPr lang="en-GB">
                <a:latin typeface="Siemens Sans"/>
              </a:rPr>
              <a:t>ifficult visual tasks </a:t>
            </a:r>
            <a:r>
              <a:rPr lang="en-US">
                <a:latin typeface="Siemens Sans"/>
              </a:rPr>
              <a:t>like </a:t>
            </a:r>
            <a:r>
              <a:rPr lang="en-GB">
                <a:latin typeface="Siemens Sans"/>
              </a:rPr>
              <a:t>discriminati</a:t>
            </a:r>
            <a:r>
              <a:rPr lang="en-US">
                <a:latin typeface="Siemens Sans"/>
              </a:rPr>
              <a:t>ng </a:t>
            </a:r>
            <a:r>
              <a:rPr lang="en-GB">
                <a:latin typeface="Siemens Sans"/>
              </a:rPr>
              <a:t>small details and/or </a:t>
            </a:r>
            <a:r>
              <a:rPr lang="en-US">
                <a:latin typeface="Siemens Sans"/>
              </a:rPr>
              <a:t>items with </a:t>
            </a:r>
            <a:r>
              <a:rPr lang="en-GB">
                <a:latin typeface="Siemens Sans"/>
              </a:rPr>
              <a:t>low contrast levels </a:t>
            </a:r>
            <a:r>
              <a:rPr lang="en-US">
                <a:latin typeface="Siemens Sans"/>
              </a:rPr>
              <a:t>is improved </a:t>
            </a:r>
            <a:r>
              <a:rPr lang="en-GB">
                <a:latin typeface="Siemens Sans"/>
              </a:rPr>
              <a:t>particularly </a:t>
            </a:r>
            <a:r>
              <a:rPr lang="en-US">
                <a:latin typeface="Siemens Sans"/>
              </a:rPr>
              <a:t>by a </a:t>
            </a:r>
            <a:r>
              <a:rPr lang="en-GB">
                <a:latin typeface="Siemens Sans"/>
              </a:rPr>
              <a:t>high illuminance. </a:t>
            </a:r>
            <a:endParaRPr lang="en-US">
              <a:latin typeface="Siemens Sans"/>
            </a:endParaRPr>
          </a:p>
          <a:p>
            <a:pPr eaLnBrk="1" hangingPunct="1"/>
            <a:r>
              <a:rPr lang="en-US">
                <a:latin typeface="Siemens Sans"/>
              </a:rPr>
              <a:t>In fact there’s a very direct </a:t>
            </a:r>
            <a:r>
              <a:rPr lang="en-GB">
                <a:latin typeface="Siemens Sans"/>
              </a:rPr>
              <a:t>relationship between productivity </a:t>
            </a:r>
            <a:r>
              <a:rPr lang="en-US">
                <a:latin typeface="Siemens Sans"/>
              </a:rPr>
              <a:t>in this kind of task </a:t>
            </a:r>
            <a:r>
              <a:rPr lang="en-GB">
                <a:latin typeface="Siemens Sans"/>
              </a:rPr>
              <a:t>and illuminance</a:t>
            </a:r>
            <a:r>
              <a:rPr lang="en-US">
                <a:latin typeface="Siemens Sans"/>
              </a:rPr>
              <a:t>.</a:t>
            </a:r>
          </a:p>
          <a:p>
            <a:pPr eaLnBrk="1" hangingPunct="1"/>
            <a:r>
              <a:rPr lang="en-GB">
                <a:latin typeface="Siemens Sans"/>
              </a:rPr>
              <a:t>The graph show</a:t>
            </a:r>
            <a:r>
              <a:rPr lang="en-US">
                <a:latin typeface="Siemens Sans"/>
              </a:rPr>
              <a:t>s the general relationship between visual performance and illuminance. </a:t>
            </a:r>
          </a:p>
          <a:p>
            <a:pPr eaLnBrk="1" hangingPunct="1"/>
            <a:r>
              <a:rPr lang="en-US">
                <a:latin typeface="Siemens Sans"/>
              </a:rPr>
              <a:t>It covers the main range of illuminance levels from </a:t>
            </a:r>
            <a:r>
              <a:rPr lang="en-GB">
                <a:latin typeface="Siemens Sans"/>
              </a:rPr>
              <a:t>200 to 1000 lux</a:t>
            </a:r>
            <a:r>
              <a:rPr lang="en-US">
                <a:latin typeface="Siemens Sans"/>
              </a:rPr>
              <a:t>. And it shows how especially the performance on more difficult visual tasks is increased by higher luminance levels.</a:t>
            </a:r>
          </a:p>
          <a:p>
            <a:pPr eaLnBrk="1" hangingPunct="1"/>
            <a:r>
              <a:rPr lang="en-US">
                <a:latin typeface="Siemens Sans"/>
              </a:rPr>
              <a:t>Of course </a:t>
            </a:r>
            <a:r>
              <a:rPr lang="en-GB">
                <a:latin typeface="Siemens Sans"/>
              </a:rPr>
              <a:t>illuminance </a:t>
            </a:r>
            <a:r>
              <a:rPr lang="en-US">
                <a:latin typeface="Siemens Sans"/>
              </a:rPr>
              <a:t>isn’t the only thing that </a:t>
            </a:r>
            <a:r>
              <a:rPr lang="en-GB">
                <a:latin typeface="Siemens Sans"/>
              </a:rPr>
              <a:t>influences productivity</a:t>
            </a:r>
            <a:r>
              <a:rPr lang="en-US">
                <a:latin typeface="Siemens Sans"/>
              </a:rPr>
              <a:t>. Other important factors are the uniformity of </a:t>
            </a:r>
            <a:r>
              <a:rPr lang="en-GB">
                <a:latin typeface="Siemens Sans"/>
              </a:rPr>
              <a:t>illuminance</a:t>
            </a:r>
            <a:r>
              <a:rPr lang="en-US">
                <a:latin typeface="Siemens Sans"/>
              </a:rPr>
              <a:t> and the </a:t>
            </a:r>
            <a:r>
              <a:rPr lang="en-GB">
                <a:latin typeface="Siemens Sans"/>
              </a:rPr>
              <a:t>brightness distribution, </a:t>
            </a:r>
            <a:r>
              <a:rPr lang="en-US">
                <a:latin typeface="Siemens Sans"/>
              </a:rPr>
              <a:t>contrast, colour discrimination, the </a:t>
            </a:r>
            <a:r>
              <a:rPr lang="en-GB">
                <a:latin typeface="Siemens Sans"/>
              </a:rPr>
              <a:t>angle of incidence</a:t>
            </a:r>
            <a:r>
              <a:rPr lang="en-US">
                <a:latin typeface="Siemens Sans"/>
              </a:rPr>
              <a:t> and the presence (or ideally absence) of glare.</a:t>
            </a:r>
            <a:endParaRPr lang="en-GB">
              <a:latin typeface="Siemens Sans"/>
            </a:endParaRPr>
          </a:p>
          <a:p>
            <a:pPr eaLnBrk="1" hangingPunct="1"/>
            <a:endParaRPr lang="en-GB">
              <a:latin typeface="Siemens Sans"/>
            </a:endParaRPr>
          </a:p>
          <a:p>
            <a:pPr eaLnBrk="1" hangingPunct="1"/>
            <a:endParaRPr lang="nl-NL">
              <a:latin typeface="Siemens Sans"/>
            </a:endParaRPr>
          </a:p>
        </p:txBody>
      </p:sp>
    </p:spTree>
    <p:extLst>
      <p:ext uri="{BB962C8B-B14F-4D97-AF65-F5344CB8AC3E}">
        <p14:creationId xmlns:p14="http://schemas.microsoft.com/office/powerpoint/2010/main" val="386580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0f8abebb8_0_3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00f8abebb8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Direct and indirect (reflected) glare</a:t>
            </a:r>
            <a:endParaRPr lang="en-GB" b="1" dirty="0"/>
          </a:p>
          <a:p>
            <a:pPr eaLnBrk="1" hangingPunct="1">
              <a:spcBef>
                <a:spcPct val="0"/>
              </a:spcBef>
            </a:pPr>
            <a:endParaRPr lang="en-GB" b="1" dirty="0"/>
          </a:p>
          <a:p>
            <a:pPr eaLnBrk="1" hangingPunct="1">
              <a:spcBef>
                <a:spcPct val="0"/>
              </a:spcBef>
            </a:pPr>
            <a:r>
              <a:rPr lang="en-US" dirty="0"/>
              <a:t>There are two types of glare in the office environment: direct and indirect or reflected glare.</a:t>
            </a:r>
          </a:p>
          <a:p>
            <a:pPr eaLnBrk="1" hangingPunct="1">
              <a:spcBef>
                <a:spcPct val="0"/>
              </a:spcBef>
            </a:pPr>
            <a:r>
              <a:rPr lang="en-US" dirty="0"/>
              <a:t>Direct glare is what we receive directly from light sources.</a:t>
            </a:r>
          </a:p>
          <a:p>
            <a:pPr eaLnBrk="1" hangingPunct="1">
              <a:spcBef>
                <a:spcPct val="0"/>
              </a:spcBef>
            </a:pPr>
            <a:r>
              <a:rPr lang="en-US" dirty="0"/>
              <a:t>Indirect glare is reflected from surfaces onto which light falls. For example here from a computer monitor. </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51C03F7-5884-46E9-AAC4-A8567B92A650}" type="datetime1">
              <a:rPr lang="tr-TR" smtClean="0"/>
              <a:pPr/>
              <a:t>2.12.2021</a:t>
            </a:fld>
            <a:endParaRPr lang="en-US"/>
          </a:p>
        </p:txBody>
      </p:sp>
    </p:spTree>
    <p:extLst>
      <p:ext uri="{BB962C8B-B14F-4D97-AF65-F5344CB8AC3E}">
        <p14:creationId xmlns:p14="http://schemas.microsoft.com/office/powerpoint/2010/main" val="387923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Direct and indirect (reflected) glare</a:t>
            </a:r>
            <a:endParaRPr lang="en-GB" b="1"/>
          </a:p>
          <a:p>
            <a:pPr eaLnBrk="1" hangingPunct="1">
              <a:spcBef>
                <a:spcPct val="0"/>
              </a:spcBef>
            </a:pPr>
            <a:endParaRPr lang="en-GB" b="1"/>
          </a:p>
          <a:p>
            <a:pPr eaLnBrk="1" hangingPunct="1">
              <a:spcBef>
                <a:spcPct val="0"/>
              </a:spcBef>
            </a:pPr>
            <a:r>
              <a:rPr lang="en-US"/>
              <a:t>There are two types of glare in the office environment: direct and indirect or reflected glare.</a:t>
            </a:r>
          </a:p>
          <a:p>
            <a:pPr eaLnBrk="1" hangingPunct="1">
              <a:spcBef>
                <a:spcPct val="0"/>
              </a:spcBef>
            </a:pPr>
            <a:r>
              <a:rPr lang="en-US"/>
              <a:t>Direct glare is what we receive directly from light sources.</a:t>
            </a:r>
          </a:p>
          <a:p>
            <a:pPr eaLnBrk="1" hangingPunct="1">
              <a:spcBef>
                <a:spcPct val="0"/>
              </a:spcBef>
            </a:pPr>
            <a:r>
              <a:rPr lang="en-US"/>
              <a:t>Indirect glare is reflected from surfaces onto which light falls. For example here from a computer monitor. </a:t>
            </a:r>
            <a:endParaRPr lang="en-GB"/>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51C03F7-5884-46E9-AAC4-A8567B92A650}" type="datetime1">
              <a:rPr lang="tr-TR" smtClean="0"/>
              <a:pPr/>
              <a:t>2.12.2021</a:t>
            </a:fld>
            <a:endParaRPr lang="en-US"/>
          </a:p>
        </p:txBody>
      </p:sp>
    </p:spTree>
    <p:extLst>
      <p:ext uri="{BB962C8B-B14F-4D97-AF65-F5344CB8AC3E}">
        <p14:creationId xmlns:p14="http://schemas.microsoft.com/office/powerpoint/2010/main" val="271328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a:p>
        </p:txBody>
      </p:sp>
      <p:sp>
        <p:nvSpPr>
          <p:cNvPr id="5" name="Header Placeholder 4"/>
          <p:cNvSpPr>
            <a:spLocks noGrp="1"/>
          </p:cNvSpPr>
          <p:nvPr>
            <p:ph type="hdr" sz="quarter" idx="10"/>
          </p:nvPr>
        </p:nvSpPr>
        <p:spPr/>
        <p:txBody>
          <a:bodyPr/>
          <a:lstStyle/>
          <a:p>
            <a:endParaRPr lang="en-US"/>
          </a:p>
        </p:txBody>
      </p:sp>
      <p:sp>
        <p:nvSpPr>
          <p:cNvPr id="6" name="Date Placeholder 5"/>
          <p:cNvSpPr>
            <a:spLocks noGrp="1"/>
          </p:cNvSpPr>
          <p:nvPr>
            <p:ph type="dt" idx="11"/>
          </p:nvPr>
        </p:nvSpPr>
        <p:spPr/>
        <p:txBody>
          <a:bodyPr/>
          <a:lstStyle/>
          <a:p>
            <a:fld id="{96736DB5-4BD4-4901-89F1-3EAE6027D389}" type="datetime1">
              <a:rPr lang="tr-TR" smtClean="0"/>
              <a:pPr/>
              <a:t>2.12.2021</a:t>
            </a:fld>
            <a:endParaRPr lang="en-US"/>
          </a:p>
        </p:txBody>
      </p:sp>
    </p:spTree>
    <p:extLst>
      <p:ext uri="{BB962C8B-B14F-4D97-AF65-F5344CB8AC3E}">
        <p14:creationId xmlns:p14="http://schemas.microsoft.com/office/powerpoint/2010/main" val="3124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tr-TR"/>
          </a:p>
        </p:txBody>
      </p:sp>
      <p:sp>
        <p:nvSpPr>
          <p:cNvPr id="5" name="Header Placeholder 4"/>
          <p:cNvSpPr>
            <a:spLocks noGrp="1"/>
          </p:cNvSpPr>
          <p:nvPr>
            <p:ph type="hdr" sz="quarter" idx="10"/>
          </p:nvPr>
        </p:nvSpPr>
        <p:spPr/>
        <p:txBody>
          <a:bodyPr/>
          <a:lstStyle/>
          <a:p>
            <a:endParaRPr lang="en-US"/>
          </a:p>
        </p:txBody>
      </p:sp>
      <p:sp>
        <p:nvSpPr>
          <p:cNvPr id="6" name="Date Placeholder 5"/>
          <p:cNvSpPr>
            <a:spLocks noGrp="1"/>
          </p:cNvSpPr>
          <p:nvPr>
            <p:ph type="dt" idx="11"/>
          </p:nvPr>
        </p:nvSpPr>
        <p:spPr/>
        <p:txBody>
          <a:bodyPr/>
          <a:lstStyle/>
          <a:p>
            <a:fld id="{F16E1A6F-2C44-44BC-9A8C-B60664B95CF2}" type="datetime1">
              <a:rPr lang="tr-TR" smtClean="0"/>
              <a:pPr/>
              <a:t>2.12.2021</a:t>
            </a:fld>
            <a:endParaRPr lang="en-US"/>
          </a:p>
        </p:txBody>
      </p:sp>
    </p:spTree>
    <p:extLst>
      <p:ext uri="{BB962C8B-B14F-4D97-AF65-F5344CB8AC3E}">
        <p14:creationId xmlns:p14="http://schemas.microsoft.com/office/powerpoint/2010/main" val="164784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lIns="91422" tIns="45712" rIns="91422" bIns="45712" numCol="1" anchor="t" anchorCtr="0" compatLnSpc="1">
            <a:prstTxWarp prst="textNoShape">
              <a:avLst/>
            </a:prstTxWarp>
          </a:bodyPr>
          <a:lstStyle/>
          <a:p>
            <a:pPr eaLnBrk="1" hangingPunct="1"/>
            <a:endParaRPr lang="tr-TR"/>
          </a:p>
        </p:txBody>
      </p:sp>
      <p:sp>
        <p:nvSpPr>
          <p:cNvPr id="1208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2" tIns="45712" rIns="91422" bIns="45712" anchor="b"/>
          <a:lstStyle/>
          <a:p>
            <a:pPr algn="r"/>
            <a:fld id="{AC2F7B08-A2E8-49F4-B9E3-A70172B61566}" type="slidenum">
              <a:rPr lang="tr-TR" sz="1200"/>
              <a:pPr algn="r"/>
              <a:t>18</a:t>
            </a:fld>
            <a:endParaRPr lang="tr-TR" sz="1200"/>
          </a:p>
        </p:txBody>
      </p:sp>
      <p:sp>
        <p:nvSpPr>
          <p:cNvPr id="5" name="Header Placeholder 4"/>
          <p:cNvSpPr>
            <a:spLocks noGrp="1"/>
          </p:cNvSpPr>
          <p:nvPr>
            <p:ph type="hdr" sz="quarter" idx="10"/>
          </p:nvPr>
        </p:nvSpPr>
        <p:spPr/>
        <p:txBody>
          <a:bodyPr/>
          <a:lstStyle/>
          <a:p>
            <a:endParaRPr lang="en-US"/>
          </a:p>
        </p:txBody>
      </p:sp>
      <p:sp>
        <p:nvSpPr>
          <p:cNvPr id="6" name="Date Placeholder 5"/>
          <p:cNvSpPr>
            <a:spLocks noGrp="1"/>
          </p:cNvSpPr>
          <p:nvPr>
            <p:ph type="dt" idx="11"/>
          </p:nvPr>
        </p:nvSpPr>
        <p:spPr/>
        <p:txBody>
          <a:bodyPr/>
          <a:lstStyle/>
          <a:p>
            <a:fld id="{EBAA4F10-D12F-4B29-9F2A-8081BBBAF5B3}" type="datetime1">
              <a:rPr lang="tr-TR" smtClean="0"/>
              <a:pPr/>
              <a:t>2.12.2021</a:t>
            </a:fld>
            <a:endParaRPr lang="en-US"/>
          </a:p>
        </p:txBody>
      </p:sp>
    </p:spTree>
    <p:extLst>
      <p:ext uri="{BB962C8B-B14F-4D97-AF65-F5344CB8AC3E}">
        <p14:creationId xmlns:p14="http://schemas.microsoft.com/office/powerpoint/2010/main" val="269639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416915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87335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2653060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5"/>
        <p:cNvGrpSpPr/>
        <p:nvPr/>
      </p:nvGrpSpPr>
      <p:grpSpPr>
        <a:xfrm>
          <a:off x="0" y="0"/>
          <a:ext cx="0" cy="0"/>
          <a:chOff x="0" y="0"/>
          <a:chExt cx="0" cy="0"/>
        </a:xfrm>
      </p:grpSpPr>
      <p:cxnSp>
        <p:nvCxnSpPr>
          <p:cNvPr id="226" name="Google Shape;226;p46"/>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27" name="Google Shape;227;p46"/>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28" name="Google Shape;228;p46"/>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229" name="Google Shape;229;p46"/>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74761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342906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360026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7436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357508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2619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312618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88425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738150-F5C1-49D0-927D-7646185923B5}" type="datetimeFigureOut">
              <a:rPr lang="tr-TR" smtClean="0"/>
              <a:t>2.12.2021</a:t>
            </a:fld>
            <a:endParaRPr lang="tr-T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6FC476-A399-443D-9567-DE45B38DA3B9}" type="slidenum">
              <a:rPr lang="tr-TR" smtClean="0"/>
              <a:t>‹#›</a:t>
            </a:fld>
            <a:endParaRPr lang="tr-TR" dirty="0"/>
          </a:p>
        </p:txBody>
      </p:sp>
    </p:spTree>
    <p:extLst>
      <p:ext uri="{BB962C8B-B14F-4D97-AF65-F5344CB8AC3E}">
        <p14:creationId xmlns:p14="http://schemas.microsoft.com/office/powerpoint/2010/main" val="51285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97768"/>
            <a:ext cx="8568952" cy="710952"/>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251520" y="1124745"/>
            <a:ext cx="8568952" cy="51845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347214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18" Type="http://schemas.openxmlformats.org/officeDocument/2006/relationships/image" Target="../media/image38.wmf"/><Relationship Id="rId3" Type="http://schemas.openxmlformats.org/officeDocument/2006/relationships/notesSlide" Target="../notesSlides/notesSlide9.xml"/><Relationship Id="rId21" Type="http://schemas.openxmlformats.org/officeDocument/2006/relationships/image" Target="../media/image41.png"/><Relationship Id="rId7" Type="http://schemas.openxmlformats.org/officeDocument/2006/relationships/image" Target="../media/image27.wmf"/><Relationship Id="rId12" Type="http://schemas.openxmlformats.org/officeDocument/2006/relationships/image" Target="../media/image32.wmf"/><Relationship Id="rId17" Type="http://schemas.openxmlformats.org/officeDocument/2006/relationships/image" Target="../media/image37.wmf"/><Relationship Id="rId2" Type="http://schemas.openxmlformats.org/officeDocument/2006/relationships/slideLayout" Target="../slideLayouts/slideLayout7.xml"/><Relationship Id="rId16" Type="http://schemas.openxmlformats.org/officeDocument/2006/relationships/image" Target="../media/image36.wmf"/><Relationship Id="rId20" Type="http://schemas.openxmlformats.org/officeDocument/2006/relationships/image" Target="../media/image40.wmf"/><Relationship Id="rId1" Type="http://schemas.openxmlformats.org/officeDocument/2006/relationships/vmlDrawing" Target="../drawings/vmlDrawing1.vml"/><Relationship Id="rId6" Type="http://schemas.openxmlformats.org/officeDocument/2006/relationships/image" Target="../media/image25.wmf"/><Relationship Id="rId11" Type="http://schemas.openxmlformats.org/officeDocument/2006/relationships/image" Target="../media/image31.wmf"/><Relationship Id="rId5" Type="http://schemas.openxmlformats.org/officeDocument/2006/relationships/oleObject" Target="../embeddings/oleObject1.bin"/><Relationship Id="rId15" Type="http://schemas.openxmlformats.org/officeDocument/2006/relationships/image" Target="../media/image35.wmf"/><Relationship Id="rId10" Type="http://schemas.openxmlformats.org/officeDocument/2006/relationships/image" Target="../media/image30.wmf"/><Relationship Id="rId19" Type="http://schemas.openxmlformats.org/officeDocument/2006/relationships/image" Target="../media/image39.wmf"/><Relationship Id="rId4" Type="http://schemas.openxmlformats.org/officeDocument/2006/relationships/image" Target="../media/image26.wmf"/><Relationship Id="rId9" Type="http://schemas.openxmlformats.org/officeDocument/2006/relationships/image" Target="../media/image29.wmf"/><Relationship Id="rId1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tags" Target="../tags/tag21.xml"/><Relationship Id="rId7" Type="http://schemas.openxmlformats.org/officeDocument/2006/relationships/image" Target="../media/image62.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file:///P:\lidac_indoor_eur\Offices%20-%20Lighting%20applications%20(sc&amp;bl)\Market%20development%20support\breakthrough%20offices\Foto's\atmosphereLR.jpg" TargetMode="Externa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6.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8.jpeg"/><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21668" y="4852098"/>
            <a:ext cx="7776864" cy="148665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tr-TR" sz="2400" b="1" dirty="0">
                <a:solidFill>
                  <a:srgbClr val="303094"/>
                </a:solidFill>
                <a:latin typeface="Calibri" panose="020F0502020204030204" pitchFamily="34" charset="0"/>
                <a:cs typeface="Calibri" panose="020F0502020204030204" pitchFamily="34" charset="0"/>
              </a:rPr>
              <a:t>Prof. Dr. Sermin ONAYGİL</a:t>
            </a:r>
          </a:p>
          <a:p>
            <a:pPr>
              <a:spcBef>
                <a:spcPts val="0"/>
              </a:spcBef>
            </a:pPr>
            <a:endParaRPr lang="en-US" sz="1000" b="1" dirty="0">
              <a:solidFill>
                <a:srgbClr val="303094"/>
              </a:solidFill>
              <a:latin typeface="Calibri" panose="020F0502020204030204" pitchFamily="34" charset="0"/>
              <a:cs typeface="Calibri" panose="020F0502020204030204" pitchFamily="34" charset="0"/>
            </a:endParaRPr>
          </a:p>
          <a:p>
            <a:pPr>
              <a:spcBef>
                <a:spcPts val="0"/>
              </a:spcBef>
            </a:pPr>
            <a:r>
              <a:rPr lang="en-US" b="1" dirty="0" err="1">
                <a:solidFill>
                  <a:srgbClr val="303094"/>
                </a:solidFill>
                <a:latin typeface="Calibri" panose="020F0502020204030204" pitchFamily="34" charset="0"/>
                <a:cs typeface="Calibri" panose="020F0502020204030204" pitchFamily="34" charset="0"/>
              </a:rPr>
              <a:t>Aydınlatma</a:t>
            </a:r>
            <a:r>
              <a:rPr lang="en-US" b="1" dirty="0">
                <a:solidFill>
                  <a:srgbClr val="303094"/>
                </a:solidFill>
                <a:latin typeface="Calibri" panose="020F0502020204030204" pitchFamily="34" charset="0"/>
                <a:cs typeface="Calibri" panose="020F0502020204030204" pitchFamily="34" charset="0"/>
              </a:rPr>
              <a:t> </a:t>
            </a:r>
            <a:r>
              <a:rPr lang="en-US" b="1" dirty="0" err="1">
                <a:solidFill>
                  <a:srgbClr val="303094"/>
                </a:solidFill>
                <a:latin typeface="Calibri" panose="020F0502020204030204" pitchFamily="34" charset="0"/>
                <a:cs typeface="Calibri" panose="020F0502020204030204" pitchFamily="34" charset="0"/>
              </a:rPr>
              <a:t>Türk</a:t>
            </a:r>
            <a:r>
              <a:rPr lang="en-US" b="1" dirty="0">
                <a:solidFill>
                  <a:srgbClr val="303094"/>
                </a:solidFill>
                <a:latin typeface="Calibri" panose="020F0502020204030204" pitchFamily="34" charset="0"/>
                <a:cs typeface="Calibri" panose="020F0502020204030204" pitchFamily="34" charset="0"/>
              </a:rPr>
              <a:t> Milli </a:t>
            </a:r>
            <a:r>
              <a:rPr lang="en-US" b="1" dirty="0" err="1">
                <a:solidFill>
                  <a:srgbClr val="303094"/>
                </a:solidFill>
                <a:latin typeface="Calibri" panose="020F0502020204030204" pitchFamily="34" charset="0"/>
                <a:cs typeface="Calibri" panose="020F0502020204030204" pitchFamily="34" charset="0"/>
              </a:rPr>
              <a:t>Komitesi</a:t>
            </a:r>
            <a:r>
              <a:rPr lang="en-US" b="1" dirty="0">
                <a:solidFill>
                  <a:srgbClr val="303094"/>
                </a:solidFill>
                <a:latin typeface="Calibri" panose="020F0502020204030204" pitchFamily="34" charset="0"/>
                <a:cs typeface="Calibri" panose="020F0502020204030204" pitchFamily="34" charset="0"/>
              </a:rPr>
              <a:t> </a:t>
            </a:r>
            <a:r>
              <a:rPr lang="en-US" b="1" dirty="0" err="1">
                <a:solidFill>
                  <a:srgbClr val="303094"/>
                </a:solidFill>
                <a:latin typeface="Calibri" panose="020F0502020204030204" pitchFamily="34" charset="0"/>
                <a:cs typeface="Calibri" panose="020F0502020204030204" pitchFamily="34" charset="0"/>
              </a:rPr>
              <a:t>Başkanı</a:t>
            </a:r>
            <a:endParaRPr lang="en-US" b="1" dirty="0">
              <a:solidFill>
                <a:srgbClr val="303094"/>
              </a:solidFill>
              <a:latin typeface="Calibri" panose="020F0502020204030204" pitchFamily="34" charset="0"/>
              <a:cs typeface="Calibri" panose="020F0502020204030204" pitchFamily="34" charset="0"/>
            </a:endParaRPr>
          </a:p>
          <a:p>
            <a:pPr>
              <a:spcBef>
                <a:spcPts val="0"/>
              </a:spcBef>
            </a:pPr>
            <a:r>
              <a:rPr lang="en-US" b="1" dirty="0">
                <a:solidFill>
                  <a:srgbClr val="303094"/>
                </a:solidFill>
                <a:latin typeface="Calibri" panose="020F0502020204030204" pitchFamily="34" charset="0"/>
                <a:cs typeface="Calibri" panose="020F0502020204030204" pitchFamily="34" charset="0"/>
              </a:rPr>
              <a:t>İTÜ </a:t>
            </a:r>
            <a:r>
              <a:rPr lang="en-US" b="1" dirty="0" err="1">
                <a:solidFill>
                  <a:srgbClr val="303094"/>
                </a:solidFill>
                <a:latin typeface="Calibri" panose="020F0502020204030204" pitchFamily="34" charset="0"/>
                <a:cs typeface="Calibri" panose="020F0502020204030204" pitchFamily="34" charset="0"/>
              </a:rPr>
              <a:t>Enerji</a:t>
            </a:r>
            <a:r>
              <a:rPr lang="en-US" b="1" dirty="0">
                <a:solidFill>
                  <a:srgbClr val="303094"/>
                </a:solidFill>
                <a:latin typeface="Calibri" panose="020F0502020204030204" pitchFamily="34" charset="0"/>
                <a:cs typeface="Calibri" panose="020F0502020204030204" pitchFamily="34" charset="0"/>
              </a:rPr>
              <a:t> </a:t>
            </a:r>
            <a:r>
              <a:rPr lang="en-US" b="1" dirty="0" err="1">
                <a:solidFill>
                  <a:srgbClr val="303094"/>
                </a:solidFill>
                <a:latin typeface="Calibri" panose="020F0502020204030204" pitchFamily="34" charset="0"/>
                <a:cs typeface="Calibri" panose="020F0502020204030204" pitchFamily="34" charset="0"/>
              </a:rPr>
              <a:t>Enstitüsü</a:t>
            </a:r>
            <a:endParaRPr lang="en-US" b="1" dirty="0">
              <a:solidFill>
                <a:srgbClr val="303094"/>
              </a:solidFill>
              <a:latin typeface="Calibri" panose="020F0502020204030204" pitchFamily="34" charset="0"/>
              <a:cs typeface="Calibri" panose="020F0502020204030204" pitchFamily="34" charset="0"/>
            </a:endParaRPr>
          </a:p>
          <a:p>
            <a:pPr>
              <a:spcBef>
                <a:spcPts val="0"/>
              </a:spcBef>
            </a:pPr>
            <a:endParaRPr lang="tr-TR" b="1" dirty="0">
              <a:solidFill>
                <a:srgbClr val="303094"/>
              </a:solidFill>
              <a:latin typeface="Calibri" panose="020F0502020204030204" pitchFamily="34" charset="0"/>
              <a:cs typeface="Calibri" panose="020F0502020204030204" pitchFamily="34" charset="0"/>
            </a:endParaRPr>
          </a:p>
          <a:p>
            <a:pPr>
              <a:spcBef>
                <a:spcPts val="0"/>
              </a:spcBef>
            </a:pPr>
            <a:endParaRPr lang="tr-TR" dirty="0">
              <a:solidFill>
                <a:schemeClr val="accent1">
                  <a:lumMod val="50000"/>
                </a:schemeClr>
              </a:solidFill>
            </a:endParaRPr>
          </a:p>
          <a:p>
            <a:pPr>
              <a:spcBef>
                <a:spcPts val="0"/>
              </a:spcBef>
            </a:pPr>
            <a:endParaRPr lang="tr-TR" dirty="0">
              <a:solidFill>
                <a:schemeClr val="accent1">
                  <a:lumMod val="50000"/>
                </a:schemeClr>
              </a:solidFill>
            </a:endParaRPr>
          </a:p>
          <a:p>
            <a:pPr>
              <a:spcBef>
                <a:spcPts val="0"/>
              </a:spcBef>
            </a:pPr>
            <a:endParaRPr lang="tr-TR" sz="2400" dirty="0">
              <a:solidFill>
                <a:schemeClr val="accent1">
                  <a:lumMod val="50000"/>
                </a:schemeClr>
              </a:solidFill>
            </a:endParaRPr>
          </a:p>
        </p:txBody>
      </p:sp>
      <p:sp>
        <p:nvSpPr>
          <p:cNvPr id="4" name="TextBox 3"/>
          <p:cNvSpPr txBox="1"/>
          <p:nvPr/>
        </p:nvSpPr>
        <p:spPr>
          <a:xfrm>
            <a:off x="1763688" y="3752053"/>
            <a:ext cx="6120680" cy="707886"/>
          </a:xfrm>
          <a:prstGeom prst="rect">
            <a:avLst/>
          </a:prstGeom>
          <a:noFill/>
        </p:spPr>
        <p:txBody>
          <a:bodyPr wrap="square" rtlCol="0">
            <a:spAutoFit/>
          </a:bodyPr>
          <a:lstStyle/>
          <a:p>
            <a:pPr algn="ctr"/>
            <a:r>
              <a:rPr lang="en-US" sz="4000" b="1" dirty="0">
                <a:solidFill>
                  <a:srgbClr val="0066CC"/>
                </a:solidFill>
              </a:rPr>
              <a:t>VERİMLİ AYDINLATMALAR</a:t>
            </a:r>
            <a:endParaRPr lang="tr-TR" sz="4000" b="1" dirty="0">
              <a:solidFill>
                <a:srgbClr val="0066CC"/>
              </a:solidFill>
            </a:endParaRPr>
          </a:p>
        </p:txBody>
      </p:sp>
      <p:pic>
        <p:nvPicPr>
          <p:cNvPr id="2" name="Picture 1"/>
          <p:cNvPicPr>
            <a:picLocks noChangeAspect="1"/>
          </p:cNvPicPr>
          <p:nvPr/>
        </p:nvPicPr>
        <p:blipFill>
          <a:blip r:embed="rId2"/>
          <a:stretch>
            <a:fillRect/>
          </a:stretch>
        </p:blipFill>
        <p:spPr>
          <a:xfrm>
            <a:off x="0" y="-4887"/>
            <a:ext cx="9144000" cy="3175291"/>
          </a:xfrm>
          <a:prstGeom prst="rect">
            <a:avLst/>
          </a:prstGeom>
        </p:spPr>
      </p:pic>
      <p:pic>
        <p:nvPicPr>
          <p:cNvPr id="2050" name="Picture 2" descr="http://www.atmk.org.tr/atm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69" y="4852098"/>
            <a:ext cx="1583108" cy="1486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EF59E9-AC46-425C-BF8B-F6649F3F8A6B}"/>
              </a:ext>
            </a:extLst>
          </p:cNvPr>
          <p:cNvSpPr txBox="1"/>
          <p:nvPr/>
        </p:nvSpPr>
        <p:spPr>
          <a:xfrm>
            <a:off x="6660232" y="2492896"/>
            <a:ext cx="1656184" cy="504056"/>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0B33CC02-4AA9-4882-864C-7667C3262980}"/>
              </a:ext>
            </a:extLst>
          </p:cNvPr>
          <p:cNvSpPr txBox="1"/>
          <p:nvPr/>
        </p:nvSpPr>
        <p:spPr>
          <a:xfrm>
            <a:off x="2304777" y="2282676"/>
            <a:ext cx="6588224" cy="1077218"/>
          </a:xfrm>
          <a:prstGeom prst="rect">
            <a:avLst/>
          </a:prstGeom>
          <a:solidFill>
            <a:srgbClr val="C00000"/>
          </a:solidFill>
        </p:spPr>
        <p:txBody>
          <a:bodyPr wrap="square" rtlCol="0">
            <a:spAutoFit/>
          </a:bodyPr>
          <a:lstStyle/>
          <a:p>
            <a:pPr algn="ctr"/>
            <a:r>
              <a:rPr lang="en-US" sz="2400" b="1" dirty="0">
                <a:solidFill>
                  <a:schemeClr val="bg1"/>
                </a:solidFill>
              </a:rPr>
              <a:t>       4 ARALIK 2021</a:t>
            </a:r>
          </a:p>
          <a:p>
            <a:pPr algn="ctr"/>
            <a:r>
              <a:rPr lang="en-US" sz="2000" b="1" dirty="0">
                <a:solidFill>
                  <a:schemeClr val="bg1"/>
                </a:solidFill>
              </a:rPr>
              <a:t>Gaziantep </a:t>
            </a:r>
            <a:r>
              <a:rPr lang="en-US" sz="2000" b="1" dirty="0" err="1">
                <a:solidFill>
                  <a:schemeClr val="bg1"/>
                </a:solidFill>
              </a:rPr>
              <a:t>Ticaret</a:t>
            </a:r>
            <a:r>
              <a:rPr lang="en-US" sz="2000" b="1" dirty="0">
                <a:solidFill>
                  <a:schemeClr val="bg1"/>
                </a:solidFill>
              </a:rPr>
              <a:t> </a:t>
            </a:r>
            <a:r>
              <a:rPr lang="en-US" sz="2000" b="1" dirty="0" err="1">
                <a:solidFill>
                  <a:schemeClr val="bg1"/>
                </a:solidFill>
              </a:rPr>
              <a:t>Odası</a:t>
            </a:r>
            <a:endParaRPr lang="en-US" sz="2000" b="1" dirty="0">
              <a:solidFill>
                <a:schemeClr val="bg1"/>
              </a:solidFill>
            </a:endParaRPr>
          </a:p>
          <a:p>
            <a:pPr algn="ctr"/>
            <a:r>
              <a:rPr lang="en-US" sz="2000" b="1" dirty="0">
                <a:solidFill>
                  <a:schemeClr val="bg1"/>
                </a:solidFill>
              </a:rPr>
              <a:t>TMMOB EMO Gaziantep </a:t>
            </a:r>
            <a:r>
              <a:rPr lang="en-US" sz="2000" b="1" dirty="0" err="1">
                <a:solidFill>
                  <a:schemeClr val="bg1"/>
                </a:solidFill>
              </a:rPr>
              <a:t>Şu</a:t>
            </a:r>
            <a:r>
              <a:rPr lang="en-US" sz="2000" dirty="0" err="1">
                <a:solidFill>
                  <a:schemeClr val="bg1"/>
                </a:solidFill>
              </a:rPr>
              <a:t>besi</a:t>
            </a:r>
            <a:endParaRPr lang="en-US" sz="2000" dirty="0">
              <a:solidFill>
                <a:schemeClr val="bg1"/>
              </a:solidFill>
            </a:endParaRPr>
          </a:p>
        </p:txBody>
      </p:sp>
    </p:spTree>
    <p:extLst>
      <p:ext uri="{BB962C8B-B14F-4D97-AF65-F5344CB8AC3E}">
        <p14:creationId xmlns:p14="http://schemas.microsoft.com/office/powerpoint/2010/main" val="214182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9"/>
          <p:cNvSpPr>
            <a:spLocks noGrp="1" noChangeArrowheads="1"/>
          </p:cNvSpPr>
          <p:nvPr>
            <p:ph type="title"/>
          </p:nvPr>
        </p:nvSpPr>
        <p:spPr>
          <a:xfrm>
            <a:off x="250825" y="333375"/>
            <a:ext cx="7772400" cy="508000"/>
          </a:xfrm>
        </p:spPr>
        <p:txBody>
          <a:bodyPr anchor="t">
            <a:noAutofit/>
          </a:bodyPr>
          <a:lstStyle/>
          <a:p>
            <a:pPr eaLnBrk="1" hangingPunct="1">
              <a:defRPr/>
            </a:pPr>
            <a:r>
              <a:rPr lang="en-US" dirty="0" err="1"/>
              <a:t>Verimli</a:t>
            </a:r>
            <a:r>
              <a:rPr lang="en-US" dirty="0"/>
              <a:t> </a:t>
            </a:r>
            <a:r>
              <a:rPr lang="en-US" dirty="0" err="1"/>
              <a:t>Aydınlatma</a:t>
            </a:r>
            <a:r>
              <a:rPr lang="en-US" dirty="0"/>
              <a:t> </a:t>
            </a:r>
            <a:r>
              <a:rPr lang="tr-TR" dirty="0"/>
              <a:t>Yöntem</a:t>
            </a:r>
            <a:r>
              <a:rPr lang="en-US" dirty="0" err="1"/>
              <a:t>i</a:t>
            </a:r>
            <a:endParaRPr lang="tr-TR" dirty="0"/>
          </a:p>
        </p:txBody>
      </p:sp>
      <p:sp>
        <p:nvSpPr>
          <p:cNvPr id="31747" name="TextBox 6"/>
          <p:cNvSpPr txBox="1">
            <a:spLocks noChangeArrowheads="1"/>
          </p:cNvSpPr>
          <p:nvPr/>
        </p:nvSpPr>
        <p:spPr bwMode="auto">
          <a:xfrm>
            <a:off x="534988" y="3284538"/>
            <a:ext cx="8001000" cy="2323713"/>
          </a:xfrm>
          <a:prstGeom prst="rect">
            <a:avLst/>
          </a:prstGeom>
          <a:noFill/>
          <a:ln w="9525">
            <a:noFill/>
            <a:miter lim="800000"/>
            <a:headEnd/>
            <a:tailEnd/>
          </a:ln>
        </p:spPr>
        <p:txBody>
          <a:bodyPr>
            <a:spAutoFit/>
          </a:bodyPr>
          <a:lstStyle/>
          <a:p>
            <a:pPr marL="266700" indent="-266700" algn="just" eaLnBrk="1" hangingPunct="1">
              <a:spcBef>
                <a:spcPts val="600"/>
              </a:spcBef>
              <a:spcAft>
                <a:spcPts val="600"/>
              </a:spcAft>
              <a:buClr>
                <a:schemeClr val="accent1"/>
              </a:buClr>
              <a:buFont typeface="Wingdings" pitchFamily="2" charset="2"/>
              <a:buChar char="§"/>
              <a:defRPr/>
            </a:pPr>
            <a:r>
              <a:rPr lang="tr-TR" sz="2000" dirty="0">
                <a:latin typeface="Arial" panose="020B0604020202020204" pitchFamily="34" charset="0"/>
                <a:cs typeface="Arial" panose="020B0604020202020204" pitchFamily="34" charset="0"/>
              </a:rPr>
              <a:t>Uygun ışık kaynaklarının (lambaların) seçimi, </a:t>
            </a:r>
          </a:p>
          <a:p>
            <a:pPr marL="266700" indent="-266700" algn="just" eaLnBrk="1" hangingPunct="1">
              <a:spcBef>
                <a:spcPts val="600"/>
              </a:spcBef>
              <a:spcAft>
                <a:spcPts val="600"/>
              </a:spcAft>
              <a:buClr>
                <a:schemeClr val="accent1"/>
              </a:buClr>
              <a:buFont typeface="Wingdings" pitchFamily="2" charset="2"/>
              <a:buChar char="§"/>
              <a:defRPr/>
            </a:pPr>
            <a:r>
              <a:rPr lang="tr-TR" sz="2000" dirty="0">
                <a:latin typeface="Arial" panose="020B0604020202020204" pitchFamily="34" charset="0"/>
                <a:cs typeface="Arial" panose="020B0604020202020204" pitchFamily="34" charset="0"/>
              </a:rPr>
              <a:t>Işık kaynaklarının fotometrik değerleri bilinen, ışığı istenilen doğrultulara gönderen kaliteli armatürlerin içine yerleştirilmesi,</a:t>
            </a:r>
          </a:p>
          <a:p>
            <a:pPr marL="266700" indent="-266700" algn="just" eaLnBrk="1" hangingPunct="1">
              <a:spcBef>
                <a:spcPts val="600"/>
              </a:spcBef>
              <a:buClr>
                <a:schemeClr val="accent1"/>
              </a:buClr>
              <a:buFont typeface="Wingdings" pitchFamily="2" charset="2"/>
              <a:buChar char="§"/>
              <a:defRPr/>
            </a:pPr>
            <a:r>
              <a:rPr lang="tr-TR" sz="2000" dirty="0">
                <a:latin typeface="Arial" panose="020B0604020202020204" pitchFamily="34" charset="0"/>
                <a:cs typeface="Arial" panose="020B0604020202020204" pitchFamily="34" charset="0"/>
              </a:rPr>
              <a:t>Armatürlerin aydınlatma tasarım hesaplarına göre yerleştirilmesi</a:t>
            </a:r>
            <a:r>
              <a:rPr lang="en-US" sz="20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marL="266700" indent="-266700" algn="just" eaLnBrk="1" hangingPunct="1">
              <a:spcBef>
                <a:spcPts val="600"/>
              </a:spcBef>
              <a:buClr>
                <a:schemeClr val="accent1"/>
              </a:buClr>
              <a:buFont typeface="Wingdings" pitchFamily="2" charset="2"/>
              <a:buChar char="§"/>
              <a:defRPr/>
            </a:pPr>
            <a:r>
              <a:rPr lang="tr-TR" sz="2000" dirty="0">
                <a:latin typeface="Arial" panose="020B0604020202020204" pitchFamily="34" charset="0"/>
                <a:cs typeface="Arial" panose="020B0604020202020204" pitchFamily="34" charset="0"/>
              </a:rPr>
              <a:t>Aydınlatmanın istenilen yerde, istenilen zamanda, gerektiği kadar kullanılmasını sağlayan otomasyon sistemlerinin tesis edilmesi. </a:t>
            </a:r>
          </a:p>
        </p:txBody>
      </p:sp>
      <p:pic>
        <p:nvPicPr>
          <p:cNvPr id="114692" name="Picture 7" descr="BD0497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188" y="1196975"/>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147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85124970"/>
              </p:ext>
            </p:extLst>
          </p:nvPr>
        </p:nvGraphicFramePr>
        <p:xfrm>
          <a:off x="971600" y="1484784"/>
          <a:ext cx="6572296"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50825" y="333375"/>
            <a:ext cx="7772400" cy="508000"/>
          </a:xfrm>
        </p:spPr>
        <p:txBody>
          <a:bodyPr>
            <a:noAutofit/>
          </a:bodyPr>
          <a:lstStyle/>
          <a:p>
            <a:pPr>
              <a:defRPr/>
            </a:pPr>
            <a:r>
              <a:rPr lang="tr-TR" dirty="0"/>
              <a:t>Aydınlatmada Verimlilik</a:t>
            </a:r>
            <a:endParaRPr lang="en-US" dirty="0"/>
          </a:p>
        </p:txBody>
      </p:sp>
    </p:spTree>
    <p:extLst>
      <p:ext uri="{BB962C8B-B14F-4D97-AF65-F5344CB8AC3E}">
        <p14:creationId xmlns:p14="http://schemas.microsoft.com/office/powerpoint/2010/main" val="4094458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66793042"/>
              </p:ext>
            </p:extLst>
          </p:nvPr>
        </p:nvGraphicFramePr>
        <p:xfrm>
          <a:off x="5396578" y="1340768"/>
          <a:ext cx="407196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3251"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2522538"/>
            <a:ext cx="59467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Başlık 2"/>
          <p:cNvSpPr>
            <a:spLocks noGrp="1"/>
          </p:cNvSpPr>
          <p:nvPr>
            <p:ph type="title"/>
          </p:nvPr>
        </p:nvSpPr>
        <p:spPr>
          <a:xfrm>
            <a:off x="155134" y="188640"/>
            <a:ext cx="8568952" cy="710952"/>
          </a:xfrm>
        </p:spPr>
        <p:txBody>
          <a:bodyPr>
            <a:normAutofit/>
          </a:bodyPr>
          <a:lstStyle/>
          <a:p>
            <a:r>
              <a:rPr lang="en-US" altLang="en-US" dirty="0" err="1">
                <a:solidFill>
                  <a:srgbClr val="191919"/>
                </a:solidFill>
                <a:ea typeface="ＭＳ Ｐゴシック" panose="020B0600070205080204" pitchFamily="34" charset="-128"/>
              </a:rPr>
              <a:t>Aydınlatmada</a:t>
            </a:r>
            <a:r>
              <a:rPr lang="en-US" altLang="en-US" dirty="0">
                <a:solidFill>
                  <a:srgbClr val="191919"/>
                </a:solidFill>
                <a:ea typeface="ＭＳ Ｐゴシック" panose="020B0600070205080204" pitchFamily="34" charset="-128"/>
              </a:rPr>
              <a:t> </a:t>
            </a:r>
            <a:r>
              <a:rPr lang="tr-TR" altLang="en-US" dirty="0">
                <a:solidFill>
                  <a:srgbClr val="191919"/>
                </a:solidFill>
                <a:ea typeface="ＭＳ Ｐゴシック" panose="020B0600070205080204" pitchFamily="34" charset="-128"/>
              </a:rPr>
              <a:t>Verimlilik </a:t>
            </a:r>
            <a:endParaRPr lang="tr-TR" altLang="en-US" dirty="0">
              <a:ea typeface="ＭＳ Ｐゴシック" panose="020B0600070205080204" pitchFamily="34" charset="-128"/>
            </a:endParaRPr>
          </a:p>
        </p:txBody>
      </p:sp>
    </p:spTree>
    <p:extLst>
      <p:ext uri="{BB962C8B-B14F-4D97-AF65-F5344CB8AC3E}">
        <p14:creationId xmlns:p14="http://schemas.microsoft.com/office/powerpoint/2010/main" val="74982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56"/>
          <p:cNvPicPr preferRelativeResize="0"/>
          <p:nvPr/>
        </p:nvPicPr>
        <p:blipFill>
          <a:blip r:embed="rId3">
            <a:alphaModFix/>
          </a:blip>
          <a:stretch>
            <a:fillRect/>
          </a:stretch>
        </p:blipFill>
        <p:spPr>
          <a:xfrm>
            <a:off x="1115616" y="1500575"/>
            <a:ext cx="6569601" cy="3856850"/>
          </a:xfrm>
          <a:prstGeom prst="rect">
            <a:avLst/>
          </a:prstGeom>
          <a:noFill/>
          <a:ln>
            <a:noFill/>
          </a:ln>
        </p:spPr>
      </p:pic>
      <p:sp>
        <p:nvSpPr>
          <p:cNvPr id="313" name="Google Shape;313;p56"/>
          <p:cNvSpPr txBox="1">
            <a:spLocks noGrp="1"/>
          </p:cNvSpPr>
          <p:nvPr>
            <p:ph type="body" idx="1"/>
          </p:nvPr>
        </p:nvSpPr>
        <p:spPr>
          <a:xfrm>
            <a:off x="206116" y="5299083"/>
            <a:ext cx="8388600" cy="393600"/>
          </a:xfrm>
          <a:prstGeom prst="rect">
            <a:avLst/>
          </a:prstGeom>
        </p:spPr>
        <p:txBody>
          <a:bodyPr spcFirstLastPara="1" vert="horz" wrap="square" lIns="91425" tIns="91425" rIns="91425" bIns="91425" rtlCol="0" anchor="ctr" anchorCtr="0">
            <a:noAutofit/>
          </a:bodyPr>
          <a:lstStyle/>
          <a:p>
            <a:pPr marL="0" indent="0" algn="ctr"/>
            <a:r>
              <a:rPr lang="en" dirty="0">
                <a:latin typeface="Arial" panose="020B0604020202020204" pitchFamily="34" charset="0"/>
                <a:ea typeface="Raleway"/>
                <a:cs typeface="Arial" panose="020B0604020202020204" pitchFamily="34" charset="0"/>
                <a:sym typeface="Raleway"/>
              </a:rPr>
              <a:t>Dünya genelinde toplam </a:t>
            </a:r>
            <a:r>
              <a:rPr lang="en-US" dirty="0" err="1">
                <a:latin typeface="Arial" panose="020B0604020202020204" pitchFamily="34" charset="0"/>
                <a:ea typeface="Raleway"/>
                <a:cs typeface="Arial" panose="020B0604020202020204" pitchFamily="34" charset="0"/>
                <a:sym typeface="Raleway"/>
              </a:rPr>
              <a:t>ışık</a:t>
            </a:r>
            <a:r>
              <a:rPr lang="en-US" dirty="0">
                <a:latin typeface="Arial" panose="020B0604020202020204" pitchFamily="34" charset="0"/>
                <a:ea typeface="Raleway"/>
                <a:cs typeface="Arial" panose="020B0604020202020204" pitchFamily="34" charset="0"/>
                <a:sym typeface="Raleway"/>
              </a:rPr>
              <a:t> </a:t>
            </a:r>
            <a:r>
              <a:rPr lang="en-US" dirty="0" err="1">
                <a:latin typeface="Arial" panose="020B0604020202020204" pitchFamily="34" charset="0"/>
                <a:ea typeface="Raleway"/>
                <a:cs typeface="Arial" panose="020B0604020202020204" pitchFamily="34" charset="0"/>
                <a:sym typeface="Raleway"/>
              </a:rPr>
              <a:t>kaynağı</a:t>
            </a:r>
            <a:r>
              <a:rPr lang="en-US" dirty="0">
                <a:latin typeface="Arial" panose="020B0604020202020204" pitchFamily="34" charset="0"/>
                <a:ea typeface="Raleway"/>
                <a:cs typeface="Arial" panose="020B0604020202020204" pitchFamily="34" charset="0"/>
                <a:sym typeface="Raleway"/>
              </a:rPr>
              <a:t> (</a:t>
            </a:r>
            <a:r>
              <a:rPr lang="en" dirty="0">
                <a:latin typeface="Arial" panose="020B0604020202020204" pitchFamily="34" charset="0"/>
                <a:ea typeface="Raleway"/>
                <a:cs typeface="Arial" panose="020B0604020202020204" pitchFamily="34" charset="0"/>
                <a:sym typeface="Raleway"/>
              </a:rPr>
              <a:t>lamba) sayıları</a:t>
            </a:r>
            <a:endParaRPr dirty="0">
              <a:latin typeface="Arial" panose="020B0604020202020204" pitchFamily="34" charset="0"/>
              <a:cs typeface="Arial" panose="020B0604020202020204" pitchFamily="34" charset="0"/>
            </a:endParaRPr>
          </a:p>
        </p:txBody>
      </p:sp>
      <p:sp>
        <p:nvSpPr>
          <p:cNvPr id="314" name="Google Shape;314;p56"/>
          <p:cNvSpPr txBox="1"/>
          <p:nvPr/>
        </p:nvSpPr>
        <p:spPr>
          <a:xfrm>
            <a:off x="497682" y="5850712"/>
            <a:ext cx="5124300" cy="256800"/>
          </a:xfrm>
          <a:prstGeom prst="rect">
            <a:avLst/>
          </a:prstGeom>
          <a:noFill/>
          <a:ln>
            <a:noFill/>
          </a:ln>
        </p:spPr>
        <p:txBody>
          <a:bodyPr spcFirstLastPara="1" wrap="square" lIns="91425" tIns="91425" rIns="91425" bIns="91425" anchor="t" anchorCtr="0">
            <a:noAutofit/>
          </a:bodyPr>
          <a:lstStyle/>
          <a:p>
            <a:r>
              <a:rPr lang="en" sz="800" i="1" dirty="0"/>
              <a:t>Kaynak: https://energy.gov/sites/prod/files/2016/02/f29/smallwood_mktadoption_raleigh2016.pdf</a:t>
            </a:r>
            <a:endParaRPr sz="800" i="1" dirty="0"/>
          </a:p>
        </p:txBody>
      </p:sp>
      <p:sp>
        <p:nvSpPr>
          <p:cNvPr id="4" name="TextBox 3">
            <a:extLst>
              <a:ext uri="{FF2B5EF4-FFF2-40B4-BE49-F238E27FC236}">
                <a16:creationId xmlns:a16="http://schemas.microsoft.com/office/drawing/2014/main" id="{9EDCFD2D-C2B5-46B9-A17A-D5B611EA83DE}"/>
              </a:ext>
            </a:extLst>
          </p:cNvPr>
          <p:cNvSpPr txBox="1"/>
          <p:nvPr/>
        </p:nvSpPr>
        <p:spPr>
          <a:xfrm>
            <a:off x="357082" y="1131243"/>
            <a:ext cx="77768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LED </a:t>
            </a:r>
            <a:r>
              <a:rPr lang="en-US" sz="2400" dirty="0" err="1">
                <a:latin typeface="Arial" panose="020B0604020202020204" pitchFamily="34" charset="0"/>
                <a:cs typeface="Arial" panose="020B0604020202020204" pitchFamily="34" charset="0"/>
              </a:rPr>
              <a:t>ışık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kaynağı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kullanımı</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1AA440-46AF-46B7-A33A-0DE7684BD779}"/>
              </a:ext>
            </a:extLst>
          </p:cNvPr>
          <p:cNvSpPr txBox="1"/>
          <p:nvPr/>
        </p:nvSpPr>
        <p:spPr>
          <a:xfrm>
            <a:off x="206116" y="260648"/>
            <a:ext cx="7318212" cy="646331"/>
          </a:xfrm>
          <a:prstGeom prst="rect">
            <a:avLst/>
          </a:prstGeom>
          <a:noFill/>
        </p:spPr>
        <p:txBody>
          <a:bodyPr wrap="square" rtlCol="0">
            <a:spAutoFit/>
          </a:bodyPr>
          <a:lstStyle/>
          <a:p>
            <a:r>
              <a:rPr lang="en-US" sz="3600" dirty="0" err="1"/>
              <a:t>Verimli</a:t>
            </a:r>
            <a:r>
              <a:rPr lang="en-US" sz="3600" dirty="0"/>
              <a:t> </a:t>
            </a:r>
            <a:r>
              <a:rPr lang="en-US" sz="3600" dirty="0" err="1"/>
              <a:t>Işık</a:t>
            </a:r>
            <a:r>
              <a:rPr lang="en-US" sz="3600" dirty="0"/>
              <a:t> </a:t>
            </a:r>
            <a:r>
              <a:rPr lang="en-US" sz="3600" dirty="0" err="1"/>
              <a:t>Kaynakları</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normAutofit/>
          </a:bodyPr>
          <a:lstStyle/>
          <a:p>
            <a:r>
              <a:rPr lang="en-US" dirty="0" err="1">
                <a:latin typeface="+mn-lt"/>
              </a:rPr>
              <a:t>Verimli</a:t>
            </a:r>
            <a:r>
              <a:rPr lang="en-US" dirty="0">
                <a:latin typeface="+mn-lt"/>
              </a:rPr>
              <a:t> </a:t>
            </a:r>
            <a:r>
              <a:rPr lang="en-US" dirty="0" err="1">
                <a:latin typeface="+mn-lt"/>
              </a:rPr>
              <a:t>Işık</a:t>
            </a:r>
            <a:r>
              <a:rPr lang="en-US" dirty="0">
                <a:latin typeface="+mn-lt"/>
              </a:rPr>
              <a:t> </a:t>
            </a:r>
            <a:r>
              <a:rPr lang="en-US" dirty="0" err="1">
                <a:latin typeface="+mn-lt"/>
              </a:rPr>
              <a:t>Kaynakları</a:t>
            </a:r>
            <a:endParaRPr lang="en-GB" dirty="0">
              <a:latin typeface="+mn-lt"/>
            </a:endParaRPr>
          </a:p>
        </p:txBody>
      </p:sp>
      <p:pic>
        <p:nvPicPr>
          <p:cNvPr id="5" name="Content Placeholder 4">
            <a:extLst>
              <a:ext uri="{FF2B5EF4-FFF2-40B4-BE49-F238E27FC236}">
                <a16:creationId xmlns:a16="http://schemas.microsoft.com/office/drawing/2014/main" id="{F847F210-5CBC-4988-848B-BC6C35173C05}"/>
              </a:ext>
            </a:extLst>
          </p:cNvPr>
          <p:cNvPicPr>
            <a:picLocks noGrp="1" noChangeAspect="1"/>
          </p:cNvPicPr>
          <p:nvPr>
            <p:ph idx="1"/>
          </p:nvPr>
        </p:nvPicPr>
        <p:blipFill>
          <a:blip r:embed="rId3"/>
          <a:stretch>
            <a:fillRect/>
          </a:stretch>
        </p:blipFill>
        <p:spPr>
          <a:xfrm>
            <a:off x="737357" y="4358296"/>
            <a:ext cx="8406643" cy="2493487"/>
          </a:xfrm>
          <a:prstGeom prst="rect">
            <a:avLst/>
          </a:prstGeom>
        </p:spPr>
      </p:pic>
      <p:pic>
        <p:nvPicPr>
          <p:cNvPr id="7" name="Picture 6" descr="https://www.elektriktesisatportali.com/uploads/images/images/image(4636).png">
            <a:extLst>
              <a:ext uri="{FF2B5EF4-FFF2-40B4-BE49-F238E27FC236}">
                <a16:creationId xmlns:a16="http://schemas.microsoft.com/office/drawing/2014/main" id="{F084693B-BCF6-430F-B2FA-101A21B4A74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80839" y="1082331"/>
            <a:ext cx="4982322" cy="3275965"/>
          </a:xfrm>
          <a:prstGeom prst="rect">
            <a:avLst/>
          </a:prstGeom>
          <a:noFill/>
          <a:ln>
            <a:noFill/>
          </a:ln>
        </p:spPr>
      </p:pic>
    </p:spTree>
    <p:extLst>
      <p:ext uri="{BB962C8B-B14F-4D97-AF65-F5344CB8AC3E}">
        <p14:creationId xmlns:p14="http://schemas.microsoft.com/office/powerpoint/2010/main" val="2941631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normAutofit/>
          </a:bodyPr>
          <a:lstStyle/>
          <a:p>
            <a:pPr eaLnBrk="1" hangingPunct="1"/>
            <a:r>
              <a:rPr lang="en-US" sz="3200" dirty="0" err="1">
                <a:latin typeface="+mn-lt"/>
              </a:rPr>
              <a:t>Verimli</a:t>
            </a:r>
            <a:r>
              <a:rPr lang="en-US" sz="3200" dirty="0">
                <a:latin typeface="+mn-lt"/>
              </a:rPr>
              <a:t> </a:t>
            </a:r>
            <a:r>
              <a:rPr lang="en-US" sz="3200" dirty="0" err="1">
                <a:latin typeface="+mn-lt"/>
              </a:rPr>
              <a:t>Işık</a:t>
            </a:r>
            <a:r>
              <a:rPr lang="en-US" sz="3200" dirty="0">
                <a:latin typeface="+mn-lt"/>
              </a:rPr>
              <a:t> </a:t>
            </a:r>
            <a:r>
              <a:rPr lang="en-US" sz="3200" dirty="0" err="1">
                <a:latin typeface="+mn-lt"/>
              </a:rPr>
              <a:t>Kaynakları</a:t>
            </a:r>
            <a:r>
              <a:rPr lang="en-US" sz="3200" dirty="0">
                <a:latin typeface="+mn-lt"/>
              </a:rPr>
              <a:t> </a:t>
            </a:r>
            <a:r>
              <a:rPr lang="en-US" sz="3200" dirty="0" err="1">
                <a:latin typeface="+mn-lt"/>
              </a:rPr>
              <a:t>ve</a:t>
            </a:r>
            <a:r>
              <a:rPr lang="en-US" sz="3200" dirty="0">
                <a:latin typeface="+mn-lt"/>
              </a:rPr>
              <a:t> Yard. </a:t>
            </a:r>
            <a:r>
              <a:rPr lang="en-US" sz="3200" dirty="0" err="1">
                <a:latin typeface="+mn-lt"/>
              </a:rPr>
              <a:t>Donanımlar</a:t>
            </a:r>
            <a:r>
              <a:rPr lang="en-US" sz="3200" dirty="0">
                <a:latin typeface="+mn-lt"/>
              </a:rPr>
              <a:t> </a:t>
            </a:r>
            <a:endParaRPr lang="en-GB" sz="3200" dirty="0">
              <a:latin typeface="+mn-lt"/>
            </a:endParaRPr>
          </a:p>
        </p:txBody>
      </p:sp>
      <p:pic>
        <p:nvPicPr>
          <p:cNvPr id="3" name="Content Placeholder 2">
            <a:extLst>
              <a:ext uri="{FF2B5EF4-FFF2-40B4-BE49-F238E27FC236}">
                <a16:creationId xmlns:a16="http://schemas.microsoft.com/office/drawing/2014/main" id="{141C59C9-34B0-424D-9855-C21BEF2E8FAD}"/>
              </a:ext>
            </a:extLst>
          </p:cNvPr>
          <p:cNvPicPr>
            <a:picLocks noGrp="1" noChangeAspect="1"/>
          </p:cNvPicPr>
          <p:nvPr>
            <p:ph idx="1"/>
          </p:nvPr>
        </p:nvPicPr>
        <p:blipFill>
          <a:blip r:embed="rId3"/>
          <a:stretch>
            <a:fillRect/>
          </a:stretch>
        </p:blipFill>
        <p:spPr>
          <a:xfrm>
            <a:off x="395536" y="1696373"/>
            <a:ext cx="8886760" cy="4392488"/>
          </a:xfrm>
          <a:prstGeom prst="rect">
            <a:avLst/>
          </a:prstGeom>
        </p:spPr>
      </p:pic>
      <p:sp>
        <p:nvSpPr>
          <p:cNvPr id="2" name="TextBox 1">
            <a:extLst>
              <a:ext uri="{FF2B5EF4-FFF2-40B4-BE49-F238E27FC236}">
                <a16:creationId xmlns:a16="http://schemas.microsoft.com/office/drawing/2014/main" id="{8AC8C0E1-F1DF-4301-8AF5-D85444DF2FE7}"/>
              </a:ext>
            </a:extLst>
          </p:cNvPr>
          <p:cNvSpPr txBox="1"/>
          <p:nvPr/>
        </p:nvSpPr>
        <p:spPr>
          <a:xfrm>
            <a:off x="251520" y="1090172"/>
            <a:ext cx="8064896" cy="830997"/>
          </a:xfrm>
          <a:prstGeom prst="rect">
            <a:avLst/>
          </a:prstGeom>
          <a:noFill/>
        </p:spPr>
        <p:txBody>
          <a:bodyPr wrap="square" rtlCol="0">
            <a:spAutoFit/>
          </a:bodyPr>
          <a:lstStyle/>
          <a:p>
            <a:r>
              <a:rPr lang="en-US" sz="2400" i="1" dirty="0"/>
              <a:t>EU 2019/2020 “</a:t>
            </a:r>
            <a:r>
              <a:rPr lang="en-US" sz="2400" i="1" dirty="0" err="1"/>
              <a:t>Işık</a:t>
            </a:r>
            <a:r>
              <a:rPr lang="en-US" sz="2400" i="1" dirty="0"/>
              <a:t> </a:t>
            </a:r>
            <a:r>
              <a:rPr lang="en-US" sz="2400" i="1" dirty="0" err="1"/>
              <a:t>kaynakları</a:t>
            </a:r>
            <a:r>
              <a:rPr lang="en-US" sz="2400" i="1" dirty="0"/>
              <a:t> </a:t>
            </a:r>
            <a:r>
              <a:rPr lang="en-US" sz="2400" i="1" dirty="0" err="1"/>
              <a:t>ve</a:t>
            </a:r>
            <a:r>
              <a:rPr lang="en-US" sz="2400" i="1" dirty="0"/>
              <a:t> </a:t>
            </a:r>
            <a:r>
              <a:rPr lang="en-US" sz="2400" i="1" dirty="0" err="1"/>
              <a:t>kontrol</a:t>
            </a:r>
            <a:r>
              <a:rPr lang="en-US" sz="2400" i="1" dirty="0"/>
              <a:t> </a:t>
            </a:r>
            <a:r>
              <a:rPr lang="en-US" sz="2400" i="1" dirty="0" err="1"/>
              <a:t>elemanları</a:t>
            </a:r>
            <a:r>
              <a:rPr lang="en-US" sz="2400" i="1" dirty="0"/>
              <a:t> </a:t>
            </a:r>
            <a:r>
              <a:rPr lang="en-US" sz="2400" i="1" dirty="0" err="1"/>
              <a:t>için</a:t>
            </a:r>
            <a:r>
              <a:rPr lang="en-US" sz="2400" i="1" dirty="0"/>
              <a:t> </a:t>
            </a:r>
          </a:p>
          <a:p>
            <a:r>
              <a:rPr lang="en-US" sz="2400" i="1" dirty="0"/>
              <a:t>                            </a:t>
            </a:r>
            <a:r>
              <a:rPr lang="en-US" sz="2400" i="1" dirty="0" err="1"/>
              <a:t>Eko-Tasarım</a:t>
            </a:r>
            <a:r>
              <a:rPr lang="en-US" sz="2400" i="1" dirty="0"/>
              <a:t> </a:t>
            </a:r>
            <a:r>
              <a:rPr lang="en-US" sz="2400" i="1" dirty="0" err="1"/>
              <a:t>gereklilikleri</a:t>
            </a:r>
            <a:r>
              <a:rPr lang="en-US" sz="2400" i="1" dirty="0"/>
              <a:t>”</a:t>
            </a:r>
          </a:p>
        </p:txBody>
      </p:sp>
      <p:sp>
        <p:nvSpPr>
          <p:cNvPr id="5" name="TextBox 4">
            <a:extLst>
              <a:ext uri="{FF2B5EF4-FFF2-40B4-BE49-F238E27FC236}">
                <a16:creationId xmlns:a16="http://schemas.microsoft.com/office/drawing/2014/main" id="{4C357ED9-FDDE-4A33-82F9-5D2B72C18014}"/>
              </a:ext>
            </a:extLst>
          </p:cNvPr>
          <p:cNvSpPr txBox="1"/>
          <p:nvPr/>
        </p:nvSpPr>
        <p:spPr>
          <a:xfrm>
            <a:off x="2627784" y="5800327"/>
            <a:ext cx="7200800" cy="984885"/>
          </a:xfrm>
          <a:prstGeom prst="rect">
            <a:avLst/>
          </a:prstGeom>
          <a:noFill/>
        </p:spPr>
        <p:txBody>
          <a:bodyPr wrap="square" rtlCol="0">
            <a:spAutoFit/>
          </a:bodyPr>
          <a:lstStyle/>
          <a:p>
            <a:r>
              <a:rPr lang="el-GR" sz="2000" dirty="0"/>
              <a:t>η</a:t>
            </a:r>
            <a:r>
              <a:rPr lang="en-US" sz="2000" baseline="-25000" dirty="0"/>
              <a:t>TM </a:t>
            </a:r>
            <a:r>
              <a:rPr lang="en-US" sz="2000" dirty="0"/>
              <a:t>= (</a:t>
            </a:r>
            <a:r>
              <a:rPr lang="el-GR" sz="2000" dirty="0"/>
              <a:t>Φ</a:t>
            </a:r>
            <a:r>
              <a:rPr lang="en-US" sz="2000" baseline="-25000" dirty="0"/>
              <a:t>use</a:t>
            </a:r>
            <a:r>
              <a:rPr lang="en-US" sz="2000" dirty="0"/>
              <a:t> / </a:t>
            </a:r>
            <a:r>
              <a:rPr lang="en-US" sz="2000" dirty="0" err="1"/>
              <a:t>P</a:t>
            </a:r>
            <a:r>
              <a:rPr lang="en-US" sz="2000" baseline="-25000" dirty="0" err="1"/>
              <a:t>on</a:t>
            </a:r>
            <a:r>
              <a:rPr lang="en-US" sz="2000" dirty="0"/>
              <a:t>) x </a:t>
            </a:r>
            <a:r>
              <a:rPr lang="en-US" sz="2000" b="1" dirty="0">
                <a:solidFill>
                  <a:srgbClr val="FF0000"/>
                </a:solidFill>
              </a:rPr>
              <a:t>F</a:t>
            </a:r>
            <a:r>
              <a:rPr lang="en-US" sz="2000" b="1" baseline="-25000" dirty="0">
                <a:solidFill>
                  <a:srgbClr val="FF0000"/>
                </a:solidFill>
              </a:rPr>
              <a:t>TM</a:t>
            </a:r>
            <a:r>
              <a:rPr lang="en-US" sz="2000" b="1" dirty="0">
                <a:solidFill>
                  <a:srgbClr val="FF0000"/>
                </a:solidFill>
              </a:rPr>
              <a:t> </a:t>
            </a:r>
            <a:r>
              <a:rPr lang="en-US" sz="2000" dirty="0"/>
              <a:t>    [</a:t>
            </a:r>
            <a:r>
              <a:rPr lang="en-US" sz="2000" dirty="0" err="1"/>
              <a:t>lm</a:t>
            </a:r>
            <a:r>
              <a:rPr lang="en-US" sz="2000" dirty="0"/>
              <a:t>/W]</a:t>
            </a:r>
            <a:br>
              <a:rPr lang="en-US" sz="2000" dirty="0"/>
            </a:br>
            <a:endParaRPr lang="en-US" sz="2000" dirty="0"/>
          </a:p>
          <a:p>
            <a:endParaRPr lang="en-US" dirty="0"/>
          </a:p>
        </p:txBody>
      </p:sp>
    </p:spTree>
    <p:extLst>
      <p:ext uri="{BB962C8B-B14F-4D97-AF65-F5344CB8AC3E}">
        <p14:creationId xmlns:p14="http://schemas.microsoft.com/office/powerpoint/2010/main" val="1879574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extLst/>
          </p:nvPr>
        </p:nvGraphicFramePr>
        <p:xfrm>
          <a:off x="1265353" y="5265436"/>
          <a:ext cx="6515471" cy="1378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7" name="36 Diyagram"/>
          <p:cNvGraphicFramePr/>
          <p:nvPr>
            <p:extLst/>
          </p:nvPr>
        </p:nvGraphicFramePr>
        <p:xfrm>
          <a:off x="1408229" y="1819875"/>
          <a:ext cx="6249601" cy="4201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8" name="Picture 5"/>
          <p:cNvPicPr>
            <a:picLocks noChangeAspect="1" noChangeArrowheads="1"/>
          </p:cNvPicPr>
          <p:nvPr/>
        </p:nvPicPr>
        <p:blipFill>
          <a:blip r:embed="rId13" cstate="print"/>
          <a:srcRect/>
          <a:stretch>
            <a:fillRect/>
          </a:stretch>
        </p:blipFill>
        <p:spPr bwMode="auto">
          <a:xfrm>
            <a:off x="3894879" y="2905132"/>
            <a:ext cx="1346428" cy="1899959"/>
          </a:xfrm>
          <a:prstGeom prst="rect">
            <a:avLst/>
          </a:prstGeom>
          <a:noFill/>
          <a:ln w="9525">
            <a:noFill/>
            <a:miter lim="800000"/>
            <a:headEnd/>
            <a:tailEnd/>
          </a:ln>
        </p:spPr>
      </p:pic>
      <p:grpSp>
        <p:nvGrpSpPr>
          <p:cNvPr id="2" name="Group 55"/>
          <p:cNvGrpSpPr>
            <a:grpSpLocks/>
          </p:cNvGrpSpPr>
          <p:nvPr/>
        </p:nvGrpSpPr>
        <p:grpSpPr bwMode="auto">
          <a:xfrm>
            <a:off x="7065116" y="2538518"/>
            <a:ext cx="1129706" cy="942977"/>
            <a:chOff x="3512" y="2288"/>
            <a:chExt cx="968" cy="808"/>
          </a:xfrm>
        </p:grpSpPr>
        <p:sp>
          <p:nvSpPr>
            <p:cNvPr id="19466" name="AutoShape 56"/>
            <p:cNvSpPr>
              <a:spLocks noChangeArrowheads="1"/>
            </p:cNvSpPr>
            <p:nvPr/>
          </p:nvSpPr>
          <p:spPr bwMode="auto">
            <a:xfrm>
              <a:off x="3512" y="2288"/>
              <a:ext cx="968" cy="808"/>
            </a:xfrm>
            <a:prstGeom prst="cloudCallout">
              <a:avLst>
                <a:gd name="adj1" fmla="val -188403"/>
                <a:gd name="adj2" fmla="val 42602"/>
              </a:avLst>
            </a:prstGeom>
            <a:solidFill>
              <a:srgbClr val="FFC000"/>
            </a:solidFill>
            <a:ln w="9525">
              <a:noFill/>
              <a:round/>
              <a:headEnd/>
              <a:tailEnd/>
            </a:ln>
          </p:spPr>
          <p:txBody>
            <a:bodyPr anchor="ctr"/>
            <a:lstStyle/>
            <a:p>
              <a:pPr algn="ctr"/>
              <a:endParaRPr lang="tr-TR" sz="1400" b="1">
                <a:latin typeface="Calibri" charset="-94"/>
              </a:endParaRPr>
            </a:p>
          </p:txBody>
        </p:sp>
        <p:sp>
          <p:nvSpPr>
            <p:cNvPr id="19467" name="Text Box 57"/>
            <p:cNvSpPr txBox="1">
              <a:spLocks noChangeArrowheads="1"/>
            </p:cNvSpPr>
            <p:nvPr/>
          </p:nvSpPr>
          <p:spPr bwMode="auto">
            <a:xfrm>
              <a:off x="3593" y="2407"/>
              <a:ext cx="864" cy="326"/>
            </a:xfrm>
            <a:prstGeom prst="rect">
              <a:avLst/>
            </a:prstGeom>
            <a:noFill/>
            <a:ln w="9525" algn="ctr">
              <a:noFill/>
              <a:miter lim="800000"/>
              <a:headEnd/>
              <a:tailEnd/>
            </a:ln>
          </p:spPr>
          <p:txBody>
            <a:bodyPr>
              <a:spAutoFit/>
            </a:bodyPr>
            <a:lstStyle/>
            <a:p>
              <a:pPr algn="ctr">
                <a:spcBef>
                  <a:spcPct val="50000"/>
                </a:spcBef>
              </a:pPr>
              <a:r>
                <a:rPr lang="tr-TR" sz="1400" b="1" dirty="0">
                  <a:solidFill>
                    <a:schemeClr val="accent2"/>
                  </a:solidFill>
                  <a:latin typeface="Calibri" charset="-94"/>
                </a:rPr>
                <a:t>Ne kadar CO</a:t>
              </a:r>
              <a:r>
                <a:rPr lang="tr-TR" sz="1400" b="1" baseline="-25000" dirty="0">
                  <a:solidFill>
                    <a:schemeClr val="accent2"/>
                  </a:solidFill>
                  <a:latin typeface="Calibri" charset="-94"/>
                </a:rPr>
                <a:t>2</a:t>
              </a:r>
              <a:r>
                <a:rPr lang="tr-TR" sz="1400" b="1" dirty="0">
                  <a:solidFill>
                    <a:schemeClr val="accent2"/>
                  </a:solidFill>
                  <a:latin typeface="Calibri" charset="-94"/>
                </a:rPr>
                <a:t> salımı?</a:t>
              </a:r>
            </a:p>
          </p:txBody>
        </p:sp>
      </p:grpSp>
      <p:grpSp>
        <p:nvGrpSpPr>
          <p:cNvPr id="3" name="Group 58"/>
          <p:cNvGrpSpPr>
            <a:grpSpLocks/>
          </p:cNvGrpSpPr>
          <p:nvPr/>
        </p:nvGrpSpPr>
        <p:grpSpPr bwMode="auto">
          <a:xfrm>
            <a:off x="1083078" y="2867627"/>
            <a:ext cx="1549843" cy="868285"/>
            <a:chOff x="1153" y="2281"/>
            <a:chExt cx="1328" cy="744"/>
          </a:xfrm>
        </p:grpSpPr>
        <p:sp>
          <p:nvSpPr>
            <p:cNvPr id="19464" name="AutoShape 59"/>
            <p:cNvSpPr>
              <a:spLocks noChangeArrowheads="1"/>
            </p:cNvSpPr>
            <p:nvPr/>
          </p:nvSpPr>
          <p:spPr bwMode="auto">
            <a:xfrm>
              <a:off x="1153" y="2281"/>
              <a:ext cx="1328" cy="744"/>
            </a:xfrm>
            <a:prstGeom prst="cloudCallout">
              <a:avLst>
                <a:gd name="adj1" fmla="val 136704"/>
                <a:gd name="adj2" fmla="val 24718"/>
              </a:avLst>
            </a:prstGeom>
            <a:solidFill>
              <a:srgbClr val="FFC000"/>
            </a:solidFill>
            <a:ln w="9525">
              <a:noFill/>
              <a:round/>
              <a:headEnd/>
              <a:tailEnd/>
            </a:ln>
          </p:spPr>
          <p:txBody>
            <a:bodyPr anchor="ctr"/>
            <a:lstStyle/>
            <a:p>
              <a:pPr algn="ctr"/>
              <a:endParaRPr lang="tr-TR" sz="1400" b="1">
                <a:latin typeface="Calibri" charset="-94"/>
              </a:endParaRPr>
            </a:p>
          </p:txBody>
        </p:sp>
        <p:sp>
          <p:nvSpPr>
            <p:cNvPr id="19465" name="Text Box 60"/>
            <p:cNvSpPr txBox="1">
              <a:spLocks noChangeArrowheads="1"/>
            </p:cNvSpPr>
            <p:nvPr/>
          </p:nvSpPr>
          <p:spPr bwMode="auto">
            <a:xfrm>
              <a:off x="1177" y="2481"/>
              <a:ext cx="1280" cy="326"/>
            </a:xfrm>
            <a:prstGeom prst="rect">
              <a:avLst/>
            </a:prstGeom>
            <a:noFill/>
            <a:ln w="9525" algn="ctr">
              <a:noFill/>
              <a:miter lim="800000"/>
              <a:headEnd/>
              <a:tailEnd/>
            </a:ln>
          </p:spPr>
          <p:txBody>
            <a:bodyPr>
              <a:spAutoFit/>
            </a:bodyPr>
            <a:lstStyle/>
            <a:p>
              <a:pPr algn="ctr">
                <a:spcBef>
                  <a:spcPct val="50000"/>
                </a:spcBef>
              </a:pPr>
              <a:r>
                <a:rPr lang="tr-TR" sz="1400" b="1" dirty="0">
                  <a:solidFill>
                    <a:schemeClr val="accent2"/>
                  </a:solidFill>
                  <a:latin typeface="Calibri" charset="-94"/>
                </a:rPr>
                <a:t>Ne kadar enerji tüketimi?</a:t>
              </a:r>
            </a:p>
          </p:txBody>
        </p:sp>
      </p:grpSp>
      <p:sp>
        <p:nvSpPr>
          <p:cNvPr id="5" name="Title 4"/>
          <p:cNvSpPr>
            <a:spLocks noGrp="1"/>
          </p:cNvSpPr>
          <p:nvPr>
            <p:ph type="title"/>
          </p:nvPr>
        </p:nvSpPr>
        <p:spPr/>
        <p:txBody>
          <a:bodyPr>
            <a:normAutofit/>
          </a:bodyPr>
          <a:lstStyle/>
          <a:p>
            <a:r>
              <a:rPr lang="tr-TR" dirty="0">
                <a:latin typeface="+mn-lt"/>
              </a:rPr>
              <a:t>BEP Yönetmeliği Kurgusu</a:t>
            </a:r>
          </a:p>
        </p:txBody>
      </p:sp>
    </p:spTree>
    <p:extLst>
      <p:ext uri="{BB962C8B-B14F-4D97-AF65-F5344CB8AC3E}">
        <p14:creationId xmlns:p14="http://schemas.microsoft.com/office/powerpoint/2010/main" val="388485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4638"/>
            <a:ext cx="7825680" cy="944562"/>
          </a:xfrm>
        </p:spPr>
        <p:txBody>
          <a:bodyPr>
            <a:normAutofit fontScale="90000"/>
          </a:bodyPr>
          <a:lstStyle/>
          <a:p>
            <a:r>
              <a:rPr lang="tr-TR" sz="3100" b="1" dirty="0">
                <a:latin typeface="+mn-lt"/>
              </a:rPr>
              <a:t/>
            </a:r>
            <a:br>
              <a:rPr lang="tr-TR" sz="3100" b="1" dirty="0">
                <a:latin typeface="+mn-lt"/>
              </a:rPr>
            </a:br>
            <a:r>
              <a:rPr lang="tr-TR" dirty="0">
                <a:solidFill>
                  <a:srgbClr val="FF0000"/>
                </a:solidFill>
                <a:latin typeface="+mn-lt"/>
              </a:rPr>
              <a:t>A</a:t>
            </a:r>
            <a:r>
              <a:rPr lang="tr-TR" dirty="0">
                <a:latin typeface="+mn-lt"/>
              </a:rPr>
              <a:t>ydınlatma </a:t>
            </a:r>
            <a:r>
              <a:rPr lang="tr-TR" dirty="0">
                <a:solidFill>
                  <a:srgbClr val="FF0000"/>
                </a:solidFill>
                <a:latin typeface="+mn-lt"/>
              </a:rPr>
              <a:t>E</a:t>
            </a:r>
            <a:r>
              <a:rPr lang="tr-TR" dirty="0">
                <a:latin typeface="+mn-lt"/>
              </a:rPr>
              <a:t>nerjisi </a:t>
            </a:r>
            <a:r>
              <a:rPr lang="tr-TR" dirty="0">
                <a:solidFill>
                  <a:srgbClr val="FF0000"/>
                </a:solidFill>
                <a:latin typeface="+mn-lt"/>
              </a:rPr>
              <a:t>S</a:t>
            </a:r>
            <a:r>
              <a:rPr lang="tr-TR" dirty="0">
                <a:latin typeface="+mn-lt"/>
              </a:rPr>
              <a:t>ayısal</a:t>
            </a:r>
            <a:r>
              <a:rPr lang="tr-TR" dirty="0">
                <a:solidFill>
                  <a:srgbClr val="FF0000"/>
                </a:solidFill>
                <a:latin typeface="+mn-lt"/>
              </a:rPr>
              <a:t> G</a:t>
            </a:r>
            <a:r>
              <a:rPr lang="tr-TR" dirty="0">
                <a:latin typeface="+mn-lt"/>
              </a:rPr>
              <a:t>östergesi (LENI)</a:t>
            </a:r>
            <a:r>
              <a:rPr lang="tr-TR" dirty="0"/>
              <a:t/>
            </a:r>
            <a:br>
              <a:rPr lang="tr-TR" dirty="0"/>
            </a:br>
            <a:endParaRPr lang="tr-TR" dirty="0"/>
          </a:p>
        </p:txBody>
      </p:sp>
      <p:sp>
        <p:nvSpPr>
          <p:cNvPr id="6" name="Content Placeholder 5"/>
          <p:cNvSpPr>
            <a:spLocks noGrp="1"/>
          </p:cNvSpPr>
          <p:nvPr>
            <p:ph idx="1"/>
          </p:nvPr>
        </p:nvSpPr>
        <p:spPr/>
        <p:txBody>
          <a:bodyPr>
            <a:normAutofit/>
          </a:bodyPr>
          <a:lstStyle/>
          <a:p>
            <a:pPr lvl="1" algn="just">
              <a:buNone/>
            </a:pPr>
            <a:endParaRPr lang="tr-TR" sz="2000" dirty="0"/>
          </a:p>
          <a:p>
            <a:pPr lvl="1" algn="just"/>
            <a:endParaRPr lang="tr-TR" sz="2000" dirty="0"/>
          </a:p>
          <a:p>
            <a:pPr lvl="1" algn="just"/>
            <a:endParaRPr lang="tr-TR" sz="2000" dirty="0"/>
          </a:p>
          <a:p>
            <a:pPr lvl="1" algn="just"/>
            <a:endParaRPr lang="tr-TR" sz="2000" dirty="0"/>
          </a:p>
          <a:p>
            <a:pPr lvl="1" algn="just"/>
            <a:endParaRPr lang="tr-TR" sz="2000" dirty="0"/>
          </a:p>
          <a:p>
            <a:endParaRPr lang="tr-TR" sz="2400" dirty="0"/>
          </a:p>
        </p:txBody>
      </p:sp>
      <p:sp>
        <p:nvSpPr>
          <p:cNvPr id="5" name="Content Placeholder 2"/>
          <p:cNvSpPr txBox="1">
            <a:spLocks/>
          </p:cNvSpPr>
          <p:nvPr/>
        </p:nvSpPr>
        <p:spPr>
          <a:xfrm>
            <a:off x="642938" y="1571611"/>
            <a:ext cx="7920037" cy="4286281"/>
          </a:xfrm>
          <a:prstGeom prst="rect">
            <a:avLst/>
          </a:prstGeom>
          <a:solidFill>
            <a:srgbClr val="FFFFFF"/>
          </a:solidFill>
          <a:ln>
            <a:solidFill>
              <a:srgbClr val="000000"/>
            </a:solidFill>
          </a:ln>
        </p:spPr>
        <p:txBody>
          <a:bodyPr vert="horz" lIns="91440" tIns="45720" rIns="91440" bIns="45720" rtlCol="0">
            <a:normAutofit fontScale="92500" lnSpcReduction="10000"/>
          </a:bodyPr>
          <a:lstStyle/>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282575" algn="ctr" defTabSz="914400" rtl="0" eaLnBrk="1" fontAlgn="auto" latinLnBrk="0" hangingPunct="1">
              <a:lnSpc>
                <a:spcPct val="100000"/>
              </a:lnSpc>
              <a:spcBef>
                <a:spcPct val="20000"/>
              </a:spcBef>
              <a:spcAft>
                <a:spcPts val="0"/>
              </a:spcAft>
              <a:buClrTx/>
              <a:buSzTx/>
              <a:buFontTx/>
              <a:buNone/>
              <a:tabLst/>
              <a:defRPr/>
            </a:pPr>
            <a:r>
              <a:rPr lang="tr-TR" sz="3600" dirty="0">
                <a:latin typeface="Arial" pitchFamily="34" charset="0"/>
              </a:rPr>
              <a:t>AESG</a:t>
            </a:r>
            <a:r>
              <a:rPr kumimoji="0" lang="tr-TR" sz="3600" b="0" i="0" u="none" strike="noStrike" kern="1200" cap="none" spc="0" normalizeH="0" baseline="0" noProof="0" dirty="0">
                <a:ln>
                  <a:noFill/>
                </a:ln>
                <a:solidFill>
                  <a:schemeClr val="tx1"/>
                </a:solidFill>
                <a:effectLst/>
                <a:uLnTx/>
                <a:uFillTx/>
                <a:latin typeface="Arial" pitchFamily="34" charset="0"/>
                <a:ea typeface="+mn-ea"/>
                <a:cs typeface="+mn-cs"/>
              </a:rPr>
              <a:t> </a:t>
            </a:r>
            <a:r>
              <a:rPr kumimoji="0" lang="tr-TR" sz="3200" b="0" i="0" u="none" strike="noStrike" kern="1200" cap="none" spc="0" normalizeH="0" baseline="0" noProof="0" dirty="0">
                <a:ln>
                  <a:noFill/>
                </a:ln>
                <a:solidFill>
                  <a:schemeClr val="tx1"/>
                </a:solidFill>
                <a:effectLst/>
                <a:uLnTx/>
                <a:uFillTx/>
                <a:latin typeface="Arial" pitchFamily="34" charset="0"/>
                <a:ea typeface="+mn-ea"/>
                <a:cs typeface="+mn-cs"/>
              </a:rPr>
              <a:t>= W / A	[kWh/(m</a:t>
            </a:r>
            <a:r>
              <a:rPr kumimoji="0" lang="tr-TR" sz="3200" b="0" i="0" u="none" strike="noStrike" kern="1200" cap="none" spc="0" normalizeH="0" baseline="30000" noProof="0" dirty="0">
                <a:ln>
                  <a:noFill/>
                </a:ln>
                <a:solidFill>
                  <a:schemeClr val="tx1"/>
                </a:solidFill>
                <a:effectLst/>
                <a:uLnTx/>
                <a:uFillTx/>
                <a:latin typeface="Arial" pitchFamily="34" charset="0"/>
                <a:ea typeface="+mn-ea"/>
                <a:cs typeface="+mn-cs"/>
              </a:rPr>
              <a:t>2</a:t>
            </a:r>
            <a:r>
              <a:rPr kumimoji="0" lang="tr-TR" sz="3200" b="0" i="0" u="none" strike="noStrike" kern="1200" cap="none" spc="0" normalizeH="0" baseline="0" noProof="0" dirty="0">
                <a:ln>
                  <a:noFill/>
                </a:ln>
                <a:solidFill>
                  <a:schemeClr val="tx1"/>
                </a:solidFill>
                <a:effectLst/>
                <a:uLnTx/>
                <a:uFillTx/>
                <a:latin typeface="Arial" pitchFamily="34" charset="0"/>
                <a:ea typeface="+mn-ea"/>
                <a:cs typeface="+mn-cs"/>
              </a:rPr>
              <a:t>.yıl)] 		</a:t>
            </a:r>
          </a:p>
          <a:p>
            <a:pPr marL="342900" marR="0" lvl="0" indent="-282575" algn="l" defTabSz="914400" rtl="0" eaLnBrk="1" fontAlgn="auto" latinLnBrk="0" hangingPunct="1">
              <a:lnSpc>
                <a:spcPct val="100000"/>
              </a:lnSpc>
              <a:spcBef>
                <a:spcPct val="20000"/>
              </a:spcBef>
              <a:spcAft>
                <a:spcPts val="0"/>
              </a:spcAft>
              <a:buClrTx/>
              <a:buSzTx/>
              <a:buFontTx/>
              <a:buNone/>
              <a:tabLst/>
              <a:defRPr/>
            </a:pPr>
            <a:endPar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endParaRP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W : yıllık toplam aydınlatma amaçlı tüketilen elektrik enerjisi</a:t>
            </a: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A : binanın toplam kullanım alanı</a:t>
            </a:r>
          </a:p>
          <a:p>
            <a:pPr marL="342900" marR="0" lvl="0" indent="-282575" algn="l" defTabSz="914400" rtl="0" eaLnBrk="1" fontAlgn="auto" latinLnBrk="0" hangingPunct="1">
              <a:lnSpc>
                <a:spcPct val="100000"/>
              </a:lnSpc>
              <a:spcBef>
                <a:spcPct val="20000"/>
              </a:spcBef>
              <a:spcAft>
                <a:spcPts val="0"/>
              </a:spcAft>
              <a:buClrTx/>
              <a:buSzTx/>
              <a:buFontTx/>
              <a:buNone/>
              <a:tabLst/>
              <a:defRPr/>
            </a:pPr>
            <a:endPar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endParaRP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Aydınlatma amaçlı tüketilen toplam elektrik enerjisi iki kısımdan</a:t>
            </a: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oluşur:</a:t>
            </a: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		</a:t>
            </a: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	</a:t>
            </a:r>
            <a:r>
              <a:rPr kumimoji="0" lang="tr-TR" sz="1600" b="0" i="0" u="none" strike="noStrike" kern="1200" cap="none" spc="0" normalizeH="0" baseline="0" noProof="0" dirty="0">
                <a:ln>
                  <a:noFill/>
                </a:ln>
                <a:solidFill>
                  <a:schemeClr val="tx1"/>
                </a:solidFill>
                <a:effectLst/>
                <a:uLnTx/>
                <a:uFillTx/>
                <a:latin typeface="Arial" pitchFamily="34" charset="0"/>
                <a:ea typeface="+mn-ea"/>
                <a:cs typeface="+mn-cs"/>
              </a:rPr>
              <a:t>	</a:t>
            </a: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W = W</a:t>
            </a:r>
            <a:r>
              <a:rPr kumimoji="0" lang="tr-TR" sz="2000" b="0" i="0" u="none" strike="noStrike" kern="1200" cap="none" spc="0" normalizeH="0" baseline="-25000" noProof="0" dirty="0">
                <a:ln>
                  <a:noFill/>
                </a:ln>
                <a:solidFill>
                  <a:schemeClr val="tx1"/>
                </a:solidFill>
                <a:effectLst/>
                <a:uLnTx/>
                <a:uFillTx/>
                <a:latin typeface="Arial" pitchFamily="34" charset="0"/>
                <a:ea typeface="+mn-ea"/>
                <a:cs typeface="+mn-cs"/>
              </a:rPr>
              <a:t>L</a:t>
            </a:r>
            <a:r>
              <a:rPr kumimoji="0" lang="tr-TR" sz="2000" b="0" i="0" u="none" strike="noStrike" kern="1200" cap="none" spc="0" normalizeH="0" baseline="0" noProof="0" dirty="0">
                <a:ln>
                  <a:noFill/>
                </a:ln>
                <a:solidFill>
                  <a:schemeClr val="tx1"/>
                </a:solidFill>
                <a:effectLst/>
                <a:uLnTx/>
                <a:uFillTx/>
                <a:latin typeface="Arial" pitchFamily="34" charset="0"/>
                <a:ea typeface="+mn-ea"/>
                <a:cs typeface="+mn-cs"/>
              </a:rPr>
              <a:t> + W</a:t>
            </a:r>
            <a:r>
              <a:rPr kumimoji="0" lang="tr-TR" sz="2000" b="0" i="0" u="none" strike="noStrike" kern="1200" cap="none" spc="0" normalizeH="0" baseline="-25000" noProof="0" dirty="0">
                <a:ln>
                  <a:noFill/>
                </a:ln>
                <a:solidFill>
                  <a:schemeClr val="tx1"/>
                </a:solidFill>
                <a:effectLst/>
                <a:uLnTx/>
                <a:uFillTx/>
                <a:latin typeface="Arial" pitchFamily="34" charset="0"/>
                <a:ea typeface="+mn-ea"/>
                <a:cs typeface="+mn-cs"/>
              </a:rPr>
              <a:t>P</a:t>
            </a:r>
            <a:endParaRPr kumimoji="0" lang="tr-TR" sz="1100" b="0" i="0" u="none" strike="noStrike" kern="1200" cap="none" spc="0" normalizeH="0" baseline="-25000" noProof="0" dirty="0">
              <a:ln>
                <a:noFill/>
              </a:ln>
              <a:solidFill>
                <a:schemeClr val="tx1"/>
              </a:solidFill>
              <a:effectLst/>
              <a:uLnTx/>
              <a:uFillTx/>
              <a:latin typeface="Arial" pitchFamily="34" charset="0"/>
              <a:ea typeface="+mn-ea"/>
              <a:cs typeface="+mn-cs"/>
            </a:endParaRP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1400" b="0" i="0" u="none" strike="noStrike" kern="1200" cap="none" spc="0" normalizeH="0" baseline="0" noProof="0" dirty="0">
                <a:ln>
                  <a:noFill/>
                </a:ln>
                <a:solidFill>
                  <a:schemeClr val="tx1"/>
                </a:solidFill>
                <a:effectLst/>
                <a:uLnTx/>
                <a:uFillTx/>
                <a:latin typeface="Arial" pitchFamily="34" charset="0"/>
                <a:ea typeface="+mn-ea"/>
                <a:cs typeface="+mn-cs"/>
              </a:rPr>
              <a:t>		W</a:t>
            </a:r>
            <a:r>
              <a:rPr kumimoji="0" lang="tr-TR" sz="1400" b="0" i="0" u="none" strike="noStrike" kern="1200" cap="none" spc="0" normalizeH="0" baseline="-25000" noProof="0" dirty="0">
                <a:ln>
                  <a:noFill/>
                </a:ln>
                <a:solidFill>
                  <a:schemeClr val="tx1"/>
                </a:solidFill>
                <a:effectLst/>
                <a:uLnTx/>
                <a:uFillTx/>
                <a:latin typeface="Arial" pitchFamily="34" charset="0"/>
                <a:ea typeface="+mn-ea"/>
                <a:cs typeface="+mn-cs"/>
              </a:rPr>
              <a:t>L </a:t>
            </a:r>
            <a:r>
              <a:rPr kumimoji="0" lang="tr-TR" sz="1400" b="0" i="0" u="none" strike="noStrike" kern="1200" cap="none" spc="0" normalizeH="0" baseline="0" noProof="0" dirty="0">
                <a:ln>
                  <a:noFill/>
                </a:ln>
                <a:solidFill>
                  <a:schemeClr val="tx1"/>
                </a:solidFill>
                <a:effectLst/>
                <a:uLnTx/>
                <a:uFillTx/>
                <a:latin typeface="Arial" pitchFamily="34" charset="0"/>
                <a:ea typeface="+mn-ea"/>
                <a:cs typeface="+mn-cs"/>
              </a:rPr>
              <a:t>:  Aydınlatma sisteminde harcanan enerji</a:t>
            </a:r>
            <a:endParaRPr kumimoji="0" lang="tr-TR" sz="1400" b="0" i="0" u="none" strike="noStrike" kern="1200" cap="none" spc="0" normalizeH="0" baseline="-25000" noProof="0" dirty="0">
              <a:ln>
                <a:noFill/>
              </a:ln>
              <a:solidFill>
                <a:schemeClr val="tx1"/>
              </a:solidFill>
              <a:effectLst/>
              <a:uLnTx/>
              <a:uFillTx/>
              <a:latin typeface="Arial" pitchFamily="34" charset="0"/>
              <a:ea typeface="+mn-ea"/>
              <a:cs typeface="+mn-cs"/>
            </a:endParaRP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1400" b="0" i="0" u="none" strike="noStrike" kern="1200" cap="none" spc="0" normalizeH="0" baseline="-25000" noProof="0" dirty="0">
                <a:ln>
                  <a:noFill/>
                </a:ln>
                <a:solidFill>
                  <a:schemeClr val="tx1"/>
                </a:solidFill>
                <a:effectLst/>
                <a:uLnTx/>
                <a:uFillTx/>
                <a:latin typeface="Arial" pitchFamily="34" charset="0"/>
                <a:ea typeface="+mn-ea"/>
                <a:cs typeface="+mn-cs"/>
              </a:rPr>
              <a:t>		</a:t>
            </a:r>
            <a:r>
              <a:rPr kumimoji="0" lang="tr-TR" sz="1400" b="0" i="0" u="none" strike="noStrike" kern="1200" cap="none" spc="0" normalizeH="0" baseline="0" noProof="0" dirty="0">
                <a:ln>
                  <a:noFill/>
                </a:ln>
                <a:solidFill>
                  <a:schemeClr val="tx1"/>
                </a:solidFill>
                <a:effectLst/>
                <a:uLnTx/>
                <a:uFillTx/>
                <a:latin typeface="Arial" pitchFamily="34" charset="0"/>
                <a:ea typeface="+mn-ea"/>
                <a:cs typeface="+mn-cs"/>
              </a:rPr>
              <a:t>W</a:t>
            </a:r>
            <a:r>
              <a:rPr kumimoji="0" lang="tr-TR" sz="1400" b="0" i="0" u="none" strike="noStrike" kern="1200" cap="none" spc="0" normalizeH="0" baseline="-25000" noProof="0" dirty="0">
                <a:ln>
                  <a:noFill/>
                </a:ln>
                <a:solidFill>
                  <a:schemeClr val="tx1"/>
                </a:solidFill>
                <a:effectLst/>
                <a:uLnTx/>
                <a:uFillTx/>
                <a:latin typeface="Arial" pitchFamily="34" charset="0"/>
                <a:ea typeface="+mn-ea"/>
                <a:cs typeface="+mn-cs"/>
              </a:rPr>
              <a:t>P</a:t>
            </a:r>
            <a:r>
              <a:rPr kumimoji="0" lang="tr-TR" sz="1400" b="0" i="0" u="none" strike="noStrike" kern="1200" cap="none" spc="0" normalizeH="0" baseline="0" noProof="0" dirty="0">
                <a:ln>
                  <a:noFill/>
                </a:ln>
                <a:solidFill>
                  <a:schemeClr val="tx1"/>
                </a:solidFill>
                <a:effectLst/>
                <a:uLnTx/>
                <a:uFillTx/>
                <a:latin typeface="Arial" pitchFamily="34" charset="0"/>
                <a:ea typeface="+mn-ea"/>
                <a:cs typeface="+mn-cs"/>
              </a:rPr>
              <a:t> :  Parazit Enerji </a:t>
            </a:r>
          </a:p>
          <a:p>
            <a:pPr marL="342900" marR="0" lvl="0" indent="-282575" algn="l" defTabSz="914400" rtl="0" eaLnBrk="1" fontAlgn="auto" latinLnBrk="0" hangingPunct="1">
              <a:lnSpc>
                <a:spcPct val="100000"/>
              </a:lnSpc>
              <a:spcBef>
                <a:spcPct val="20000"/>
              </a:spcBef>
              <a:spcAft>
                <a:spcPts val="0"/>
              </a:spcAft>
              <a:buClrTx/>
              <a:buSzTx/>
              <a:buFontTx/>
              <a:buNone/>
              <a:tabLst/>
              <a:defRPr/>
            </a:pPr>
            <a:r>
              <a:rPr kumimoji="0" lang="tr-TR" sz="1200" b="0" i="0" u="none" strike="noStrike" kern="1200" cap="none" spc="0" normalizeH="0" baseline="0" noProof="0" dirty="0">
                <a:ln>
                  <a:noFill/>
                </a:ln>
                <a:solidFill>
                  <a:schemeClr val="tx1"/>
                </a:solidFill>
                <a:effectLst/>
                <a:uLnTx/>
                <a:uFillTx/>
                <a:latin typeface="Arial" pitchFamily="34" charset="0"/>
                <a:ea typeface="+mn-ea"/>
                <a:cs typeface="+mn-cs"/>
              </a:rPr>
              <a:t>		          (Acil durum aydınlatması akülerinin şarjı, kontrol sistemlerinin bekleme modu)</a:t>
            </a:r>
          </a:p>
          <a:p>
            <a:pPr marL="342900" marR="0" lvl="0" indent="-282575" algn="l" defTabSz="914400" rtl="0" eaLnBrk="1" fontAlgn="auto" latinLnBrk="0" hangingPunct="1">
              <a:lnSpc>
                <a:spcPct val="100000"/>
              </a:lnSpc>
              <a:spcBef>
                <a:spcPct val="20000"/>
              </a:spcBef>
              <a:spcAft>
                <a:spcPts val="0"/>
              </a:spcAft>
              <a:buClrTx/>
              <a:buSzTx/>
              <a:buFontTx/>
              <a:buNone/>
              <a:tabLst/>
              <a:defRPr/>
            </a:pPr>
            <a:endParaRPr kumimoji="0" lang="tr-TR" sz="32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Tree>
    <p:extLst>
      <p:ext uri="{BB962C8B-B14F-4D97-AF65-F5344CB8AC3E}">
        <p14:creationId xmlns:p14="http://schemas.microsoft.com/office/powerpoint/2010/main" val="1982315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txBox="1">
            <a:spLocks noChangeArrowheads="1"/>
          </p:cNvSpPr>
          <p:nvPr/>
        </p:nvSpPr>
        <p:spPr>
          <a:xfrm>
            <a:off x="1000125" y="1995488"/>
            <a:ext cx="7199313" cy="719137"/>
          </a:xfrm>
          <a:prstGeom prst="rect">
            <a:avLst/>
          </a:prstGeom>
          <a:noFill/>
          <a:ln/>
        </p:spPr>
        <p:txBody>
          <a:bodyPr anchor="ctr">
            <a:normAutofit/>
          </a:bodyPr>
          <a:lstStyle/>
          <a:p>
            <a:pPr eaLnBrk="0" hangingPunct="0">
              <a:defRPr/>
            </a:pPr>
            <a:endParaRPr lang="en-GB" sz="2000" dirty="0">
              <a:solidFill>
                <a:srgbClr val="572314"/>
              </a:solidFill>
              <a:effectLst>
                <a:outerShdw blurRad="50000" dist="30000" dir="5400000" algn="tl" rotWithShape="0">
                  <a:srgbClr val="000000">
                    <a:alpha val="30000"/>
                  </a:srgbClr>
                </a:outerShdw>
              </a:effectLst>
              <a:latin typeface="+mj-lt"/>
              <a:ea typeface="+mj-ea"/>
              <a:cs typeface="+mj-cs"/>
            </a:endParaRPr>
          </a:p>
        </p:txBody>
      </p:sp>
      <p:grpSp>
        <p:nvGrpSpPr>
          <p:cNvPr id="2" name="Group 1026"/>
          <p:cNvGrpSpPr>
            <a:grpSpLocks/>
          </p:cNvGrpSpPr>
          <p:nvPr/>
        </p:nvGrpSpPr>
        <p:grpSpPr bwMode="auto">
          <a:xfrm>
            <a:off x="4462463" y="3644900"/>
            <a:ext cx="3824287" cy="1693863"/>
            <a:chOff x="1392" y="1234"/>
            <a:chExt cx="3796" cy="1682"/>
          </a:xfrm>
        </p:grpSpPr>
        <p:sp>
          <p:nvSpPr>
            <p:cNvPr id="18461" name="Rectangle 9"/>
            <p:cNvSpPr>
              <a:spLocks noChangeArrowheads="1"/>
            </p:cNvSpPr>
            <p:nvPr/>
          </p:nvSpPr>
          <p:spPr bwMode="auto">
            <a:xfrm>
              <a:off x="1392" y="2233"/>
              <a:ext cx="3502" cy="615"/>
            </a:xfrm>
            <a:prstGeom prst="rect">
              <a:avLst/>
            </a:prstGeom>
            <a:solidFill>
              <a:srgbClr val="FF9966">
                <a:alpha val="50195"/>
              </a:srgbClr>
            </a:solidFill>
            <a:ln w="9525">
              <a:noFill/>
              <a:miter lim="800000"/>
              <a:headEnd/>
              <a:tailEnd/>
            </a:ln>
          </p:spPr>
          <p:txBody>
            <a:bodyPr wrap="none" anchor="ctr"/>
            <a:lstStyle/>
            <a:p>
              <a:endParaRPr lang="tr-TR"/>
            </a:p>
          </p:txBody>
        </p:sp>
        <p:sp>
          <p:nvSpPr>
            <p:cNvPr id="18462" name="Rectangle 516"/>
            <p:cNvSpPr>
              <a:spLocks noChangeArrowheads="1"/>
            </p:cNvSpPr>
            <p:nvPr/>
          </p:nvSpPr>
          <p:spPr bwMode="auto">
            <a:xfrm>
              <a:off x="2278" y="1267"/>
              <a:ext cx="1917" cy="454"/>
            </a:xfrm>
            <a:prstGeom prst="rect">
              <a:avLst/>
            </a:prstGeom>
            <a:noFill/>
            <a:ln w="9525">
              <a:noFill/>
              <a:miter lim="800000"/>
              <a:headEnd/>
              <a:tailEnd/>
            </a:ln>
          </p:spPr>
          <p:txBody>
            <a:bodyPr lIns="92075" tIns="46038" rIns="92075" bIns="46038">
              <a:spAutoFit/>
            </a:bodyPr>
            <a:lstStyle/>
            <a:p>
              <a:pPr>
                <a:spcBef>
                  <a:spcPct val="50000"/>
                </a:spcBef>
                <a:buFontTx/>
                <a:buChar char="•"/>
              </a:pPr>
              <a:endParaRPr lang="tr-TR"/>
            </a:p>
          </p:txBody>
        </p:sp>
        <p:pic>
          <p:nvPicPr>
            <p:cNvPr id="18463" name="Picture 517"/>
            <p:cNvPicPr>
              <a:picLocks noChangeArrowheads="1"/>
            </p:cNvPicPr>
            <p:nvPr/>
          </p:nvPicPr>
          <p:blipFill>
            <a:blip r:embed="rId4"/>
            <a:srcRect/>
            <a:stretch>
              <a:fillRect/>
            </a:stretch>
          </p:blipFill>
          <p:spPr bwMode="auto">
            <a:xfrm>
              <a:off x="1392" y="1234"/>
              <a:ext cx="3796" cy="1682"/>
            </a:xfrm>
            <a:prstGeom prst="rect">
              <a:avLst/>
            </a:prstGeom>
            <a:solidFill>
              <a:srgbClr val="FF9966"/>
            </a:solidFill>
            <a:ln w="9525">
              <a:noFill/>
              <a:miter lim="800000"/>
              <a:headEnd/>
              <a:tailEnd/>
            </a:ln>
          </p:spPr>
        </p:pic>
        <p:graphicFrame>
          <p:nvGraphicFramePr>
            <p:cNvPr id="18434" name="Object 4"/>
            <p:cNvGraphicFramePr>
              <a:graphicFrameLocks/>
            </p:cNvGraphicFramePr>
            <p:nvPr/>
          </p:nvGraphicFramePr>
          <p:xfrm>
            <a:off x="4328" y="2255"/>
            <a:ext cx="476" cy="556"/>
          </p:xfrm>
          <a:graphic>
            <a:graphicData uri="http://schemas.openxmlformats.org/presentationml/2006/ole">
              <mc:AlternateContent xmlns:mc="http://schemas.openxmlformats.org/markup-compatibility/2006">
                <mc:Choice xmlns:v="urn:schemas-microsoft-com:vml" Requires="v">
                  <p:oleObj spid="_x0000_s35892" name="Clip" r:id="rId5" imgW="1149120" imgH="1342800" progId="">
                    <p:embed/>
                  </p:oleObj>
                </mc:Choice>
                <mc:Fallback>
                  <p:oleObj name="Clip" r:id="rId5" imgW="1149120" imgH="1342800" progId="">
                    <p:embed/>
                    <p:pic>
                      <p:nvPicPr>
                        <p:cNvPr id="18434"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8" y="2255"/>
                          <a:ext cx="476"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64" name="Picture 519"/>
            <p:cNvPicPr>
              <a:picLocks noChangeArrowheads="1"/>
            </p:cNvPicPr>
            <p:nvPr/>
          </p:nvPicPr>
          <p:blipFill>
            <a:blip r:embed="rId7"/>
            <a:srcRect/>
            <a:stretch>
              <a:fillRect/>
            </a:stretch>
          </p:blipFill>
          <p:spPr bwMode="auto">
            <a:xfrm>
              <a:off x="3594" y="2298"/>
              <a:ext cx="295" cy="518"/>
            </a:xfrm>
            <a:prstGeom prst="rect">
              <a:avLst/>
            </a:prstGeom>
            <a:noFill/>
            <a:ln w="9525">
              <a:noFill/>
              <a:miter lim="800000"/>
              <a:headEnd/>
              <a:tailEnd/>
            </a:ln>
          </p:spPr>
        </p:pic>
        <p:pic>
          <p:nvPicPr>
            <p:cNvPr id="18465" name="Picture 520"/>
            <p:cNvPicPr>
              <a:picLocks noChangeArrowheads="1"/>
            </p:cNvPicPr>
            <p:nvPr/>
          </p:nvPicPr>
          <p:blipFill>
            <a:blip r:embed="rId8"/>
            <a:srcRect/>
            <a:stretch>
              <a:fillRect/>
            </a:stretch>
          </p:blipFill>
          <p:spPr bwMode="auto">
            <a:xfrm>
              <a:off x="1673" y="1437"/>
              <a:ext cx="90" cy="824"/>
            </a:xfrm>
            <a:prstGeom prst="rect">
              <a:avLst/>
            </a:prstGeom>
            <a:noFill/>
            <a:ln w="9525">
              <a:noFill/>
              <a:miter lim="800000"/>
              <a:headEnd/>
              <a:tailEnd/>
            </a:ln>
          </p:spPr>
        </p:pic>
        <p:sp>
          <p:nvSpPr>
            <p:cNvPr id="18466" name="AutoShape 521"/>
            <p:cNvSpPr>
              <a:spLocks noChangeArrowheads="1"/>
            </p:cNvSpPr>
            <p:nvPr/>
          </p:nvSpPr>
          <p:spPr bwMode="auto">
            <a:xfrm>
              <a:off x="1602" y="1771"/>
              <a:ext cx="218"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67" name="Picture 522"/>
            <p:cNvPicPr>
              <a:picLocks noChangeArrowheads="1"/>
            </p:cNvPicPr>
            <p:nvPr/>
          </p:nvPicPr>
          <p:blipFill>
            <a:blip r:embed="rId9"/>
            <a:srcRect/>
            <a:stretch>
              <a:fillRect/>
            </a:stretch>
          </p:blipFill>
          <p:spPr bwMode="auto">
            <a:xfrm>
              <a:off x="2894" y="1437"/>
              <a:ext cx="91" cy="824"/>
            </a:xfrm>
            <a:prstGeom prst="rect">
              <a:avLst/>
            </a:prstGeom>
            <a:noFill/>
            <a:ln w="9525">
              <a:noFill/>
              <a:miter lim="800000"/>
              <a:headEnd/>
              <a:tailEnd/>
            </a:ln>
          </p:spPr>
        </p:pic>
        <p:sp>
          <p:nvSpPr>
            <p:cNvPr id="18468" name="AutoShape 523"/>
            <p:cNvSpPr>
              <a:spLocks noChangeArrowheads="1"/>
            </p:cNvSpPr>
            <p:nvPr/>
          </p:nvSpPr>
          <p:spPr bwMode="auto">
            <a:xfrm>
              <a:off x="2817" y="1698"/>
              <a:ext cx="218"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69" name="Picture 524"/>
            <p:cNvPicPr>
              <a:picLocks noChangeArrowheads="1"/>
            </p:cNvPicPr>
            <p:nvPr/>
          </p:nvPicPr>
          <p:blipFill>
            <a:blip r:embed="rId10"/>
            <a:srcRect/>
            <a:stretch>
              <a:fillRect/>
            </a:stretch>
          </p:blipFill>
          <p:spPr bwMode="auto">
            <a:xfrm>
              <a:off x="3302" y="1437"/>
              <a:ext cx="91" cy="824"/>
            </a:xfrm>
            <a:prstGeom prst="rect">
              <a:avLst/>
            </a:prstGeom>
            <a:noFill/>
            <a:ln w="9525">
              <a:noFill/>
              <a:miter lim="800000"/>
              <a:headEnd/>
              <a:tailEnd/>
            </a:ln>
          </p:spPr>
        </p:pic>
        <p:sp>
          <p:nvSpPr>
            <p:cNvPr id="18470" name="AutoShape 525"/>
            <p:cNvSpPr>
              <a:spLocks noChangeArrowheads="1"/>
            </p:cNvSpPr>
            <p:nvPr/>
          </p:nvSpPr>
          <p:spPr bwMode="auto">
            <a:xfrm>
              <a:off x="3225" y="1544"/>
              <a:ext cx="219"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71" name="Picture 526"/>
            <p:cNvPicPr>
              <a:picLocks noChangeArrowheads="1"/>
            </p:cNvPicPr>
            <p:nvPr/>
          </p:nvPicPr>
          <p:blipFill>
            <a:blip r:embed="rId11"/>
            <a:srcRect/>
            <a:stretch>
              <a:fillRect/>
            </a:stretch>
          </p:blipFill>
          <p:spPr bwMode="auto">
            <a:xfrm>
              <a:off x="3709" y="1437"/>
              <a:ext cx="91" cy="824"/>
            </a:xfrm>
            <a:prstGeom prst="rect">
              <a:avLst/>
            </a:prstGeom>
            <a:noFill/>
            <a:ln w="9525">
              <a:noFill/>
              <a:miter lim="800000"/>
              <a:headEnd/>
              <a:tailEnd/>
            </a:ln>
          </p:spPr>
        </p:pic>
        <p:sp>
          <p:nvSpPr>
            <p:cNvPr id="18472" name="AutoShape 527"/>
            <p:cNvSpPr>
              <a:spLocks noChangeArrowheads="1"/>
            </p:cNvSpPr>
            <p:nvPr/>
          </p:nvSpPr>
          <p:spPr bwMode="auto">
            <a:xfrm>
              <a:off x="3645" y="1757"/>
              <a:ext cx="219"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73" name="Picture 528"/>
            <p:cNvPicPr>
              <a:picLocks noChangeArrowheads="1"/>
            </p:cNvPicPr>
            <p:nvPr/>
          </p:nvPicPr>
          <p:blipFill>
            <a:blip r:embed="rId12"/>
            <a:srcRect/>
            <a:stretch>
              <a:fillRect/>
            </a:stretch>
          </p:blipFill>
          <p:spPr bwMode="auto">
            <a:xfrm>
              <a:off x="4117" y="1437"/>
              <a:ext cx="90" cy="824"/>
            </a:xfrm>
            <a:prstGeom prst="rect">
              <a:avLst/>
            </a:prstGeom>
            <a:noFill/>
            <a:ln w="9525">
              <a:noFill/>
              <a:miter lim="800000"/>
              <a:headEnd/>
              <a:tailEnd/>
            </a:ln>
          </p:spPr>
        </p:pic>
        <p:sp>
          <p:nvSpPr>
            <p:cNvPr id="18474" name="AutoShape 529"/>
            <p:cNvSpPr>
              <a:spLocks noChangeArrowheads="1"/>
            </p:cNvSpPr>
            <p:nvPr/>
          </p:nvSpPr>
          <p:spPr bwMode="auto">
            <a:xfrm>
              <a:off x="4042" y="1638"/>
              <a:ext cx="219"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75" name="Picture 530"/>
            <p:cNvPicPr>
              <a:picLocks noChangeArrowheads="1"/>
            </p:cNvPicPr>
            <p:nvPr/>
          </p:nvPicPr>
          <p:blipFill>
            <a:blip r:embed="rId13"/>
            <a:srcRect/>
            <a:stretch>
              <a:fillRect/>
            </a:stretch>
          </p:blipFill>
          <p:spPr bwMode="auto">
            <a:xfrm>
              <a:off x="4525" y="1437"/>
              <a:ext cx="91" cy="824"/>
            </a:xfrm>
            <a:prstGeom prst="rect">
              <a:avLst/>
            </a:prstGeom>
            <a:noFill/>
            <a:ln w="9525">
              <a:noFill/>
              <a:miter lim="800000"/>
              <a:headEnd/>
              <a:tailEnd/>
            </a:ln>
          </p:spPr>
        </p:pic>
        <p:sp>
          <p:nvSpPr>
            <p:cNvPr id="18476" name="AutoShape 531"/>
            <p:cNvSpPr>
              <a:spLocks noChangeArrowheads="1"/>
            </p:cNvSpPr>
            <p:nvPr/>
          </p:nvSpPr>
          <p:spPr bwMode="auto">
            <a:xfrm>
              <a:off x="4453" y="1787"/>
              <a:ext cx="219"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77" name="Picture 532"/>
            <p:cNvPicPr>
              <a:picLocks noChangeArrowheads="1"/>
            </p:cNvPicPr>
            <p:nvPr/>
          </p:nvPicPr>
          <p:blipFill>
            <a:blip r:embed="rId14"/>
            <a:srcRect/>
            <a:stretch>
              <a:fillRect/>
            </a:stretch>
          </p:blipFill>
          <p:spPr bwMode="auto">
            <a:xfrm>
              <a:off x="4891" y="1437"/>
              <a:ext cx="91" cy="824"/>
            </a:xfrm>
            <a:prstGeom prst="rect">
              <a:avLst/>
            </a:prstGeom>
            <a:noFill/>
            <a:ln w="9525">
              <a:noFill/>
              <a:miter lim="800000"/>
              <a:headEnd/>
              <a:tailEnd/>
            </a:ln>
          </p:spPr>
        </p:pic>
        <p:sp>
          <p:nvSpPr>
            <p:cNvPr id="18478" name="AutoShape 533"/>
            <p:cNvSpPr>
              <a:spLocks noChangeArrowheads="1"/>
            </p:cNvSpPr>
            <p:nvPr/>
          </p:nvSpPr>
          <p:spPr bwMode="auto">
            <a:xfrm>
              <a:off x="4821" y="1578"/>
              <a:ext cx="218"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79" name="Picture 534"/>
            <p:cNvPicPr>
              <a:picLocks noChangeArrowheads="1"/>
            </p:cNvPicPr>
            <p:nvPr/>
          </p:nvPicPr>
          <p:blipFill>
            <a:blip r:embed="rId15"/>
            <a:srcRect/>
            <a:stretch>
              <a:fillRect/>
            </a:stretch>
          </p:blipFill>
          <p:spPr bwMode="auto">
            <a:xfrm>
              <a:off x="2488" y="1437"/>
              <a:ext cx="90" cy="824"/>
            </a:xfrm>
            <a:prstGeom prst="rect">
              <a:avLst/>
            </a:prstGeom>
            <a:noFill/>
            <a:ln w="9525">
              <a:noFill/>
              <a:miter lim="800000"/>
              <a:headEnd/>
              <a:tailEnd/>
            </a:ln>
          </p:spPr>
        </p:pic>
        <p:sp>
          <p:nvSpPr>
            <p:cNvPr id="18480" name="AutoShape 535"/>
            <p:cNvSpPr>
              <a:spLocks noChangeArrowheads="1"/>
            </p:cNvSpPr>
            <p:nvPr/>
          </p:nvSpPr>
          <p:spPr bwMode="auto">
            <a:xfrm>
              <a:off x="2417" y="1966"/>
              <a:ext cx="218"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pic>
          <p:nvPicPr>
            <p:cNvPr id="18481" name="Picture 536"/>
            <p:cNvPicPr>
              <a:picLocks noChangeArrowheads="1"/>
            </p:cNvPicPr>
            <p:nvPr/>
          </p:nvPicPr>
          <p:blipFill>
            <a:blip r:embed="rId16"/>
            <a:srcRect/>
            <a:stretch>
              <a:fillRect/>
            </a:stretch>
          </p:blipFill>
          <p:spPr bwMode="auto">
            <a:xfrm>
              <a:off x="2083" y="1442"/>
              <a:ext cx="91" cy="824"/>
            </a:xfrm>
            <a:prstGeom prst="rect">
              <a:avLst/>
            </a:prstGeom>
            <a:noFill/>
            <a:ln w="9525">
              <a:noFill/>
              <a:miter lim="800000"/>
              <a:headEnd/>
              <a:tailEnd/>
            </a:ln>
          </p:spPr>
        </p:pic>
        <p:sp>
          <p:nvSpPr>
            <p:cNvPr id="18482" name="AutoShape 537"/>
            <p:cNvSpPr>
              <a:spLocks noChangeArrowheads="1"/>
            </p:cNvSpPr>
            <p:nvPr/>
          </p:nvSpPr>
          <p:spPr bwMode="auto">
            <a:xfrm>
              <a:off x="2006" y="1750"/>
              <a:ext cx="219" cy="102"/>
            </a:xfrm>
            <a:prstGeom prst="roundRect">
              <a:avLst>
                <a:gd name="adj" fmla="val 16657"/>
              </a:avLst>
            </a:prstGeom>
            <a:solidFill>
              <a:srgbClr val="00FF00"/>
            </a:solidFill>
            <a:ln w="12700">
              <a:solidFill>
                <a:schemeClr val="tx1"/>
              </a:solidFill>
              <a:round/>
              <a:headEnd/>
              <a:tailEnd/>
            </a:ln>
          </p:spPr>
          <p:txBody>
            <a:bodyPr wrap="none" anchor="ctr"/>
            <a:lstStyle/>
            <a:p>
              <a:endParaRPr lang="tr-TR"/>
            </a:p>
          </p:txBody>
        </p:sp>
        <p:grpSp>
          <p:nvGrpSpPr>
            <p:cNvPr id="3" name="Group 538"/>
            <p:cNvGrpSpPr>
              <a:grpSpLocks/>
            </p:cNvGrpSpPr>
            <p:nvPr/>
          </p:nvGrpSpPr>
          <p:grpSpPr bwMode="auto">
            <a:xfrm>
              <a:off x="3228" y="2374"/>
              <a:ext cx="312" cy="354"/>
              <a:chOff x="2789" y="3525"/>
              <a:chExt cx="475" cy="542"/>
            </a:xfrm>
          </p:grpSpPr>
          <p:sp>
            <p:nvSpPr>
              <p:cNvPr id="18930" name="Freeform 539"/>
              <p:cNvSpPr>
                <a:spLocks/>
              </p:cNvSpPr>
              <p:nvPr/>
            </p:nvSpPr>
            <p:spPr bwMode="auto">
              <a:xfrm>
                <a:off x="2820" y="3527"/>
                <a:ext cx="392" cy="396"/>
              </a:xfrm>
              <a:custGeom>
                <a:avLst/>
                <a:gdLst>
                  <a:gd name="T0" fmla="*/ 167 w 392"/>
                  <a:gd name="T1" fmla="*/ 7 h 396"/>
                  <a:gd name="T2" fmla="*/ 144 w 392"/>
                  <a:gd name="T3" fmla="*/ 15 h 396"/>
                  <a:gd name="T4" fmla="*/ 114 w 392"/>
                  <a:gd name="T5" fmla="*/ 28 h 396"/>
                  <a:gd name="T6" fmla="*/ 80 w 392"/>
                  <a:gd name="T7" fmla="*/ 48 h 396"/>
                  <a:gd name="T8" fmla="*/ 48 w 392"/>
                  <a:gd name="T9" fmla="*/ 77 h 396"/>
                  <a:gd name="T10" fmla="*/ 22 w 392"/>
                  <a:gd name="T11" fmla="*/ 114 h 396"/>
                  <a:gd name="T12" fmla="*/ 4 w 392"/>
                  <a:gd name="T13" fmla="*/ 161 h 396"/>
                  <a:gd name="T14" fmla="*/ 0 w 392"/>
                  <a:gd name="T15" fmla="*/ 218 h 396"/>
                  <a:gd name="T16" fmla="*/ 12 w 392"/>
                  <a:gd name="T17" fmla="*/ 283 h 396"/>
                  <a:gd name="T18" fmla="*/ 37 w 392"/>
                  <a:gd name="T19" fmla="*/ 333 h 396"/>
                  <a:gd name="T20" fmla="*/ 71 w 392"/>
                  <a:gd name="T21" fmla="*/ 366 h 396"/>
                  <a:gd name="T22" fmla="*/ 111 w 392"/>
                  <a:gd name="T23" fmla="*/ 385 h 396"/>
                  <a:gd name="T24" fmla="*/ 153 w 392"/>
                  <a:gd name="T25" fmla="*/ 394 h 396"/>
                  <a:gd name="T26" fmla="*/ 194 w 392"/>
                  <a:gd name="T27" fmla="*/ 395 h 396"/>
                  <a:gd name="T28" fmla="*/ 231 w 392"/>
                  <a:gd name="T29" fmla="*/ 390 h 396"/>
                  <a:gd name="T30" fmla="*/ 260 w 392"/>
                  <a:gd name="T31" fmla="*/ 384 h 396"/>
                  <a:gd name="T32" fmla="*/ 282 w 392"/>
                  <a:gd name="T33" fmla="*/ 377 h 396"/>
                  <a:gd name="T34" fmla="*/ 309 w 392"/>
                  <a:gd name="T35" fmla="*/ 360 h 396"/>
                  <a:gd name="T36" fmla="*/ 337 w 392"/>
                  <a:gd name="T37" fmla="*/ 330 h 396"/>
                  <a:gd name="T38" fmla="*/ 364 w 392"/>
                  <a:gd name="T39" fmla="*/ 292 h 396"/>
                  <a:gd name="T40" fmla="*/ 383 w 392"/>
                  <a:gd name="T41" fmla="*/ 245 h 396"/>
                  <a:gd name="T42" fmla="*/ 391 w 392"/>
                  <a:gd name="T43" fmla="*/ 191 h 396"/>
                  <a:gd name="T44" fmla="*/ 382 w 392"/>
                  <a:gd name="T45" fmla="*/ 133 h 396"/>
                  <a:gd name="T46" fmla="*/ 352 w 392"/>
                  <a:gd name="T47" fmla="*/ 71 h 396"/>
                  <a:gd name="T48" fmla="*/ 321 w 392"/>
                  <a:gd name="T49" fmla="*/ 32 h 396"/>
                  <a:gd name="T50" fmla="*/ 306 w 392"/>
                  <a:gd name="T51" fmla="*/ 20 h 396"/>
                  <a:gd name="T52" fmla="*/ 289 w 392"/>
                  <a:gd name="T53" fmla="*/ 12 h 396"/>
                  <a:gd name="T54" fmla="*/ 271 w 392"/>
                  <a:gd name="T55" fmla="*/ 5 h 396"/>
                  <a:gd name="T56" fmla="*/ 251 w 392"/>
                  <a:gd name="T57" fmla="*/ 1 h 396"/>
                  <a:gd name="T58" fmla="*/ 230 w 392"/>
                  <a:gd name="T59" fmla="*/ 0 h 396"/>
                  <a:gd name="T60" fmla="*/ 209 w 392"/>
                  <a:gd name="T61" fmla="*/ 1 h 396"/>
                  <a:gd name="T62" fmla="*/ 186 w 392"/>
                  <a:gd name="T63" fmla="*/ 3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2"/>
                  <a:gd name="T97" fmla="*/ 0 h 396"/>
                  <a:gd name="T98" fmla="*/ 392 w 392"/>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2" h="396">
                    <a:moveTo>
                      <a:pt x="175" y="5"/>
                    </a:moveTo>
                    <a:lnTo>
                      <a:pt x="167" y="7"/>
                    </a:lnTo>
                    <a:lnTo>
                      <a:pt x="156" y="10"/>
                    </a:lnTo>
                    <a:lnTo>
                      <a:pt x="144" y="15"/>
                    </a:lnTo>
                    <a:lnTo>
                      <a:pt x="129" y="20"/>
                    </a:lnTo>
                    <a:lnTo>
                      <a:pt x="114" y="28"/>
                    </a:lnTo>
                    <a:lnTo>
                      <a:pt x="97" y="38"/>
                    </a:lnTo>
                    <a:lnTo>
                      <a:pt x="80" y="48"/>
                    </a:lnTo>
                    <a:lnTo>
                      <a:pt x="64" y="62"/>
                    </a:lnTo>
                    <a:lnTo>
                      <a:pt x="48" y="77"/>
                    </a:lnTo>
                    <a:lnTo>
                      <a:pt x="34" y="94"/>
                    </a:lnTo>
                    <a:lnTo>
                      <a:pt x="22" y="114"/>
                    </a:lnTo>
                    <a:lnTo>
                      <a:pt x="11" y="136"/>
                    </a:lnTo>
                    <a:lnTo>
                      <a:pt x="4" y="161"/>
                    </a:lnTo>
                    <a:lnTo>
                      <a:pt x="0" y="188"/>
                    </a:lnTo>
                    <a:lnTo>
                      <a:pt x="0" y="218"/>
                    </a:lnTo>
                    <a:lnTo>
                      <a:pt x="4" y="252"/>
                    </a:lnTo>
                    <a:lnTo>
                      <a:pt x="12" y="283"/>
                    </a:lnTo>
                    <a:lnTo>
                      <a:pt x="23" y="310"/>
                    </a:lnTo>
                    <a:lnTo>
                      <a:pt x="37" y="333"/>
                    </a:lnTo>
                    <a:lnTo>
                      <a:pt x="53" y="351"/>
                    </a:lnTo>
                    <a:lnTo>
                      <a:pt x="71" y="366"/>
                    </a:lnTo>
                    <a:lnTo>
                      <a:pt x="90" y="377"/>
                    </a:lnTo>
                    <a:lnTo>
                      <a:pt x="111" y="385"/>
                    </a:lnTo>
                    <a:lnTo>
                      <a:pt x="132" y="390"/>
                    </a:lnTo>
                    <a:lnTo>
                      <a:pt x="153" y="394"/>
                    </a:lnTo>
                    <a:lnTo>
                      <a:pt x="174" y="395"/>
                    </a:lnTo>
                    <a:lnTo>
                      <a:pt x="194" y="395"/>
                    </a:lnTo>
                    <a:lnTo>
                      <a:pt x="213" y="393"/>
                    </a:lnTo>
                    <a:lnTo>
                      <a:pt x="231" y="390"/>
                    </a:lnTo>
                    <a:lnTo>
                      <a:pt x="247" y="388"/>
                    </a:lnTo>
                    <a:lnTo>
                      <a:pt x="260" y="384"/>
                    </a:lnTo>
                    <a:lnTo>
                      <a:pt x="272" y="382"/>
                    </a:lnTo>
                    <a:lnTo>
                      <a:pt x="282" y="377"/>
                    </a:lnTo>
                    <a:lnTo>
                      <a:pt x="295" y="370"/>
                    </a:lnTo>
                    <a:lnTo>
                      <a:pt x="309" y="360"/>
                    </a:lnTo>
                    <a:lnTo>
                      <a:pt x="323" y="347"/>
                    </a:lnTo>
                    <a:lnTo>
                      <a:pt x="337" y="330"/>
                    </a:lnTo>
                    <a:lnTo>
                      <a:pt x="351" y="313"/>
                    </a:lnTo>
                    <a:lnTo>
                      <a:pt x="364" y="292"/>
                    </a:lnTo>
                    <a:lnTo>
                      <a:pt x="375" y="269"/>
                    </a:lnTo>
                    <a:lnTo>
                      <a:pt x="383" y="245"/>
                    </a:lnTo>
                    <a:lnTo>
                      <a:pt x="389" y="219"/>
                    </a:lnTo>
                    <a:lnTo>
                      <a:pt x="391" y="191"/>
                    </a:lnTo>
                    <a:lnTo>
                      <a:pt x="389" y="163"/>
                    </a:lnTo>
                    <a:lnTo>
                      <a:pt x="382" y="133"/>
                    </a:lnTo>
                    <a:lnTo>
                      <a:pt x="370" y="102"/>
                    </a:lnTo>
                    <a:lnTo>
                      <a:pt x="352" y="71"/>
                    </a:lnTo>
                    <a:lnTo>
                      <a:pt x="328" y="40"/>
                    </a:lnTo>
                    <a:lnTo>
                      <a:pt x="321" y="32"/>
                    </a:lnTo>
                    <a:lnTo>
                      <a:pt x="314" y="26"/>
                    </a:lnTo>
                    <a:lnTo>
                      <a:pt x="306" y="20"/>
                    </a:lnTo>
                    <a:lnTo>
                      <a:pt x="298" y="15"/>
                    </a:lnTo>
                    <a:lnTo>
                      <a:pt x="289" y="12"/>
                    </a:lnTo>
                    <a:lnTo>
                      <a:pt x="280" y="8"/>
                    </a:lnTo>
                    <a:lnTo>
                      <a:pt x="271" y="5"/>
                    </a:lnTo>
                    <a:lnTo>
                      <a:pt x="261" y="3"/>
                    </a:lnTo>
                    <a:lnTo>
                      <a:pt x="251" y="1"/>
                    </a:lnTo>
                    <a:lnTo>
                      <a:pt x="241" y="0"/>
                    </a:lnTo>
                    <a:lnTo>
                      <a:pt x="230" y="0"/>
                    </a:lnTo>
                    <a:lnTo>
                      <a:pt x="219" y="0"/>
                    </a:lnTo>
                    <a:lnTo>
                      <a:pt x="209" y="1"/>
                    </a:lnTo>
                    <a:lnTo>
                      <a:pt x="197" y="2"/>
                    </a:lnTo>
                    <a:lnTo>
                      <a:pt x="186" y="3"/>
                    </a:lnTo>
                    <a:lnTo>
                      <a:pt x="175" y="5"/>
                    </a:lnTo>
                  </a:path>
                </a:pathLst>
              </a:custGeom>
              <a:solidFill>
                <a:srgbClr val="C9E8FF"/>
              </a:solidFill>
              <a:ln w="9525" cap="rnd">
                <a:noFill/>
                <a:round/>
                <a:headEnd/>
                <a:tailEnd/>
              </a:ln>
            </p:spPr>
            <p:txBody>
              <a:bodyPr/>
              <a:lstStyle/>
              <a:p>
                <a:endParaRPr lang="tr-TR"/>
              </a:p>
            </p:txBody>
          </p:sp>
          <p:sp>
            <p:nvSpPr>
              <p:cNvPr id="18931" name="Freeform 540"/>
              <p:cNvSpPr>
                <a:spLocks/>
              </p:cNvSpPr>
              <p:nvPr/>
            </p:nvSpPr>
            <p:spPr bwMode="auto">
              <a:xfrm>
                <a:off x="2843" y="3529"/>
                <a:ext cx="366" cy="368"/>
              </a:xfrm>
              <a:custGeom>
                <a:avLst/>
                <a:gdLst>
                  <a:gd name="T0" fmla="*/ 349 w 366"/>
                  <a:gd name="T1" fmla="*/ 250 h 368"/>
                  <a:gd name="T2" fmla="*/ 348 w 366"/>
                  <a:gd name="T3" fmla="*/ 105 h 368"/>
                  <a:gd name="T4" fmla="*/ 277 w 366"/>
                  <a:gd name="T5" fmla="*/ 26 h 368"/>
                  <a:gd name="T6" fmla="*/ 216 w 366"/>
                  <a:gd name="T7" fmla="*/ 2 h 368"/>
                  <a:gd name="T8" fmla="*/ 130 w 366"/>
                  <a:gd name="T9" fmla="*/ 16 h 368"/>
                  <a:gd name="T10" fmla="*/ 47 w 366"/>
                  <a:gd name="T11" fmla="*/ 78 h 368"/>
                  <a:gd name="T12" fmla="*/ 2 w 366"/>
                  <a:gd name="T13" fmla="*/ 234 h 368"/>
                  <a:gd name="T14" fmla="*/ 106 w 366"/>
                  <a:gd name="T15" fmla="*/ 365 h 368"/>
                  <a:gd name="T16" fmla="*/ 223 w 366"/>
                  <a:gd name="T17" fmla="*/ 345 h 368"/>
                  <a:gd name="T18" fmla="*/ 308 w 366"/>
                  <a:gd name="T19" fmla="*/ 258 h 368"/>
                  <a:gd name="T20" fmla="*/ 303 w 366"/>
                  <a:gd name="T21" fmla="*/ 128 h 368"/>
                  <a:gd name="T22" fmla="*/ 231 w 366"/>
                  <a:gd name="T23" fmla="*/ 54 h 368"/>
                  <a:gd name="T24" fmla="*/ 176 w 366"/>
                  <a:gd name="T25" fmla="*/ 47 h 368"/>
                  <a:gd name="T26" fmla="*/ 103 w 366"/>
                  <a:gd name="T27" fmla="*/ 87 h 368"/>
                  <a:gd name="T28" fmla="*/ 42 w 366"/>
                  <a:gd name="T29" fmla="*/ 203 h 368"/>
                  <a:gd name="T30" fmla="*/ 69 w 366"/>
                  <a:gd name="T31" fmla="*/ 303 h 368"/>
                  <a:gd name="T32" fmla="*/ 111 w 366"/>
                  <a:gd name="T33" fmla="*/ 334 h 368"/>
                  <a:gd name="T34" fmla="*/ 163 w 366"/>
                  <a:gd name="T35" fmla="*/ 345 h 368"/>
                  <a:gd name="T36" fmla="*/ 213 w 366"/>
                  <a:gd name="T37" fmla="*/ 334 h 368"/>
                  <a:gd name="T38" fmla="*/ 266 w 366"/>
                  <a:gd name="T39" fmla="*/ 290 h 368"/>
                  <a:gd name="T40" fmla="*/ 272 w 366"/>
                  <a:gd name="T41" fmla="*/ 200 h 368"/>
                  <a:gd name="T42" fmla="*/ 227 w 366"/>
                  <a:gd name="T43" fmla="*/ 132 h 368"/>
                  <a:gd name="T44" fmla="*/ 146 w 366"/>
                  <a:gd name="T45" fmla="*/ 131 h 368"/>
                  <a:gd name="T46" fmla="*/ 107 w 366"/>
                  <a:gd name="T47" fmla="*/ 225 h 368"/>
                  <a:gd name="T48" fmla="*/ 165 w 366"/>
                  <a:gd name="T49" fmla="*/ 283 h 368"/>
                  <a:gd name="T50" fmla="*/ 209 w 366"/>
                  <a:gd name="T51" fmla="*/ 231 h 368"/>
                  <a:gd name="T52" fmla="*/ 174 w 366"/>
                  <a:gd name="T53" fmla="*/ 181 h 368"/>
                  <a:gd name="T54" fmla="*/ 152 w 366"/>
                  <a:gd name="T55" fmla="*/ 203 h 368"/>
                  <a:gd name="T56" fmla="*/ 161 w 366"/>
                  <a:gd name="T57" fmla="*/ 232 h 368"/>
                  <a:gd name="T58" fmla="*/ 178 w 366"/>
                  <a:gd name="T59" fmla="*/ 232 h 368"/>
                  <a:gd name="T60" fmla="*/ 186 w 366"/>
                  <a:gd name="T61" fmla="*/ 218 h 368"/>
                  <a:gd name="T62" fmla="*/ 178 w 366"/>
                  <a:gd name="T63" fmla="*/ 222 h 368"/>
                  <a:gd name="T64" fmla="*/ 158 w 366"/>
                  <a:gd name="T65" fmla="*/ 212 h 368"/>
                  <a:gd name="T66" fmla="*/ 174 w 366"/>
                  <a:gd name="T67" fmla="*/ 189 h 368"/>
                  <a:gd name="T68" fmla="*/ 199 w 366"/>
                  <a:gd name="T69" fmla="*/ 207 h 368"/>
                  <a:gd name="T70" fmla="*/ 151 w 366"/>
                  <a:gd name="T71" fmla="*/ 276 h 368"/>
                  <a:gd name="T72" fmla="*/ 115 w 366"/>
                  <a:gd name="T73" fmla="*/ 200 h 368"/>
                  <a:gd name="T74" fmla="*/ 168 w 366"/>
                  <a:gd name="T75" fmla="*/ 129 h 368"/>
                  <a:gd name="T76" fmla="*/ 242 w 366"/>
                  <a:gd name="T77" fmla="*/ 155 h 368"/>
                  <a:gd name="T78" fmla="*/ 272 w 366"/>
                  <a:gd name="T79" fmla="*/ 236 h 368"/>
                  <a:gd name="T80" fmla="*/ 239 w 366"/>
                  <a:gd name="T81" fmla="*/ 311 h 368"/>
                  <a:gd name="T82" fmla="*/ 161 w 366"/>
                  <a:gd name="T83" fmla="*/ 337 h 368"/>
                  <a:gd name="T84" fmla="*/ 106 w 366"/>
                  <a:gd name="T85" fmla="*/ 324 h 368"/>
                  <a:gd name="T86" fmla="*/ 68 w 366"/>
                  <a:gd name="T87" fmla="*/ 289 h 368"/>
                  <a:gd name="T88" fmla="*/ 52 w 366"/>
                  <a:gd name="T89" fmla="*/ 180 h 368"/>
                  <a:gd name="T90" fmla="*/ 112 w 366"/>
                  <a:gd name="T91" fmla="*/ 88 h 368"/>
                  <a:gd name="T92" fmla="*/ 204 w 366"/>
                  <a:gd name="T93" fmla="*/ 55 h 368"/>
                  <a:gd name="T94" fmla="*/ 270 w 366"/>
                  <a:gd name="T95" fmla="*/ 90 h 368"/>
                  <a:gd name="T96" fmla="*/ 304 w 366"/>
                  <a:gd name="T97" fmla="*/ 153 h 368"/>
                  <a:gd name="T98" fmla="*/ 287 w 366"/>
                  <a:gd name="T99" fmla="*/ 287 h 368"/>
                  <a:gd name="T100" fmla="*/ 224 w 366"/>
                  <a:gd name="T101" fmla="*/ 337 h 368"/>
                  <a:gd name="T102" fmla="*/ 156 w 366"/>
                  <a:gd name="T103" fmla="*/ 358 h 368"/>
                  <a:gd name="T104" fmla="*/ 102 w 366"/>
                  <a:gd name="T105" fmla="*/ 358 h 368"/>
                  <a:gd name="T106" fmla="*/ 55 w 366"/>
                  <a:gd name="T107" fmla="*/ 332 h 368"/>
                  <a:gd name="T108" fmla="*/ 9 w 366"/>
                  <a:gd name="T109" fmla="*/ 178 h 368"/>
                  <a:gd name="T110" fmla="*/ 68 w 366"/>
                  <a:gd name="T111" fmla="*/ 69 h 368"/>
                  <a:gd name="T112" fmla="*/ 161 w 366"/>
                  <a:gd name="T113" fmla="*/ 15 h 368"/>
                  <a:gd name="T114" fmla="*/ 229 w 366"/>
                  <a:gd name="T115" fmla="*/ 13 h 368"/>
                  <a:gd name="T116" fmla="*/ 287 w 366"/>
                  <a:gd name="T117" fmla="*/ 43 h 368"/>
                  <a:gd name="T118" fmla="*/ 347 w 366"/>
                  <a:gd name="T119" fmla="*/ 135 h 368"/>
                  <a:gd name="T120" fmla="*/ 341 w 366"/>
                  <a:gd name="T121" fmla="*/ 248 h 368"/>
                  <a:gd name="T122" fmla="*/ 279 w 366"/>
                  <a:gd name="T123" fmla="*/ 32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
                  <a:gd name="T187" fmla="*/ 0 h 368"/>
                  <a:gd name="T188" fmla="*/ 366 w 366"/>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 h="368">
                    <a:moveTo>
                      <a:pt x="278" y="336"/>
                    </a:moveTo>
                    <a:lnTo>
                      <a:pt x="287" y="329"/>
                    </a:lnTo>
                    <a:lnTo>
                      <a:pt x="298" y="319"/>
                    </a:lnTo>
                    <a:lnTo>
                      <a:pt x="310" y="306"/>
                    </a:lnTo>
                    <a:lnTo>
                      <a:pt x="321" y="292"/>
                    </a:lnTo>
                    <a:lnTo>
                      <a:pt x="332" y="277"/>
                    </a:lnTo>
                    <a:lnTo>
                      <a:pt x="342" y="263"/>
                    </a:lnTo>
                    <a:lnTo>
                      <a:pt x="349" y="250"/>
                    </a:lnTo>
                    <a:lnTo>
                      <a:pt x="355" y="239"/>
                    </a:lnTo>
                    <a:lnTo>
                      <a:pt x="361" y="219"/>
                    </a:lnTo>
                    <a:lnTo>
                      <a:pt x="365" y="198"/>
                    </a:lnTo>
                    <a:lnTo>
                      <a:pt x="365" y="176"/>
                    </a:lnTo>
                    <a:lnTo>
                      <a:pt x="362" y="155"/>
                    </a:lnTo>
                    <a:lnTo>
                      <a:pt x="359" y="136"/>
                    </a:lnTo>
                    <a:lnTo>
                      <a:pt x="354" y="120"/>
                    </a:lnTo>
                    <a:lnTo>
                      <a:pt x="348" y="105"/>
                    </a:lnTo>
                    <a:lnTo>
                      <a:pt x="341" y="91"/>
                    </a:lnTo>
                    <a:lnTo>
                      <a:pt x="332" y="78"/>
                    </a:lnTo>
                    <a:lnTo>
                      <a:pt x="322" y="66"/>
                    </a:lnTo>
                    <a:lnTo>
                      <a:pt x="311" y="54"/>
                    </a:lnTo>
                    <a:lnTo>
                      <a:pt x="298" y="43"/>
                    </a:lnTo>
                    <a:lnTo>
                      <a:pt x="291" y="37"/>
                    </a:lnTo>
                    <a:lnTo>
                      <a:pt x="284" y="32"/>
                    </a:lnTo>
                    <a:lnTo>
                      <a:pt x="277" y="26"/>
                    </a:lnTo>
                    <a:lnTo>
                      <a:pt x="270" y="22"/>
                    </a:lnTo>
                    <a:lnTo>
                      <a:pt x="262" y="18"/>
                    </a:lnTo>
                    <a:lnTo>
                      <a:pt x="255" y="14"/>
                    </a:lnTo>
                    <a:lnTo>
                      <a:pt x="247" y="11"/>
                    </a:lnTo>
                    <a:lnTo>
                      <a:pt x="240" y="7"/>
                    </a:lnTo>
                    <a:lnTo>
                      <a:pt x="232" y="5"/>
                    </a:lnTo>
                    <a:lnTo>
                      <a:pt x="224" y="3"/>
                    </a:lnTo>
                    <a:lnTo>
                      <a:pt x="216" y="2"/>
                    </a:lnTo>
                    <a:lnTo>
                      <a:pt x="207" y="0"/>
                    </a:lnTo>
                    <a:lnTo>
                      <a:pt x="199" y="0"/>
                    </a:lnTo>
                    <a:lnTo>
                      <a:pt x="191" y="0"/>
                    </a:lnTo>
                    <a:lnTo>
                      <a:pt x="182" y="2"/>
                    </a:lnTo>
                    <a:lnTo>
                      <a:pt x="174" y="3"/>
                    </a:lnTo>
                    <a:lnTo>
                      <a:pt x="158" y="7"/>
                    </a:lnTo>
                    <a:lnTo>
                      <a:pt x="144" y="11"/>
                    </a:lnTo>
                    <a:lnTo>
                      <a:pt x="130" y="16"/>
                    </a:lnTo>
                    <a:lnTo>
                      <a:pt x="118" y="21"/>
                    </a:lnTo>
                    <a:lnTo>
                      <a:pt x="106" y="27"/>
                    </a:lnTo>
                    <a:lnTo>
                      <a:pt x="95" y="34"/>
                    </a:lnTo>
                    <a:lnTo>
                      <a:pt x="84" y="41"/>
                    </a:lnTo>
                    <a:lnTo>
                      <a:pt x="74" y="49"/>
                    </a:lnTo>
                    <a:lnTo>
                      <a:pt x="64" y="58"/>
                    </a:lnTo>
                    <a:lnTo>
                      <a:pt x="55" y="67"/>
                    </a:lnTo>
                    <a:lnTo>
                      <a:pt x="47" y="78"/>
                    </a:lnTo>
                    <a:lnTo>
                      <a:pt x="38" y="90"/>
                    </a:lnTo>
                    <a:lnTo>
                      <a:pt x="30" y="104"/>
                    </a:lnTo>
                    <a:lnTo>
                      <a:pt x="23" y="118"/>
                    </a:lnTo>
                    <a:lnTo>
                      <a:pt x="15" y="134"/>
                    </a:lnTo>
                    <a:lnTo>
                      <a:pt x="7" y="151"/>
                    </a:lnTo>
                    <a:lnTo>
                      <a:pt x="2" y="179"/>
                    </a:lnTo>
                    <a:lnTo>
                      <a:pt x="0" y="207"/>
                    </a:lnTo>
                    <a:lnTo>
                      <a:pt x="2" y="234"/>
                    </a:lnTo>
                    <a:lnTo>
                      <a:pt x="7" y="260"/>
                    </a:lnTo>
                    <a:lnTo>
                      <a:pt x="16" y="284"/>
                    </a:lnTo>
                    <a:lnTo>
                      <a:pt x="29" y="307"/>
                    </a:lnTo>
                    <a:lnTo>
                      <a:pt x="44" y="328"/>
                    </a:lnTo>
                    <a:lnTo>
                      <a:pt x="63" y="348"/>
                    </a:lnTo>
                    <a:lnTo>
                      <a:pt x="77" y="355"/>
                    </a:lnTo>
                    <a:lnTo>
                      <a:pt x="91" y="361"/>
                    </a:lnTo>
                    <a:lnTo>
                      <a:pt x="106" y="365"/>
                    </a:lnTo>
                    <a:lnTo>
                      <a:pt x="120" y="367"/>
                    </a:lnTo>
                    <a:lnTo>
                      <a:pt x="135" y="367"/>
                    </a:lnTo>
                    <a:lnTo>
                      <a:pt x="150" y="367"/>
                    </a:lnTo>
                    <a:lnTo>
                      <a:pt x="165" y="365"/>
                    </a:lnTo>
                    <a:lnTo>
                      <a:pt x="180" y="361"/>
                    </a:lnTo>
                    <a:lnTo>
                      <a:pt x="194" y="357"/>
                    </a:lnTo>
                    <a:lnTo>
                      <a:pt x="209" y="351"/>
                    </a:lnTo>
                    <a:lnTo>
                      <a:pt x="223" y="345"/>
                    </a:lnTo>
                    <a:lnTo>
                      <a:pt x="236" y="338"/>
                    </a:lnTo>
                    <a:lnTo>
                      <a:pt x="249" y="330"/>
                    </a:lnTo>
                    <a:lnTo>
                      <a:pt x="262" y="321"/>
                    </a:lnTo>
                    <a:lnTo>
                      <a:pt x="273" y="311"/>
                    </a:lnTo>
                    <a:lnTo>
                      <a:pt x="284" y="301"/>
                    </a:lnTo>
                    <a:lnTo>
                      <a:pt x="294" y="288"/>
                    </a:lnTo>
                    <a:lnTo>
                      <a:pt x="302" y="274"/>
                    </a:lnTo>
                    <a:lnTo>
                      <a:pt x="308" y="258"/>
                    </a:lnTo>
                    <a:lnTo>
                      <a:pt x="313" y="243"/>
                    </a:lnTo>
                    <a:lnTo>
                      <a:pt x="316" y="226"/>
                    </a:lnTo>
                    <a:lnTo>
                      <a:pt x="318" y="210"/>
                    </a:lnTo>
                    <a:lnTo>
                      <a:pt x="318" y="193"/>
                    </a:lnTo>
                    <a:lnTo>
                      <a:pt x="317" y="176"/>
                    </a:lnTo>
                    <a:lnTo>
                      <a:pt x="313" y="160"/>
                    </a:lnTo>
                    <a:lnTo>
                      <a:pt x="309" y="144"/>
                    </a:lnTo>
                    <a:lnTo>
                      <a:pt x="303" y="128"/>
                    </a:lnTo>
                    <a:lnTo>
                      <a:pt x="296" y="113"/>
                    </a:lnTo>
                    <a:lnTo>
                      <a:pt x="287" y="99"/>
                    </a:lnTo>
                    <a:lnTo>
                      <a:pt x="276" y="86"/>
                    </a:lnTo>
                    <a:lnTo>
                      <a:pt x="265" y="75"/>
                    </a:lnTo>
                    <a:lnTo>
                      <a:pt x="251" y="65"/>
                    </a:lnTo>
                    <a:lnTo>
                      <a:pt x="244" y="61"/>
                    </a:lnTo>
                    <a:lnTo>
                      <a:pt x="238" y="58"/>
                    </a:lnTo>
                    <a:lnTo>
                      <a:pt x="231" y="54"/>
                    </a:lnTo>
                    <a:lnTo>
                      <a:pt x="224" y="52"/>
                    </a:lnTo>
                    <a:lnTo>
                      <a:pt x="217" y="50"/>
                    </a:lnTo>
                    <a:lnTo>
                      <a:pt x="210" y="48"/>
                    </a:lnTo>
                    <a:lnTo>
                      <a:pt x="203" y="47"/>
                    </a:lnTo>
                    <a:lnTo>
                      <a:pt x="197" y="46"/>
                    </a:lnTo>
                    <a:lnTo>
                      <a:pt x="190" y="46"/>
                    </a:lnTo>
                    <a:lnTo>
                      <a:pt x="183" y="46"/>
                    </a:lnTo>
                    <a:lnTo>
                      <a:pt x="176" y="47"/>
                    </a:lnTo>
                    <a:lnTo>
                      <a:pt x="169" y="49"/>
                    </a:lnTo>
                    <a:lnTo>
                      <a:pt x="162" y="50"/>
                    </a:lnTo>
                    <a:lnTo>
                      <a:pt x="155" y="53"/>
                    </a:lnTo>
                    <a:lnTo>
                      <a:pt x="149" y="55"/>
                    </a:lnTo>
                    <a:lnTo>
                      <a:pt x="143" y="58"/>
                    </a:lnTo>
                    <a:lnTo>
                      <a:pt x="129" y="67"/>
                    </a:lnTo>
                    <a:lnTo>
                      <a:pt x="116" y="77"/>
                    </a:lnTo>
                    <a:lnTo>
                      <a:pt x="103" y="87"/>
                    </a:lnTo>
                    <a:lnTo>
                      <a:pt x="91" y="99"/>
                    </a:lnTo>
                    <a:lnTo>
                      <a:pt x="81" y="112"/>
                    </a:lnTo>
                    <a:lnTo>
                      <a:pt x="71" y="126"/>
                    </a:lnTo>
                    <a:lnTo>
                      <a:pt x="62" y="140"/>
                    </a:lnTo>
                    <a:lnTo>
                      <a:pt x="55" y="155"/>
                    </a:lnTo>
                    <a:lnTo>
                      <a:pt x="48" y="171"/>
                    </a:lnTo>
                    <a:lnTo>
                      <a:pt x="44" y="187"/>
                    </a:lnTo>
                    <a:lnTo>
                      <a:pt x="42" y="203"/>
                    </a:lnTo>
                    <a:lnTo>
                      <a:pt x="41" y="220"/>
                    </a:lnTo>
                    <a:lnTo>
                      <a:pt x="42" y="237"/>
                    </a:lnTo>
                    <a:lnTo>
                      <a:pt x="45" y="253"/>
                    </a:lnTo>
                    <a:lnTo>
                      <a:pt x="50" y="270"/>
                    </a:lnTo>
                    <a:lnTo>
                      <a:pt x="58" y="286"/>
                    </a:lnTo>
                    <a:lnTo>
                      <a:pt x="61" y="292"/>
                    </a:lnTo>
                    <a:lnTo>
                      <a:pt x="65" y="297"/>
                    </a:lnTo>
                    <a:lnTo>
                      <a:pt x="69" y="303"/>
                    </a:lnTo>
                    <a:lnTo>
                      <a:pt x="73" y="308"/>
                    </a:lnTo>
                    <a:lnTo>
                      <a:pt x="78" y="312"/>
                    </a:lnTo>
                    <a:lnTo>
                      <a:pt x="83" y="316"/>
                    </a:lnTo>
                    <a:lnTo>
                      <a:pt x="88" y="321"/>
                    </a:lnTo>
                    <a:lnTo>
                      <a:pt x="94" y="324"/>
                    </a:lnTo>
                    <a:lnTo>
                      <a:pt x="99" y="328"/>
                    </a:lnTo>
                    <a:lnTo>
                      <a:pt x="105" y="331"/>
                    </a:lnTo>
                    <a:lnTo>
                      <a:pt x="111" y="334"/>
                    </a:lnTo>
                    <a:lnTo>
                      <a:pt x="117" y="336"/>
                    </a:lnTo>
                    <a:lnTo>
                      <a:pt x="124" y="338"/>
                    </a:lnTo>
                    <a:lnTo>
                      <a:pt x="130" y="340"/>
                    </a:lnTo>
                    <a:lnTo>
                      <a:pt x="136" y="341"/>
                    </a:lnTo>
                    <a:lnTo>
                      <a:pt x="143" y="343"/>
                    </a:lnTo>
                    <a:lnTo>
                      <a:pt x="150" y="344"/>
                    </a:lnTo>
                    <a:lnTo>
                      <a:pt x="156" y="345"/>
                    </a:lnTo>
                    <a:lnTo>
                      <a:pt x="163" y="345"/>
                    </a:lnTo>
                    <a:lnTo>
                      <a:pt x="170" y="345"/>
                    </a:lnTo>
                    <a:lnTo>
                      <a:pt x="176" y="344"/>
                    </a:lnTo>
                    <a:lnTo>
                      <a:pt x="182" y="343"/>
                    </a:lnTo>
                    <a:lnTo>
                      <a:pt x="189" y="342"/>
                    </a:lnTo>
                    <a:lnTo>
                      <a:pt x="195" y="340"/>
                    </a:lnTo>
                    <a:lnTo>
                      <a:pt x="201" y="338"/>
                    </a:lnTo>
                    <a:lnTo>
                      <a:pt x="207" y="336"/>
                    </a:lnTo>
                    <a:lnTo>
                      <a:pt x="213" y="334"/>
                    </a:lnTo>
                    <a:lnTo>
                      <a:pt x="219" y="331"/>
                    </a:lnTo>
                    <a:lnTo>
                      <a:pt x="225" y="328"/>
                    </a:lnTo>
                    <a:lnTo>
                      <a:pt x="230" y="324"/>
                    </a:lnTo>
                    <a:lnTo>
                      <a:pt x="236" y="320"/>
                    </a:lnTo>
                    <a:lnTo>
                      <a:pt x="242" y="316"/>
                    </a:lnTo>
                    <a:lnTo>
                      <a:pt x="251" y="309"/>
                    </a:lnTo>
                    <a:lnTo>
                      <a:pt x="259" y="300"/>
                    </a:lnTo>
                    <a:lnTo>
                      <a:pt x="266" y="290"/>
                    </a:lnTo>
                    <a:lnTo>
                      <a:pt x="272" y="279"/>
                    </a:lnTo>
                    <a:lnTo>
                      <a:pt x="276" y="268"/>
                    </a:lnTo>
                    <a:lnTo>
                      <a:pt x="279" y="256"/>
                    </a:lnTo>
                    <a:lnTo>
                      <a:pt x="280" y="244"/>
                    </a:lnTo>
                    <a:lnTo>
                      <a:pt x="279" y="232"/>
                    </a:lnTo>
                    <a:lnTo>
                      <a:pt x="278" y="221"/>
                    </a:lnTo>
                    <a:lnTo>
                      <a:pt x="275" y="211"/>
                    </a:lnTo>
                    <a:lnTo>
                      <a:pt x="272" y="200"/>
                    </a:lnTo>
                    <a:lnTo>
                      <a:pt x="269" y="190"/>
                    </a:lnTo>
                    <a:lnTo>
                      <a:pt x="265" y="180"/>
                    </a:lnTo>
                    <a:lnTo>
                      <a:pt x="260" y="170"/>
                    </a:lnTo>
                    <a:lnTo>
                      <a:pt x="255" y="161"/>
                    </a:lnTo>
                    <a:lnTo>
                      <a:pt x="249" y="152"/>
                    </a:lnTo>
                    <a:lnTo>
                      <a:pt x="242" y="145"/>
                    </a:lnTo>
                    <a:lnTo>
                      <a:pt x="235" y="137"/>
                    </a:lnTo>
                    <a:lnTo>
                      <a:pt x="227" y="132"/>
                    </a:lnTo>
                    <a:lnTo>
                      <a:pt x="219" y="127"/>
                    </a:lnTo>
                    <a:lnTo>
                      <a:pt x="210" y="123"/>
                    </a:lnTo>
                    <a:lnTo>
                      <a:pt x="200" y="120"/>
                    </a:lnTo>
                    <a:lnTo>
                      <a:pt x="191" y="119"/>
                    </a:lnTo>
                    <a:lnTo>
                      <a:pt x="180" y="119"/>
                    </a:lnTo>
                    <a:lnTo>
                      <a:pt x="168" y="121"/>
                    </a:lnTo>
                    <a:lnTo>
                      <a:pt x="156" y="125"/>
                    </a:lnTo>
                    <a:lnTo>
                      <a:pt x="146" y="131"/>
                    </a:lnTo>
                    <a:lnTo>
                      <a:pt x="136" y="139"/>
                    </a:lnTo>
                    <a:lnTo>
                      <a:pt x="128" y="148"/>
                    </a:lnTo>
                    <a:lnTo>
                      <a:pt x="121" y="158"/>
                    </a:lnTo>
                    <a:lnTo>
                      <a:pt x="115" y="168"/>
                    </a:lnTo>
                    <a:lnTo>
                      <a:pt x="111" y="180"/>
                    </a:lnTo>
                    <a:lnTo>
                      <a:pt x="108" y="195"/>
                    </a:lnTo>
                    <a:lnTo>
                      <a:pt x="107" y="210"/>
                    </a:lnTo>
                    <a:lnTo>
                      <a:pt x="107" y="225"/>
                    </a:lnTo>
                    <a:lnTo>
                      <a:pt x="111" y="238"/>
                    </a:lnTo>
                    <a:lnTo>
                      <a:pt x="116" y="252"/>
                    </a:lnTo>
                    <a:lnTo>
                      <a:pt x="124" y="264"/>
                    </a:lnTo>
                    <a:lnTo>
                      <a:pt x="134" y="273"/>
                    </a:lnTo>
                    <a:lnTo>
                      <a:pt x="147" y="281"/>
                    </a:lnTo>
                    <a:lnTo>
                      <a:pt x="153" y="283"/>
                    </a:lnTo>
                    <a:lnTo>
                      <a:pt x="159" y="283"/>
                    </a:lnTo>
                    <a:lnTo>
                      <a:pt x="165" y="283"/>
                    </a:lnTo>
                    <a:lnTo>
                      <a:pt x="171" y="280"/>
                    </a:lnTo>
                    <a:lnTo>
                      <a:pt x="177" y="277"/>
                    </a:lnTo>
                    <a:lnTo>
                      <a:pt x="182" y="274"/>
                    </a:lnTo>
                    <a:lnTo>
                      <a:pt x="188" y="269"/>
                    </a:lnTo>
                    <a:lnTo>
                      <a:pt x="193" y="264"/>
                    </a:lnTo>
                    <a:lnTo>
                      <a:pt x="200" y="254"/>
                    </a:lnTo>
                    <a:lnTo>
                      <a:pt x="206" y="244"/>
                    </a:lnTo>
                    <a:lnTo>
                      <a:pt x="209" y="231"/>
                    </a:lnTo>
                    <a:lnTo>
                      <a:pt x="209" y="219"/>
                    </a:lnTo>
                    <a:lnTo>
                      <a:pt x="207" y="207"/>
                    </a:lnTo>
                    <a:lnTo>
                      <a:pt x="202" y="197"/>
                    </a:lnTo>
                    <a:lnTo>
                      <a:pt x="194" y="187"/>
                    </a:lnTo>
                    <a:lnTo>
                      <a:pt x="183" y="180"/>
                    </a:lnTo>
                    <a:lnTo>
                      <a:pt x="180" y="180"/>
                    </a:lnTo>
                    <a:lnTo>
                      <a:pt x="177" y="180"/>
                    </a:lnTo>
                    <a:lnTo>
                      <a:pt x="174" y="181"/>
                    </a:lnTo>
                    <a:lnTo>
                      <a:pt x="171" y="182"/>
                    </a:lnTo>
                    <a:lnTo>
                      <a:pt x="169" y="183"/>
                    </a:lnTo>
                    <a:lnTo>
                      <a:pt x="166" y="186"/>
                    </a:lnTo>
                    <a:lnTo>
                      <a:pt x="163" y="188"/>
                    </a:lnTo>
                    <a:lnTo>
                      <a:pt x="160" y="191"/>
                    </a:lnTo>
                    <a:lnTo>
                      <a:pt x="157" y="195"/>
                    </a:lnTo>
                    <a:lnTo>
                      <a:pt x="154" y="199"/>
                    </a:lnTo>
                    <a:lnTo>
                      <a:pt x="152" y="203"/>
                    </a:lnTo>
                    <a:lnTo>
                      <a:pt x="151" y="208"/>
                    </a:lnTo>
                    <a:lnTo>
                      <a:pt x="150" y="213"/>
                    </a:lnTo>
                    <a:lnTo>
                      <a:pt x="151" y="218"/>
                    </a:lnTo>
                    <a:lnTo>
                      <a:pt x="152" y="221"/>
                    </a:lnTo>
                    <a:lnTo>
                      <a:pt x="154" y="225"/>
                    </a:lnTo>
                    <a:lnTo>
                      <a:pt x="156" y="228"/>
                    </a:lnTo>
                    <a:lnTo>
                      <a:pt x="158" y="230"/>
                    </a:lnTo>
                    <a:lnTo>
                      <a:pt x="161" y="232"/>
                    </a:lnTo>
                    <a:lnTo>
                      <a:pt x="163" y="233"/>
                    </a:lnTo>
                    <a:lnTo>
                      <a:pt x="166" y="233"/>
                    </a:lnTo>
                    <a:lnTo>
                      <a:pt x="168" y="234"/>
                    </a:lnTo>
                    <a:lnTo>
                      <a:pt x="171" y="234"/>
                    </a:lnTo>
                    <a:lnTo>
                      <a:pt x="173" y="233"/>
                    </a:lnTo>
                    <a:lnTo>
                      <a:pt x="176" y="233"/>
                    </a:lnTo>
                    <a:lnTo>
                      <a:pt x="177" y="232"/>
                    </a:lnTo>
                    <a:lnTo>
                      <a:pt x="178" y="232"/>
                    </a:lnTo>
                    <a:lnTo>
                      <a:pt x="181" y="230"/>
                    </a:lnTo>
                    <a:lnTo>
                      <a:pt x="183" y="228"/>
                    </a:lnTo>
                    <a:lnTo>
                      <a:pt x="185" y="225"/>
                    </a:lnTo>
                    <a:lnTo>
                      <a:pt x="186" y="222"/>
                    </a:lnTo>
                    <a:lnTo>
                      <a:pt x="187" y="220"/>
                    </a:lnTo>
                    <a:lnTo>
                      <a:pt x="187" y="219"/>
                    </a:lnTo>
                    <a:lnTo>
                      <a:pt x="186" y="218"/>
                    </a:lnTo>
                    <a:lnTo>
                      <a:pt x="185" y="217"/>
                    </a:lnTo>
                    <a:lnTo>
                      <a:pt x="184" y="216"/>
                    </a:lnTo>
                    <a:lnTo>
                      <a:pt x="182" y="216"/>
                    </a:lnTo>
                    <a:lnTo>
                      <a:pt x="181" y="217"/>
                    </a:lnTo>
                    <a:lnTo>
                      <a:pt x="180" y="218"/>
                    </a:lnTo>
                    <a:lnTo>
                      <a:pt x="179" y="220"/>
                    </a:lnTo>
                    <a:lnTo>
                      <a:pt x="178" y="222"/>
                    </a:lnTo>
                    <a:lnTo>
                      <a:pt x="176" y="225"/>
                    </a:lnTo>
                    <a:lnTo>
                      <a:pt x="174" y="225"/>
                    </a:lnTo>
                    <a:lnTo>
                      <a:pt x="171" y="226"/>
                    </a:lnTo>
                    <a:lnTo>
                      <a:pt x="167" y="225"/>
                    </a:lnTo>
                    <a:lnTo>
                      <a:pt x="164" y="224"/>
                    </a:lnTo>
                    <a:lnTo>
                      <a:pt x="161" y="221"/>
                    </a:lnTo>
                    <a:lnTo>
                      <a:pt x="158" y="217"/>
                    </a:lnTo>
                    <a:lnTo>
                      <a:pt x="158" y="212"/>
                    </a:lnTo>
                    <a:lnTo>
                      <a:pt x="158" y="206"/>
                    </a:lnTo>
                    <a:lnTo>
                      <a:pt x="160" y="201"/>
                    </a:lnTo>
                    <a:lnTo>
                      <a:pt x="163" y="197"/>
                    </a:lnTo>
                    <a:lnTo>
                      <a:pt x="167" y="193"/>
                    </a:lnTo>
                    <a:lnTo>
                      <a:pt x="171" y="190"/>
                    </a:lnTo>
                    <a:lnTo>
                      <a:pt x="172" y="190"/>
                    </a:lnTo>
                    <a:lnTo>
                      <a:pt x="173" y="190"/>
                    </a:lnTo>
                    <a:lnTo>
                      <a:pt x="174" y="189"/>
                    </a:lnTo>
                    <a:lnTo>
                      <a:pt x="177" y="188"/>
                    </a:lnTo>
                    <a:lnTo>
                      <a:pt x="178" y="189"/>
                    </a:lnTo>
                    <a:lnTo>
                      <a:pt x="181" y="190"/>
                    </a:lnTo>
                    <a:lnTo>
                      <a:pt x="184" y="191"/>
                    </a:lnTo>
                    <a:lnTo>
                      <a:pt x="186" y="194"/>
                    </a:lnTo>
                    <a:lnTo>
                      <a:pt x="188" y="196"/>
                    </a:lnTo>
                    <a:lnTo>
                      <a:pt x="193" y="200"/>
                    </a:lnTo>
                    <a:lnTo>
                      <a:pt x="199" y="207"/>
                    </a:lnTo>
                    <a:lnTo>
                      <a:pt x="203" y="215"/>
                    </a:lnTo>
                    <a:lnTo>
                      <a:pt x="204" y="226"/>
                    </a:lnTo>
                    <a:lnTo>
                      <a:pt x="201" y="240"/>
                    </a:lnTo>
                    <a:lnTo>
                      <a:pt x="191" y="255"/>
                    </a:lnTo>
                    <a:lnTo>
                      <a:pt x="172" y="272"/>
                    </a:lnTo>
                    <a:lnTo>
                      <a:pt x="165" y="276"/>
                    </a:lnTo>
                    <a:lnTo>
                      <a:pt x="158" y="277"/>
                    </a:lnTo>
                    <a:lnTo>
                      <a:pt x="151" y="276"/>
                    </a:lnTo>
                    <a:lnTo>
                      <a:pt x="144" y="272"/>
                    </a:lnTo>
                    <a:lnTo>
                      <a:pt x="137" y="267"/>
                    </a:lnTo>
                    <a:lnTo>
                      <a:pt x="131" y="260"/>
                    </a:lnTo>
                    <a:lnTo>
                      <a:pt x="126" y="253"/>
                    </a:lnTo>
                    <a:lnTo>
                      <a:pt x="122" y="246"/>
                    </a:lnTo>
                    <a:lnTo>
                      <a:pt x="117" y="231"/>
                    </a:lnTo>
                    <a:lnTo>
                      <a:pt x="115" y="215"/>
                    </a:lnTo>
                    <a:lnTo>
                      <a:pt x="115" y="200"/>
                    </a:lnTo>
                    <a:lnTo>
                      <a:pt x="118" y="184"/>
                    </a:lnTo>
                    <a:lnTo>
                      <a:pt x="122" y="174"/>
                    </a:lnTo>
                    <a:lnTo>
                      <a:pt x="127" y="163"/>
                    </a:lnTo>
                    <a:lnTo>
                      <a:pt x="133" y="155"/>
                    </a:lnTo>
                    <a:lnTo>
                      <a:pt x="141" y="146"/>
                    </a:lnTo>
                    <a:lnTo>
                      <a:pt x="149" y="139"/>
                    </a:lnTo>
                    <a:lnTo>
                      <a:pt x="158" y="133"/>
                    </a:lnTo>
                    <a:lnTo>
                      <a:pt x="168" y="129"/>
                    </a:lnTo>
                    <a:lnTo>
                      <a:pt x="179" y="128"/>
                    </a:lnTo>
                    <a:lnTo>
                      <a:pt x="190" y="128"/>
                    </a:lnTo>
                    <a:lnTo>
                      <a:pt x="200" y="129"/>
                    </a:lnTo>
                    <a:lnTo>
                      <a:pt x="210" y="132"/>
                    </a:lnTo>
                    <a:lnTo>
                      <a:pt x="218" y="136"/>
                    </a:lnTo>
                    <a:lnTo>
                      <a:pt x="227" y="141"/>
                    </a:lnTo>
                    <a:lnTo>
                      <a:pt x="235" y="148"/>
                    </a:lnTo>
                    <a:lnTo>
                      <a:pt x="242" y="155"/>
                    </a:lnTo>
                    <a:lnTo>
                      <a:pt x="248" y="164"/>
                    </a:lnTo>
                    <a:lnTo>
                      <a:pt x="254" y="174"/>
                    </a:lnTo>
                    <a:lnTo>
                      <a:pt x="259" y="183"/>
                    </a:lnTo>
                    <a:lnTo>
                      <a:pt x="263" y="193"/>
                    </a:lnTo>
                    <a:lnTo>
                      <a:pt x="266" y="204"/>
                    </a:lnTo>
                    <a:lnTo>
                      <a:pt x="269" y="214"/>
                    </a:lnTo>
                    <a:lnTo>
                      <a:pt x="271" y="225"/>
                    </a:lnTo>
                    <a:lnTo>
                      <a:pt x="272" y="236"/>
                    </a:lnTo>
                    <a:lnTo>
                      <a:pt x="272" y="246"/>
                    </a:lnTo>
                    <a:lnTo>
                      <a:pt x="270" y="258"/>
                    </a:lnTo>
                    <a:lnTo>
                      <a:pt x="268" y="269"/>
                    </a:lnTo>
                    <a:lnTo>
                      <a:pt x="264" y="279"/>
                    </a:lnTo>
                    <a:lnTo>
                      <a:pt x="259" y="288"/>
                    </a:lnTo>
                    <a:lnTo>
                      <a:pt x="253" y="296"/>
                    </a:lnTo>
                    <a:lnTo>
                      <a:pt x="246" y="304"/>
                    </a:lnTo>
                    <a:lnTo>
                      <a:pt x="239" y="311"/>
                    </a:lnTo>
                    <a:lnTo>
                      <a:pt x="230" y="317"/>
                    </a:lnTo>
                    <a:lnTo>
                      <a:pt x="222" y="322"/>
                    </a:lnTo>
                    <a:lnTo>
                      <a:pt x="212" y="327"/>
                    </a:lnTo>
                    <a:lnTo>
                      <a:pt x="202" y="331"/>
                    </a:lnTo>
                    <a:lnTo>
                      <a:pt x="192" y="334"/>
                    </a:lnTo>
                    <a:lnTo>
                      <a:pt x="181" y="336"/>
                    </a:lnTo>
                    <a:lnTo>
                      <a:pt x="171" y="337"/>
                    </a:lnTo>
                    <a:lnTo>
                      <a:pt x="161" y="337"/>
                    </a:lnTo>
                    <a:lnTo>
                      <a:pt x="150" y="336"/>
                    </a:lnTo>
                    <a:lnTo>
                      <a:pt x="144" y="335"/>
                    </a:lnTo>
                    <a:lnTo>
                      <a:pt x="137" y="335"/>
                    </a:lnTo>
                    <a:lnTo>
                      <a:pt x="130" y="333"/>
                    </a:lnTo>
                    <a:lnTo>
                      <a:pt x="124" y="331"/>
                    </a:lnTo>
                    <a:lnTo>
                      <a:pt x="118" y="329"/>
                    </a:lnTo>
                    <a:lnTo>
                      <a:pt x="112" y="327"/>
                    </a:lnTo>
                    <a:lnTo>
                      <a:pt x="106" y="324"/>
                    </a:lnTo>
                    <a:lnTo>
                      <a:pt x="100" y="321"/>
                    </a:lnTo>
                    <a:lnTo>
                      <a:pt x="95" y="318"/>
                    </a:lnTo>
                    <a:lnTo>
                      <a:pt x="90" y="314"/>
                    </a:lnTo>
                    <a:lnTo>
                      <a:pt x="84" y="309"/>
                    </a:lnTo>
                    <a:lnTo>
                      <a:pt x="80" y="305"/>
                    </a:lnTo>
                    <a:lnTo>
                      <a:pt x="76" y="300"/>
                    </a:lnTo>
                    <a:lnTo>
                      <a:pt x="71" y="295"/>
                    </a:lnTo>
                    <a:lnTo>
                      <a:pt x="68" y="289"/>
                    </a:lnTo>
                    <a:lnTo>
                      <a:pt x="64" y="283"/>
                    </a:lnTo>
                    <a:lnTo>
                      <a:pt x="58" y="270"/>
                    </a:lnTo>
                    <a:lnTo>
                      <a:pt x="52" y="256"/>
                    </a:lnTo>
                    <a:lnTo>
                      <a:pt x="49" y="241"/>
                    </a:lnTo>
                    <a:lnTo>
                      <a:pt x="47" y="225"/>
                    </a:lnTo>
                    <a:lnTo>
                      <a:pt x="47" y="210"/>
                    </a:lnTo>
                    <a:lnTo>
                      <a:pt x="48" y="195"/>
                    </a:lnTo>
                    <a:lnTo>
                      <a:pt x="52" y="180"/>
                    </a:lnTo>
                    <a:lnTo>
                      <a:pt x="58" y="165"/>
                    </a:lnTo>
                    <a:lnTo>
                      <a:pt x="64" y="153"/>
                    </a:lnTo>
                    <a:lnTo>
                      <a:pt x="71" y="141"/>
                    </a:lnTo>
                    <a:lnTo>
                      <a:pt x="78" y="129"/>
                    </a:lnTo>
                    <a:lnTo>
                      <a:pt x="86" y="117"/>
                    </a:lnTo>
                    <a:lnTo>
                      <a:pt x="94" y="107"/>
                    </a:lnTo>
                    <a:lnTo>
                      <a:pt x="103" y="97"/>
                    </a:lnTo>
                    <a:lnTo>
                      <a:pt x="112" y="88"/>
                    </a:lnTo>
                    <a:lnTo>
                      <a:pt x="123" y="79"/>
                    </a:lnTo>
                    <a:lnTo>
                      <a:pt x="133" y="71"/>
                    </a:lnTo>
                    <a:lnTo>
                      <a:pt x="144" y="65"/>
                    </a:lnTo>
                    <a:lnTo>
                      <a:pt x="155" y="60"/>
                    </a:lnTo>
                    <a:lnTo>
                      <a:pt x="167" y="57"/>
                    </a:lnTo>
                    <a:lnTo>
                      <a:pt x="179" y="54"/>
                    </a:lnTo>
                    <a:lnTo>
                      <a:pt x="192" y="54"/>
                    </a:lnTo>
                    <a:lnTo>
                      <a:pt x="204" y="55"/>
                    </a:lnTo>
                    <a:lnTo>
                      <a:pt x="218" y="58"/>
                    </a:lnTo>
                    <a:lnTo>
                      <a:pt x="226" y="61"/>
                    </a:lnTo>
                    <a:lnTo>
                      <a:pt x="234" y="64"/>
                    </a:lnTo>
                    <a:lnTo>
                      <a:pt x="242" y="69"/>
                    </a:lnTo>
                    <a:lnTo>
                      <a:pt x="249" y="73"/>
                    </a:lnTo>
                    <a:lnTo>
                      <a:pt x="257" y="78"/>
                    </a:lnTo>
                    <a:lnTo>
                      <a:pt x="263" y="84"/>
                    </a:lnTo>
                    <a:lnTo>
                      <a:pt x="270" y="90"/>
                    </a:lnTo>
                    <a:lnTo>
                      <a:pt x="276" y="97"/>
                    </a:lnTo>
                    <a:lnTo>
                      <a:pt x="281" y="103"/>
                    </a:lnTo>
                    <a:lnTo>
                      <a:pt x="287" y="110"/>
                    </a:lnTo>
                    <a:lnTo>
                      <a:pt x="291" y="119"/>
                    </a:lnTo>
                    <a:lnTo>
                      <a:pt x="295" y="127"/>
                    </a:lnTo>
                    <a:lnTo>
                      <a:pt x="299" y="135"/>
                    </a:lnTo>
                    <a:lnTo>
                      <a:pt x="302" y="144"/>
                    </a:lnTo>
                    <a:lnTo>
                      <a:pt x="304" y="153"/>
                    </a:lnTo>
                    <a:lnTo>
                      <a:pt x="306" y="162"/>
                    </a:lnTo>
                    <a:lnTo>
                      <a:pt x="309" y="183"/>
                    </a:lnTo>
                    <a:lnTo>
                      <a:pt x="310" y="202"/>
                    </a:lnTo>
                    <a:lnTo>
                      <a:pt x="310" y="221"/>
                    </a:lnTo>
                    <a:lnTo>
                      <a:pt x="308" y="238"/>
                    </a:lnTo>
                    <a:lnTo>
                      <a:pt x="304" y="256"/>
                    </a:lnTo>
                    <a:lnTo>
                      <a:pt x="297" y="271"/>
                    </a:lnTo>
                    <a:lnTo>
                      <a:pt x="287" y="287"/>
                    </a:lnTo>
                    <a:lnTo>
                      <a:pt x="275" y="301"/>
                    </a:lnTo>
                    <a:lnTo>
                      <a:pt x="269" y="308"/>
                    </a:lnTo>
                    <a:lnTo>
                      <a:pt x="262" y="314"/>
                    </a:lnTo>
                    <a:lnTo>
                      <a:pt x="255" y="319"/>
                    </a:lnTo>
                    <a:lnTo>
                      <a:pt x="247" y="324"/>
                    </a:lnTo>
                    <a:lnTo>
                      <a:pt x="240" y="328"/>
                    </a:lnTo>
                    <a:lnTo>
                      <a:pt x="232" y="333"/>
                    </a:lnTo>
                    <a:lnTo>
                      <a:pt x="224" y="337"/>
                    </a:lnTo>
                    <a:lnTo>
                      <a:pt x="216" y="340"/>
                    </a:lnTo>
                    <a:lnTo>
                      <a:pt x="207" y="344"/>
                    </a:lnTo>
                    <a:lnTo>
                      <a:pt x="199" y="347"/>
                    </a:lnTo>
                    <a:lnTo>
                      <a:pt x="191" y="350"/>
                    </a:lnTo>
                    <a:lnTo>
                      <a:pt x="182" y="352"/>
                    </a:lnTo>
                    <a:lnTo>
                      <a:pt x="173" y="354"/>
                    </a:lnTo>
                    <a:lnTo>
                      <a:pt x="165" y="356"/>
                    </a:lnTo>
                    <a:lnTo>
                      <a:pt x="156" y="358"/>
                    </a:lnTo>
                    <a:lnTo>
                      <a:pt x="147" y="359"/>
                    </a:lnTo>
                    <a:lnTo>
                      <a:pt x="140" y="361"/>
                    </a:lnTo>
                    <a:lnTo>
                      <a:pt x="134" y="361"/>
                    </a:lnTo>
                    <a:lnTo>
                      <a:pt x="128" y="361"/>
                    </a:lnTo>
                    <a:lnTo>
                      <a:pt x="121" y="361"/>
                    </a:lnTo>
                    <a:lnTo>
                      <a:pt x="114" y="360"/>
                    </a:lnTo>
                    <a:lnTo>
                      <a:pt x="108" y="359"/>
                    </a:lnTo>
                    <a:lnTo>
                      <a:pt x="102" y="358"/>
                    </a:lnTo>
                    <a:lnTo>
                      <a:pt x="95" y="356"/>
                    </a:lnTo>
                    <a:lnTo>
                      <a:pt x="89" y="354"/>
                    </a:lnTo>
                    <a:lnTo>
                      <a:pt x="83" y="351"/>
                    </a:lnTo>
                    <a:lnTo>
                      <a:pt x="77" y="348"/>
                    </a:lnTo>
                    <a:lnTo>
                      <a:pt x="71" y="345"/>
                    </a:lnTo>
                    <a:lnTo>
                      <a:pt x="66" y="341"/>
                    </a:lnTo>
                    <a:lnTo>
                      <a:pt x="60" y="336"/>
                    </a:lnTo>
                    <a:lnTo>
                      <a:pt x="55" y="332"/>
                    </a:lnTo>
                    <a:lnTo>
                      <a:pt x="50" y="327"/>
                    </a:lnTo>
                    <a:lnTo>
                      <a:pt x="36" y="308"/>
                    </a:lnTo>
                    <a:lnTo>
                      <a:pt x="23" y="289"/>
                    </a:lnTo>
                    <a:lnTo>
                      <a:pt x="15" y="268"/>
                    </a:lnTo>
                    <a:lnTo>
                      <a:pt x="10" y="247"/>
                    </a:lnTo>
                    <a:lnTo>
                      <a:pt x="6" y="225"/>
                    </a:lnTo>
                    <a:lnTo>
                      <a:pt x="6" y="202"/>
                    </a:lnTo>
                    <a:lnTo>
                      <a:pt x="9" y="178"/>
                    </a:lnTo>
                    <a:lnTo>
                      <a:pt x="14" y="153"/>
                    </a:lnTo>
                    <a:lnTo>
                      <a:pt x="20" y="139"/>
                    </a:lnTo>
                    <a:lnTo>
                      <a:pt x="26" y="126"/>
                    </a:lnTo>
                    <a:lnTo>
                      <a:pt x="34" y="113"/>
                    </a:lnTo>
                    <a:lnTo>
                      <a:pt x="42" y="101"/>
                    </a:lnTo>
                    <a:lnTo>
                      <a:pt x="50" y="90"/>
                    </a:lnTo>
                    <a:lnTo>
                      <a:pt x="59" y="79"/>
                    </a:lnTo>
                    <a:lnTo>
                      <a:pt x="68" y="69"/>
                    </a:lnTo>
                    <a:lnTo>
                      <a:pt x="78" y="60"/>
                    </a:lnTo>
                    <a:lnTo>
                      <a:pt x="88" y="51"/>
                    </a:lnTo>
                    <a:lnTo>
                      <a:pt x="99" y="43"/>
                    </a:lnTo>
                    <a:lnTo>
                      <a:pt x="110" y="36"/>
                    </a:lnTo>
                    <a:lnTo>
                      <a:pt x="122" y="30"/>
                    </a:lnTo>
                    <a:lnTo>
                      <a:pt x="134" y="24"/>
                    </a:lnTo>
                    <a:lnTo>
                      <a:pt x="147" y="19"/>
                    </a:lnTo>
                    <a:lnTo>
                      <a:pt x="161" y="15"/>
                    </a:lnTo>
                    <a:lnTo>
                      <a:pt x="174" y="11"/>
                    </a:lnTo>
                    <a:lnTo>
                      <a:pt x="182" y="10"/>
                    </a:lnTo>
                    <a:lnTo>
                      <a:pt x="191" y="8"/>
                    </a:lnTo>
                    <a:lnTo>
                      <a:pt x="199" y="8"/>
                    </a:lnTo>
                    <a:lnTo>
                      <a:pt x="207" y="8"/>
                    </a:lnTo>
                    <a:lnTo>
                      <a:pt x="214" y="10"/>
                    </a:lnTo>
                    <a:lnTo>
                      <a:pt x="222" y="11"/>
                    </a:lnTo>
                    <a:lnTo>
                      <a:pt x="229" y="13"/>
                    </a:lnTo>
                    <a:lnTo>
                      <a:pt x="237" y="15"/>
                    </a:lnTo>
                    <a:lnTo>
                      <a:pt x="244" y="18"/>
                    </a:lnTo>
                    <a:lnTo>
                      <a:pt x="252" y="21"/>
                    </a:lnTo>
                    <a:lnTo>
                      <a:pt x="259" y="25"/>
                    </a:lnTo>
                    <a:lnTo>
                      <a:pt x="266" y="29"/>
                    </a:lnTo>
                    <a:lnTo>
                      <a:pt x="273" y="33"/>
                    </a:lnTo>
                    <a:lnTo>
                      <a:pt x="280" y="38"/>
                    </a:lnTo>
                    <a:lnTo>
                      <a:pt x="287" y="43"/>
                    </a:lnTo>
                    <a:lnTo>
                      <a:pt x="293" y="49"/>
                    </a:lnTo>
                    <a:lnTo>
                      <a:pt x="305" y="59"/>
                    </a:lnTo>
                    <a:lnTo>
                      <a:pt x="315" y="70"/>
                    </a:lnTo>
                    <a:lnTo>
                      <a:pt x="324" y="82"/>
                    </a:lnTo>
                    <a:lnTo>
                      <a:pt x="332" y="93"/>
                    </a:lnTo>
                    <a:lnTo>
                      <a:pt x="337" y="106"/>
                    </a:lnTo>
                    <a:lnTo>
                      <a:pt x="343" y="120"/>
                    </a:lnTo>
                    <a:lnTo>
                      <a:pt x="347" y="135"/>
                    </a:lnTo>
                    <a:lnTo>
                      <a:pt x="352" y="152"/>
                    </a:lnTo>
                    <a:lnTo>
                      <a:pt x="354" y="166"/>
                    </a:lnTo>
                    <a:lnTo>
                      <a:pt x="355" y="180"/>
                    </a:lnTo>
                    <a:lnTo>
                      <a:pt x="355" y="194"/>
                    </a:lnTo>
                    <a:lnTo>
                      <a:pt x="353" y="208"/>
                    </a:lnTo>
                    <a:lnTo>
                      <a:pt x="350" y="222"/>
                    </a:lnTo>
                    <a:lnTo>
                      <a:pt x="346" y="235"/>
                    </a:lnTo>
                    <a:lnTo>
                      <a:pt x="341" y="248"/>
                    </a:lnTo>
                    <a:lnTo>
                      <a:pt x="335" y="260"/>
                    </a:lnTo>
                    <a:lnTo>
                      <a:pt x="330" y="267"/>
                    </a:lnTo>
                    <a:lnTo>
                      <a:pt x="323" y="277"/>
                    </a:lnTo>
                    <a:lnTo>
                      <a:pt x="315" y="287"/>
                    </a:lnTo>
                    <a:lnTo>
                      <a:pt x="306" y="299"/>
                    </a:lnTo>
                    <a:lnTo>
                      <a:pt x="296" y="310"/>
                    </a:lnTo>
                    <a:lnTo>
                      <a:pt x="287" y="320"/>
                    </a:lnTo>
                    <a:lnTo>
                      <a:pt x="279" y="327"/>
                    </a:lnTo>
                    <a:lnTo>
                      <a:pt x="272" y="332"/>
                    </a:lnTo>
                    <a:lnTo>
                      <a:pt x="273" y="333"/>
                    </a:lnTo>
                    <a:lnTo>
                      <a:pt x="275" y="334"/>
                    </a:lnTo>
                    <a:lnTo>
                      <a:pt x="277" y="335"/>
                    </a:lnTo>
                    <a:lnTo>
                      <a:pt x="278" y="336"/>
                    </a:lnTo>
                  </a:path>
                </a:pathLst>
              </a:custGeom>
              <a:solidFill>
                <a:srgbClr val="FFFFFF"/>
              </a:solidFill>
              <a:ln w="9525" cap="rnd">
                <a:noFill/>
                <a:round/>
                <a:headEnd/>
                <a:tailEnd/>
              </a:ln>
            </p:spPr>
            <p:txBody>
              <a:bodyPr/>
              <a:lstStyle/>
              <a:p>
                <a:endParaRPr lang="tr-TR"/>
              </a:p>
            </p:txBody>
          </p:sp>
          <p:sp>
            <p:nvSpPr>
              <p:cNvPr id="18932" name="Freeform 541"/>
              <p:cNvSpPr>
                <a:spLocks/>
              </p:cNvSpPr>
              <p:nvPr/>
            </p:nvSpPr>
            <p:spPr bwMode="auto">
              <a:xfrm>
                <a:off x="2874" y="3723"/>
                <a:ext cx="305" cy="333"/>
              </a:xfrm>
              <a:custGeom>
                <a:avLst/>
                <a:gdLst>
                  <a:gd name="T0" fmla="*/ 130 w 305"/>
                  <a:gd name="T1" fmla="*/ 3 h 333"/>
                  <a:gd name="T2" fmla="*/ 113 w 305"/>
                  <a:gd name="T3" fmla="*/ 1 h 333"/>
                  <a:gd name="T4" fmla="*/ 90 w 305"/>
                  <a:gd name="T5" fmla="*/ 0 h 333"/>
                  <a:gd name="T6" fmla="*/ 68 w 305"/>
                  <a:gd name="T7" fmla="*/ 1 h 333"/>
                  <a:gd name="T8" fmla="*/ 50 w 305"/>
                  <a:gd name="T9" fmla="*/ 7 h 333"/>
                  <a:gd name="T10" fmla="*/ 40 w 305"/>
                  <a:gd name="T11" fmla="*/ 23 h 333"/>
                  <a:gd name="T12" fmla="*/ 28 w 305"/>
                  <a:gd name="T13" fmla="*/ 52 h 333"/>
                  <a:gd name="T14" fmla="*/ 37 w 305"/>
                  <a:gd name="T15" fmla="*/ 88 h 333"/>
                  <a:gd name="T16" fmla="*/ 70 w 305"/>
                  <a:gd name="T17" fmla="*/ 133 h 333"/>
                  <a:gd name="T18" fmla="*/ 88 w 305"/>
                  <a:gd name="T19" fmla="*/ 171 h 333"/>
                  <a:gd name="T20" fmla="*/ 90 w 305"/>
                  <a:gd name="T21" fmla="*/ 206 h 333"/>
                  <a:gd name="T22" fmla="*/ 83 w 305"/>
                  <a:gd name="T23" fmla="*/ 221 h 333"/>
                  <a:gd name="T24" fmla="*/ 67 w 305"/>
                  <a:gd name="T25" fmla="*/ 235 h 333"/>
                  <a:gd name="T26" fmla="*/ 47 w 305"/>
                  <a:gd name="T27" fmla="*/ 249 h 333"/>
                  <a:gd name="T28" fmla="*/ 28 w 305"/>
                  <a:gd name="T29" fmla="*/ 262 h 333"/>
                  <a:gd name="T30" fmla="*/ 13 w 305"/>
                  <a:gd name="T31" fmla="*/ 276 h 333"/>
                  <a:gd name="T32" fmla="*/ 1 w 305"/>
                  <a:gd name="T33" fmla="*/ 301 h 333"/>
                  <a:gd name="T34" fmla="*/ 4 w 305"/>
                  <a:gd name="T35" fmla="*/ 322 h 333"/>
                  <a:gd name="T36" fmla="*/ 22 w 305"/>
                  <a:gd name="T37" fmla="*/ 332 h 333"/>
                  <a:gd name="T38" fmla="*/ 39 w 305"/>
                  <a:gd name="T39" fmla="*/ 331 h 333"/>
                  <a:gd name="T40" fmla="*/ 64 w 305"/>
                  <a:gd name="T41" fmla="*/ 328 h 333"/>
                  <a:gd name="T42" fmla="*/ 94 w 305"/>
                  <a:gd name="T43" fmla="*/ 322 h 333"/>
                  <a:gd name="T44" fmla="*/ 124 w 305"/>
                  <a:gd name="T45" fmla="*/ 318 h 333"/>
                  <a:gd name="T46" fmla="*/ 150 w 305"/>
                  <a:gd name="T47" fmla="*/ 313 h 333"/>
                  <a:gd name="T48" fmla="*/ 172 w 305"/>
                  <a:gd name="T49" fmla="*/ 311 h 333"/>
                  <a:gd name="T50" fmla="*/ 203 w 305"/>
                  <a:gd name="T51" fmla="*/ 309 h 333"/>
                  <a:gd name="T52" fmla="*/ 236 w 305"/>
                  <a:gd name="T53" fmla="*/ 305 h 333"/>
                  <a:gd name="T54" fmla="*/ 267 w 305"/>
                  <a:gd name="T55" fmla="*/ 302 h 333"/>
                  <a:gd name="T56" fmla="*/ 289 w 305"/>
                  <a:gd name="T57" fmla="*/ 298 h 333"/>
                  <a:gd name="T58" fmla="*/ 301 w 305"/>
                  <a:gd name="T59" fmla="*/ 293 h 333"/>
                  <a:gd name="T60" fmla="*/ 304 w 305"/>
                  <a:gd name="T61" fmla="*/ 271 h 333"/>
                  <a:gd name="T62" fmla="*/ 293 w 305"/>
                  <a:gd name="T63" fmla="*/ 250 h 333"/>
                  <a:gd name="T64" fmla="*/ 278 w 305"/>
                  <a:gd name="T65" fmla="*/ 246 h 333"/>
                  <a:gd name="T66" fmla="*/ 262 w 305"/>
                  <a:gd name="T67" fmla="*/ 243 h 333"/>
                  <a:gd name="T68" fmla="*/ 246 w 305"/>
                  <a:gd name="T69" fmla="*/ 238 h 333"/>
                  <a:gd name="T70" fmla="*/ 229 w 305"/>
                  <a:gd name="T71" fmla="*/ 233 h 333"/>
                  <a:gd name="T72" fmla="*/ 214 w 305"/>
                  <a:gd name="T73" fmla="*/ 227 h 333"/>
                  <a:gd name="T74" fmla="*/ 198 w 305"/>
                  <a:gd name="T75" fmla="*/ 215 h 333"/>
                  <a:gd name="T76" fmla="*/ 172 w 305"/>
                  <a:gd name="T77" fmla="*/ 173 h 333"/>
                  <a:gd name="T78" fmla="*/ 151 w 305"/>
                  <a:gd name="T79" fmla="*/ 127 h 333"/>
                  <a:gd name="T80" fmla="*/ 147 w 305"/>
                  <a:gd name="T81" fmla="*/ 96 h 333"/>
                  <a:gd name="T82" fmla="*/ 151 w 305"/>
                  <a:gd name="T83" fmla="*/ 57 h 333"/>
                  <a:gd name="T84" fmla="*/ 163 w 305"/>
                  <a:gd name="T85" fmla="*/ 31 h 333"/>
                  <a:gd name="T86" fmla="*/ 172 w 305"/>
                  <a:gd name="T87" fmla="*/ 28 h 333"/>
                  <a:gd name="T88" fmla="*/ 179 w 305"/>
                  <a:gd name="T89" fmla="*/ 26 h 333"/>
                  <a:gd name="T90" fmla="*/ 177 w 305"/>
                  <a:gd name="T91" fmla="*/ 20 h 333"/>
                  <a:gd name="T92" fmla="*/ 157 w 305"/>
                  <a:gd name="T93" fmla="*/ 10 h 333"/>
                  <a:gd name="T94" fmla="*/ 138 w 305"/>
                  <a:gd name="T95" fmla="*/ 4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333"/>
                  <a:gd name="T146" fmla="*/ 305 w 305"/>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333">
                    <a:moveTo>
                      <a:pt x="136" y="4"/>
                    </a:moveTo>
                    <a:lnTo>
                      <a:pt x="134" y="4"/>
                    </a:lnTo>
                    <a:lnTo>
                      <a:pt x="130" y="3"/>
                    </a:lnTo>
                    <a:lnTo>
                      <a:pt x="125" y="3"/>
                    </a:lnTo>
                    <a:lnTo>
                      <a:pt x="119" y="2"/>
                    </a:lnTo>
                    <a:lnTo>
                      <a:pt x="113" y="1"/>
                    </a:lnTo>
                    <a:lnTo>
                      <a:pt x="105" y="1"/>
                    </a:lnTo>
                    <a:lnTo>
                      <a:pt x="97" y="0"/>
                    </a:lnTo>
                    <a:lnTo>
                      <a:pt x="90" y="0"/>
                    </a:lnTo>
                    <a:lnTo>
                      <a:pt x="82" y="0"/>
                    </a:lnTo>
                    <a:lnTo>
                      <a:pt x="74" y="0"/>
                    </a:lnTo>
                    <a:lnTo>
                      <a:pt x="68" y="1"/>
                    </a:lnTo>
                    <a:lnTo>
                      <a:pt x="61" y="3"/>
                    </a:lnTo>
                    <a:lnTo>
                      <a:pt x="55" y="4"/>
                    </a:lnTo>
                    <a:lnTo>
                      <a:pt x="50" y="7"/>
                    </a:lnTo>
                    <a:lnTo>
                      <a:pt x="46" y="10"/>
                    </a:lnTo>
                    <a:lnTo>
                      <a:pt x="44" y="14"/>
                    </a:lnTo>
                    <a:lnTo>
                      <a:pt x="40" y="23"/>
                    </a:lnTo>
                    <a:lnTo>
                      <a:pt x="35" y="32"/>
                    </a:lnTo>
                    <a:lnTo>
                      <a:pt x="31" y="42"/>
                    </a:lnTo>
                    <a:lnTo>
                      <a:pt x="28" y="52"/>
                    </a:lnTo>
                    <a:lnTo>
                      <a:pt x="28" y="63"/>
                    </a:lnTo>
                    <a:lnTo>
                      <a:pt x="30" y="75"/>
                    </a:lnTo>
                    <a:lnTo>
                      <a:pt x="37" y="88"/>
                    </a:lnTo>
                    <a:lnTo>
                      <a:pt x="48" y="103"/>
                    </a:lnTo>
                    <a:lnTo>
                      <a:pt x="61" y="118"/>
                    </a:lnTo>
                    <a:lnTo>
                      <a:pt x="70" y="133"/>
                    </a:lnTo>
                    <a:lnTo>
                      <a:pt x="78" y="146"/>
                    </a:lnTo>
                    <a:lnTo>
                      <a:pt x="84" y="159"/>
                    </a:lnTo>
                    <a:lnTo>
                      <a:pt x="88" y="171"/>
                    </a:lnTo>
                    <a:lnTo>
                      <a:pt x="90" y="183"/>
                    </a:lnTo>
                    <a:lnTo>
                      <a:pt x="91" y="195"/>
                    </a:lnTo>
                    <a:lnTo>
                      <a:pt x="90" y="206"/>
                    </a:lnTo>
                    <a:lnTo>
                      <a:pt x="88" y="211"/>
                    </a:lnTo>
                    <a:lnTo>
                      <a:pt x="86" y="216"/>
                    </a:lnTo>
                    <a:lnTo>
                      <a:pt x="83" y="221"/>
                    </a:lnTo>
                    <a:lnTo>
                      <a:pt x="78" y="227"/>
                    </a:lnTo>
                    <a:lnTo>
                      <a:pt x="73" y="231"/>
                    </a:lnTo>
                    <a:lnTo>
                      <a:pt x="67" y="235"/>
                    </a:lnTo>
                    <a:lnTo>
                      <a:pt x="61" y="240"/>
                    </a:lnTo>
                    <a:lnTo>
                      <a:pt x="54" y="244"/>
                    </a:lnTo>
                    <a:lnTo>
                      <a:pt x="47" y="249"/>
                    </a:lnTo>
                    <a:lnTo>
                      <a:pt x="41" y="253"/>
                    </a:lnTo>
                    <a:lnTo>
                      <a:pt x="34" y="258"/>
                    </a:lnTo>
                    <a:lnTo>
                      <a:pt x="28" y="262"/>
                    </a:lnTo>
                    <a:lnTo>
                      <a:pt x="22" y="267"/>
                    </a:lnTo>
                    <a:lnTo>
                      <a:pt x="17" y="271"/>
                    </a:lnTo>
                    <a:lnTo>
                      <a:pt x="13" y="276"/>
                    </a:lnTo>
                    <a:lnTo>
                      <a:pt x="9" y="282"/>
                    </a:lnTo>
                    <a:lnTo>
                      <a:pt x="4" y="291"/>
                    </a:lnTo>
                    <a:lnTo>
                      <a:pt x="1" y="301"/>
                    </a:lnTo>
                    <a:lnTo>
                      <a:pt x="0" y="309"/>
                    </a:lnTo>
                    <a:lnTo>
                      <a:pt x="2" y="316"/>
                    </a:lnTo>
                    <a:lnTo>
                      <a:pt x="4" y="322"/>
                    </a:lnTo>
                    <a:lnTo>
                      <a:pt x="8" y="326"/>
                    </a:lnTo>
                    <a:lnTo>
                      <a:pt x="14" y="330"/>
                    </a:lnTo>
                    <a:lnTo>
                      <a:pt x="22" y="332"/>
                    </a:lnTo>
                    <a:lnTo>
                      <a:pt x="26" y="332"/>
                    </a:lnTo>
                    <a:lnTo>
                      <a:pt x="32" y="332"/>
                    </a:lnTo>
                    <a:lnTo>
                      <a:pt x="39" y="331"/>
                    </a:lnTo>
                    <a:lnTo>
                      <a:pt x="47" y="330"/>
                    </a:lnTo>
                    <a:lnTo>
                      <a:pt x="55" y="329"/>
                    </a:lnTo>
                    <a:lnTo>
                      <a:pt x="64" y="328"/>
                    </a:lnTo>
                    <a:lnTo>
                      <a:pt x="74" y="326"/>
                    </a:lnTo>
                    <a:lnTo>
                      <a:pt x="84" y="325"/>
                    </a:lnTo>
                    <a:lnTo>
                      <a:pt x="94" y="322"/>
                    </a:lnTo>
                    <a:lnTo>
                      <a:pt x="104" y="321"/>
                    </a:lnTo>
                    <a:lnTo>
                      <a:pt x="114" y="319"/>
                    </a:lnTo>
                    <a:lnTo>
                      <a:pt x="124" y="318"/>
                    </a:lnTo>
                    <a:lnTo>
                      <a:pt x="133" y="316"/>
                    </a:lnTo>
                    <a:lnTo>
                      <a:pt x="142" y="314"/>
                    </a:lnTo>
                    <a:lnTo>
                      <a:pt x="150" y="313"/>
                    </a:lnTo>
                    <a:lnTo>
                      <a:pt x="157" y="313"/>
                    </a:lnTo>
                    <a:lnTo>
                      <a:pt x="164" y="312"/>
                    </a:lnTo>
                    <a:lnTo>
                      <a:pt x="172" y="311"/>
                    </a:lnTo>
                    <a:lnTo>
                      <a:pt x="182" y="311"/>
                    </a:lnTo>
                    <a:lnTo>
                      <a:pt x="192" y="310"/>
                    </a:lnTo>
                    <a:lnTo>
                      <a:pt x="203" y="309"/>
                    </a:lnTo>
                    <a:lnTo>
                      <a:pt x="213" y="308"/>
                    </a:lnTo>
                    <a:lnTo>
                      <a:pt x="225" y="307"/>
                    </a:lnTo>
                    <a:lnTo>
                      <a:pt x="236" y="305"/>
                    </a:lnTo>
                    <a:lnTo>
                      <a:pt x="247" y="304"/>
                    </a:lnTo>
                    <a:lnTo>
                      <a:pt x="257" y="303"/>
                    </a:lnTo>
                    <a:lnTo>
                      <a:pt x="267" y="302"/>
                    </a:lnTo>
                    <a:lnTo>
                      <a:pt x="276" y="301"/>
                    </a:lnTo>
                    <a:lnTo>
                      <a:pt x="283" y="299"/>
                    </a:lnTo>
                    <a:lnTo>
                      <a:pt x="289" y="298"/>
                    </a:lnTo>
                    <a:lnTo>
                      <a:pt x="294" y="297"/>
                    </a:lnTo>
                    <a:lnTo>
                      <a:pt x="297" y="297"/>
                    </a:lnTo>
                    <a:lnTo>
                      <a:pt x="301" y="293"/>
                    </a:lnTo>
                    <a:lnTo>
                      <a:pt x="303" y="287"/>
                    </a:lnTo>
                    <a:lnTo>
                      <a:pt x="304" y="280"/>
                    </a:lnTo>
                    <a:lnTo>
                      <a:pt x="304" y="271"/>
                    </a:lnTo>
                    <a:lnTo>
                      <a:pt x="302" y="263"/>
                    </a:lnTo>
                    <a:lnTo>
                      <a:pt x="298" y="256"/>
                    </a:lnTo>
                    <a:lnTo>
                      <a:pt x="293" y="250"/>
                    </a:lnTo>
                    <a:lnTo>
                      <a:pt x="286" y="248"/>
                    </a:lnTo>
                    <a:lnTo>
                      <a:pt x="282" y="247"/>
                    </a:lnTo>
                    <a:lnTo>
                      <a:pt x="278" y="246"/>
                    </a:lnTo>
                    <a:lnTo>
                      <a:pt x="273" y="245"/>
                    </a:lnTo>
                    <a:lnTo>
                      <a:pt x="268" y="244"/>
                    </a:lnTo>
                    <a:lnTo>
                      <a:pt x="262" y="243"/>
                    </a:lnTo>
                    <a:lnTo>
                      <a:pt x="257" y="241"/>
                    </a:lnTo>
                    <a:lnTo>
                      <a:pt x="251" y="240"/>
                    </a:lnTo>
                    <a:lnTo>
                      <a:pt x="246" y="238"/>
                    </a:lnTo>
                    <a:lnTo>
                      <a:pt x="241" y="236"/>
                    </a:lnTo>
                    <a:lnTo>
                      <a:pt x="235" y="235"/>
                    </a:lnTo>
                    <a:lnTo>
                      <a:pt x="229" y="233"/>
                    </a:lnTo>
                    <a:lnTo>
                      <a:pt x="224" y="231"/>
                    </a:lnTo>
                    <a:lnTo>
                      <a:pt x="219" y="228"/>
                    </a:lnTo>
                    <a:lnTo>
                      <a:pt x="214" y="227"/>
                    </a:lnTo>
                    <a:lnTo>
                      <a:pt x="210" y="224"/>
                    </a:lnTo>
                    <a:lnTo>
                      <a:pt x="206" y="222"/>
                    </a:lnTo>
                    <a:lnTo>
                      <a:pt x="198" y="215"/>
                    </a:lnTo>
                    <a:lnTo>
                      <a:pt x="189" y="203"/>
                    </a:lnTo>
                    <a:lnTo>
                      <a:pt x="180" y="189"/>
                    </a:lnTo>
                    <a:lnTo>
                      <a:pt x="172" y="173"/>
                    </a:lnTo>
                    <a:lnTo>
                      <a:pt x="163" y="156"/>
                    </a:lnTo>
                    <a:lnTo>
                      <a:pt x="157" y="140"/>
                    </a:lnTo>
                    <a:lnTo>
                      <a:pt x="151" y="127"/>
                    </a:lnTo>
                    <a:lnTo>
                      <a:pt x="149" y="117"/>
                    </a:lnTo>
                    <a:lnTo>
                      <a:pt x="147" y="107"/>
                    </a:lnTo>
                    <a:lnTo>
                      <a:pt x="147" y="96"/>
                    </a:lnTo>
                    <a:lnTo>
                      <a:pt x="148" y="83"/>
                    </a:lnTo>
                    <a:lnTo>
                      <a:pt x="150" y="70"/>
                    </a:lnTo>
                    <a:lnTo>
                      <a:pt x="151" y="57"/>
                    </a:lnTo>
                    <a:lnTo>
                      <a:pt x="154" y="45"/>
                    </a:lnTo>
                    <a:lnTo>
                      <a:pt x="158" y="36"/>
                    </a:lnTo>
                    <a:lnTo>
                      <a:pt x="163" y="31"/>
                    </a:lnTo>
                    <a:lnTo>
                      <a:pt x="166" y="29"/>
                    </a:lnTo>
                    <a:lnTo>
                      <a:pt x="169" y="28"/>
                    </a:lnTo>
                    <a:lnTo>
                      <a:pt x="172" y="28"/>
                    </a:lnTo>
                    <a:lnTo>
                      <a:pt x="175" y="27"/>
                    </a:lnTo>
                    <a:lnTo>
                      <a:pt x="177" y="27"/>
                    </a:lnTo>
                    <a:lnTo>
                      <a:pt x="179" y="26"/>
                    </a:lnTo>
                    <a:lnTo>
                      <a:pt x="180" y="25"/>
                    </a:lnTo>
                    <a:lnTo>
                      <a:pt x="180" y="23"/>
                    </a:lnTo>
                    <a:lnTo>
                      <a:pt x="177" y="20"/>
                    </a:lnTo>
                    <a:lnTo>
                      <a:pt x="172" y="16"/>
                    </a:lnTo>
                    <a:lnTo>
                      <a:pt x="165" y="13"/>
                    </a:lnTo>
                    <a:lnTo>
                      <a:pt x="157" y="10"/>
                    </a:lnTo>
                    <a:lnTo>
                      <a:pt x="150" y="7"/>
                    </a:lnTo>
                    <a:lnTo>
                      <a:pt x="143" y="6"/>
                    </a:lnTo>
                    <a:lnTo>
                      <a:pt x="138" y="4"/>
                    </a:lnTo>
                    <a:lnTo>
                      <a:pt x="136" y="4"/>
                    </a:lnTo>
                  </a:path>
                </a:pathLst>
              </a:custGeom>
              <a:solidFill>
                <a:srgbClr val="77D8A3"/>
              </a:solidFill>
              <a:ln w="9525" cap="rnd">
                <a:noFill/>
                <a:round/>
                <a:headEnd/>
                <a:tailEnd/>
              </a:ln>
            </p:spPr>
            <p:txBody>
              <a:bodyPr/>
              <a:lstStyle/>
              <a:p>
                <a:endParaRPr lang="tr-TR"/>
              </a:p>
            </p:txBody>
          </p:sp>
          <p:sp>
            <p:nvSpPr>
              <p:cNvPr id="18933" name="Freeform 542"/>
              <p:cNvSpPr>
                <a:spLocks/>
              </p:cNvSpPr>
              <p:nvPr/>
            </p:nvSpPr>
            <p:spPr bwMode="auto">
              <a:xfrm>
                <a:off x="2914" y="3745"/>
                <a:ext cx="91" cy="264"/>
              </a:xfrm>
              <a:custGeom>
                <a:avLst/>
                <a:gdLst>
                  <a:gd name="T0" fmla="*/ 12 w 91"/>
                  <a:gd name="T1" fmla="*/ 46 h 264"/>
                  <a:gd name="T2" fmla="*/ 6 w 91"/>
                  <a:gd name="T3" fmla="*/ 39 h 264"/>
                  <a:gd name="T4" fmla="*/ 3 w 91"/>
                  <a:gd name="T5" fmla="*/ 33 h 264"/>
                  <a:gd name="T6" fmla="*/ 5 w 91"/>
                  <a:gd name="T7" fmla="*/ 27 h 264"/>
                  <a:gd name="T8" fmla="*/ 9 w 91"/>
                  <a:gd name="T9" fmla="*/ 21 h 264"/>
                  <a:gd name="T10" fmla="*/ 15 w 91"/>
                  <a:gd name="T11" fmla="*/ 17 h 264"/>
                  <a:gd name="T12" fmla="*/ 21 w 91"/>
                  <a:gd name="T13" fmla="*/ 14 h 264"/>
                  <a:gd name="T14" fmla="*/ 28 w 91"/>
                  <a:gd name="T15" fmla="*/ 10 h 264"/>
                  <a:gd name="T16" fmla="*/ 34 w 91"/>
                  <a:gd name="T17" fmla="*/ 7 h 264"/>
                  <a:gd name="T18" fmla="*/ 41 w 91"/>
                  <a:gd name="T19" fmla="*/ 4 h 264"/>
                  <a:gd name="T20" fmla="*/ 48 w 91"/>
                  <a:gd name="T21" fmla="*/ 2 h 264"/>
                  <a:gd name="T22" fmla="*/ 54 w 91"/>
                  <a:gd name="T23" fmla="*/ 1 h 264"/>
                  <a:gd name="T24" fmla="*/ 60 w 91"/>
                  <a:gd name="T25" fmla="*/ 0 h 264"/>
                  <a:gd name="T26" fmla="*/ 64 w 91"/>
                  <a:gd name="T27" fmla="*/ 0 h 264"/>
                  <a:gd name="T28" fmla="*/ 69 w 91"/>
                  <a:gd name="T29" fmla="*/ 0 h 264"/>
                  <a:gd name="T30" fmla="*/ 70 w 91"/>
                  <a:gd name="T31" fmla="*/ 0 h 264"/>
                  <a:gd name="T32" fmla="*/ 71 w 91"/>
                  <a:gd name="T33" fmla="*/ 0 h 264"/>
                  <a:gd name="T34" fmla="*/ 67 w 91"/>
                  <a:gd name="T35" fmla="*/ 7 h 264"/>
                  <a:gd name="T36" fmla="*/ 61 w 91"/>
                  <a:gd name="T37" fmla="*/ 11 h 264"/>
                  <a:gd name="T38" fmla="*/ 54 w 91"/>
                  <a:gd name="T39" fmla="*/ 14 h 264"/>
                  <a:gd name="T40" fmla="*/ 48 w 91"/>
                  <a:gd name="T41" fmla="*/ 18 h 264"/>
                  <a:gd name="T42" fmla="*/ 43 w 91"/>
                  <a:gd name="T43" fmla="*/ 21 h 264"/>
                  <a:gd name="T44" fmla="*/ 40 w 91"/>
                  <a:gd name="T45" fmla="*/ 26 h 264"/>
                  <a:gd name="T46" fmla="*/ 40 w 91"/>
                  <a:gd name="T47" fmla="*/ 33 h 264"/>
                  <a:gd name="T48" fmla="*/ 44 w 91"/>
                  <a:gd name="T49" fmla="*/ 42 h 264"/>
                  <a:gd name="T50" fmla="*/ 48 w 91"/>
                  <a:gd name="T51" fmla="*/ 49 h 264"/>
                  <a:gd name="T52" fmla="*/ 54 w 91"/>
                  <a:gd name="T53" fmla="*/ 59 h 264"/>
                  <a:gd name="T54" fmla="*/ 60 w 91"/>
                  <a:gd name="T55" fmla="*/ 71 h 264"/>
                  <a:gd name="T56" fmla="*/ 67 w 91"/>
                  <a:gd name="T57" fmla="*/ 84 h 264"/>
                  <a:gd name="T58" fmla="*/ 74 w 91"/>
                  <a:gd name="T59" fmla="*/ 100 h 264"/>
                  <a:gd name="T60" fmla="*/ 80 w 91"/>
                  <a:gd name="T61" fmla="*/ 116 h 264"/>
                  <a:gd name="T62" fmla="*/ 85 w 91"/>
                  <a:gd name="T63" fmla="*/ 133 h 264"/>
                  <a:gd name="T64" fmla="*/ 89 w 91"/>
                  <a:gd name="T65" fmla="*/ 151 h 264"/>
                  <a:gd name="T66" fmla="*/ 90 w 91"/>
                  <a:gd name="T67" fmla="*/ 168 h 264"/>
                  <a:gd name="T68" fmla="*/ 89 w 91"/>
                  <a:gd name="T69" fmla="*/ 185 h 264"/>
                  <a:gd name="T70" fmla="*/ 85 w 91"/>
                  <a:gd name="T71" fmla="*/ 201 h 264"/>
                  <a:gd name="T72" fmla="*/ 77 w 91"/>
                  <a:gd name="T73" fmla="*/ 217 h 264"/>
                  <a:gd name="T74" fmla="*/ 65 w 91"/>
                  <a:gd name="T75" fmla="*/ 231 h 264"/>
                  <a:gd name="T76" fmla="*/ 48 w 91"/>
                  <a:gd name="T77" fmla="*/ 244 h 264"/>
                  <a:gd name="T78" fmla="*/ 27 w 91"/>
                  <a:gd name="T79" fmla="*/ 255 h 264"/>
                  <a:gd name="T80" fmla="*/ 0 w 91"/>
                  <a:gd name="T81" fmla="*/ 263 h 264"/>
                  <a:gd name="T82" fmla="*/ 21 w 91"/>
                  <a:gd name="T83" fmla="*/ 253 h 264"/>
                  <a:gd name="T84" fmla="*/ 38 w 91"/>
                  <a:gd name="T85" fmla="*/ 241 h 264"/>
                  <a:gd name="T86" fmla="*/ 51 w 91"/>
                  <a:gd name="T87" fmla="*/ 228 h 264"/>
                  <a:gd name="T88" fmla="*/ 60 w 91"/>
                  <a:gd name="T89" fmla="*/ 213 h 264"/>
                  <a:gd name="T90" fmla="*/ 67 w 91"/>
                  <a:gd name="T91" fmla="*/ 198 h 264"/>
                  <a:gd name="T92" fmla="*/ 70 w 91"/>
                  <a:gd name="T93" fmla="*/ 181 h 264"/>
                  <a:gd name="T94" fmla="*/ 71 w 91"/>
                  <a:gd name="T95" fmla="*/ 165 h 264"/>
                  <a:gd name="T96" fmla="*/ 70 w 91"/>
                  <a:gd name="T97" fmla="*/ 149 h 264"/>
                  <a:gd name="T98" fmla="*/ 67 w 91"/>
                  <a:gd name="T99" fmla="*/ 132 h 264"/>
                  <a:gd name="T100" fmla="*/ 62 w 91"/>
                  <a:gd name="T101" fmla="*/ 116 h 264"/>
                  <a:gd name="T102" fmla="*/ 55 w 91"/>
                  <a:gd name="T103" fmla="*/ 101 h 264"/>
                  <a:gd name="T104" fmla="*/ 48 w 91"/>
                  <a:gd name="T105" fmla="*/ 87 h 264"/>
                  <a:gd name="T106" fmla="*/ 40 w 91"/>
                  <a:gd name="T107" fmla="*/ 74 h 264"/>
                  <a:gd name="T108" fmla="*/ 31 w 91"/>
                  <a:gd name="T109" fmla="*/ 63 h 264"/>
                  <a:gd name="T110" fmla="*/ 21 w 91"/>
                  <a:gd name="T111" fmla="*/ 53 h 264"/>
                  <a:gd name="T112" fmla="*/ 12 w 91"/>
                  <a:gd name="T113" fmla="*/ 46 h 2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264"/>
                  <a:gd name="T173" fmla="*/ 91 w 91"/>
                  <a:gd name="T174" fmla="*/ 264 h 2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264">
                    <a:moveTo>
                      <a:pt x="12" y="46"/>
                    </a:moveTo>
                    <a:lnTo>
                      <a:pt x="6" y="39"/>
                    </a:lnTo>
                    <a:lnTo>
                      <a:pt x="3" y="33"/>
                    </a:lnTo>
                    <a:lnTo>
                      <a:pt x="5" y="27"/>
                    </a:lnTo>
                    <a:lnTo>
                      <a:pt x="9" y="21"/>
                    </a:lnTo>
                    <a:lnTo>
                      <a:pt x="15" y="17"/>
                    </a:lnTo>
                    <a:lnTo>
                      <a:pt x="21" y="14"/>
                    </a:lnTo>
                    <a:lnTo>
                      <a:pt x="28" y="10"/>
                    </a:lnTo>
                    <a:lnTo>
                      <a:pt x="34" y="7"/>
                    </a:lnTo>
                    <a:lnTo>
                      <a:pt x="41" y="4"/>
                    </a:lnTo>
                    <a:lnTo>
                      <a:pt x="48" y="2"/>
                    </a:lnTo>
                    <a:lnTo>
                      <a:pt x="54" y="1"/>
                    </a:lnTo>
                    <a:lnTo>
                      <a:pt x="60" y="0"/>
                    </a:lnTo>
                    <a:lnTo>
                      <a:pt x="64" y="0"/>
                    </a:lnTo>
                    <a:lnTo>
                      <a:pt x="69" y="0"/>
                    </a:lnTo>
                    <a:lnTo>
                      <a:pt x="70" y="0"/>
                    </a:lnTo>
                    <a:lnTo>
                      <a:pt x="71" y="0"/>
                    </a:lnTo>
                    <a:lnTo>
                      <a:pt x="67" y="7"/>
                    </a:lnTo>
                    <a:lnTo>
                      <a:pt x="61" y="11"/>
                    </a:lnTo>
                    <a:lnTo>
                      <a:pt x="54" y="14"/>
                    </a:lnTo>
                    <a:lnTo>
                      <a:pt x="48" y="18"/>
                    </a:lnTo>
                    <a:lnTo>
                      <a:pt x="43" y="21"/>
                    </a:lnTo>
                    <a:lnTo>
                      <a:pt x="40" y="26"/>
                    </a:lnTo>
                    <a:lnTo>
                      <a:pt x="40" y="33"/>
                    </a:lnTo>
                    <a:lnTo>
                      <a:pt x="44" y="42"/>
                    </a:lnTo>
                    <a:lnTo>
                      <a:pt x="48" y="49"/>
                    </a:lnTo>
                    <a:lnTo>
                      <a:pt x="54" y="59"/>
                    </a:lnTo>
                    <a:lnTo>
                      <a:pt x="60" y="71"/>
                    </a:lnTo>
                    <a:lnTo>
                      <a:pt x="67" y="84"/>
                    </a:lnTo>
                    <a:lnTo>
                      <a:pt x="74" y="100"/>
                    </a:lnTo>
                    <a:lnTo>
                      <a:pt x="80" y="116"/>
                    </a:lnTo>
                    <a:lnTo>
                      <a:pt x="85" y="133"/>
                    </a:lnTo>
                    <a:lnTo>
                      <a:pt x="89" y="151"/>
                    </a:lnTo>
                    <a:lnTo>
                      <a:pt x="90" y="168"/>
                    </a:lnTo>
                    <a:lnTo>
                      <a:pt x="89" y="185"/>
                    </a:lnTo>
                    <a:lnTo>
                      <a:pt x="85" y="201"/>
                    </a:lnTo>
                    <a:lnTo>
                      <a:pt x="77" y="217"/>
                    </a:lnTo>
                    <a:lnTo>
                      <a:pt x="65" y="231"/>
                    </a:lnTo>
                    <a:lnTo>
                      <a:pt x="48" y="244"/>
                    </a:lnTo>
                    <a:lnTo>
                      <a:pt x="27" y="255"/>
                    </a:lnTo>
                    <a:lnTo>
                      <a:pt x="0" y="263"/>
                    </a:lnTo>
                    <a:lnTo>
                      <a:pt x="21" y="253"/>
                    </a:lnTo>
                    <a:lnTo>
                      <a:pt x="38" y="241"/>
                    </a:lnTo>
                    <a:lnTo>
                      <a:pt x="51" y="228"/>
                    </a:lnTo>
                    <a:lnTo>
                      <a:pt x="60" y="213"/>
                    </a:lnTo>
                    <a:lnTo>
                      <a:pt x="67" y="198"/>
                    </a:lnTo>
                    <a:lnTo>
                      <a:pt x="70" y="181"/>
                    </a:lnTo>
                    <a:lnTo>
                      <a:pt x="71" y="165"/>
                    </a:lnTo>
                    <a:lnTo>
                      <a:pt x="70" y="149"/>
                    </a:lnTo>
                    <a:lnTo>
                      <a:pt x="67" y="132"/>
                    </a:lnTo>
                    <a:lnTo>
                      <a:pt x="62" y="116"/>
                    </a:lnTo>
                    <a:lnTo>
                      <a:pt x="55" y="101"/>
                    </a:lnTo>
                    <a:lnTo>
                      <a:pt x="48" y="87"/>
                    </a:lnTo>
                    <a:lnTo>
                      <a:pt x="40" y="74"/>
                    </a:lnTo>
                    <a:lnTo>
                      <a:pt x="31" y="63"/>
                    </a:lnTo>
                    <a:lnTo>
                      <a:pt x="21" y="53"/>
                    </a:lnTo>
                    <a:lnTo>
                      <a:pt x="12" y="46"/>
                    </a:lnTo>
                  </a:path>
                </a:pathLst>
              </a:custGeom>
              <a:solidFill>
                <a:srgbClr val="FFFFFF"/>
              </a:solidFill>
              <a:ln w="9525" cap="rnd">
                <a:noFill/>
                <a:round/>
                <a:headEnd/>
                <a:tailEnd/>
              </a:ln>
            </p:spPr>
            <p:txBody>
              <a:bodyPr/>
              <a:lstStyle/>
              <a:p>
                <a:endParaRPr lang="tr-TR"/>
              </a:p>
            </p:txBody>
          </p:sp>
          <p:sp>
            <p:nvSpPr>
              <p:cNvPr id="18934" name="Freeform 543"/>
              <p:cNvSpPr>
                <a:spLocks/>
              </p:cNvSpPr>
              <p:nvPr/>
            </p:nvSpPr>
            <p:spPr bwMode="auto">
              <a:xfrm>
                <a:off x="2938" y="3969"/>
                <a:ext cx="186" cy="49"/>
              </a:xfrm>
              <a:custGeom>
                <a:avLst/>
                <a:gdLst>
                  <a:gd name="T0" fmla="*/ 0 w 186"/>
                  <a:gd name="T1" fmla="*/ 48 h 49"/>
                  <a:gd name="T2" fmla="*/ 0 w 186"/>
                  <a:gd name="T3" fmla="*/ 48 h 49"/>
                  <a:gd name="T4" fmla="*/ 4 w 186"/>
                  <a:gd name="T5" fmla="*/ 47 h 49"/>
                  <a:gd name="T6" fmla="*/ 11 w 186"/>
                  <a:gd name="T7" fmla="*/ 46 h 49"/>
                  <a:gd name="T8" fmla="*/ 21 w 186"/>
                  <a:gd name="T9" fmla="*/ 44 h 49"/>
                  <a:gd name="T10" fmla="*/ 33 w 186"/>
                  <a:gd name="T11" fmla="*/ 43 h 49"/>
                  <a:gd name="T12" fmla="*/ 46 w 186"/>
                  <a:gd name="T13" fmla="*/ 42 h 49"/>
                  <a:gd name="T14" fmla="*/ 61 w 186"/>
                  <a:gd name="T15" fmla="*/ 39 h 49"/>
                  <a:gd name="T16" fmla="*/ 75 w 186"/>
                  <a:gd name="T17" fmla="*/ 36 h 49"/>
                  <a:gd name="T18" fmla="*/ 90 w 186"/>
                  <a:gd name="T19" fmla="*/ 35 h 49"/>
                  <a:gd name="T20" fmla="*/ 105 w 186"/>
                  <a:gd name="T21" fmla="*/ 32 h 49"/>
                  <a:gd name="T22" fmla="*/ 119 w 186"/>
                  <a:gd name="T23" fmla="*/ 30 h 49"/>
                  <a:gd name="T24" fmla="*/ 131 w 186"/>
                  <a:gd name="T25" fmla="*/ 27 h 49"/>
                  <a:gd name="T26" fmla="*/ 141 w 186"/>
                  <a:gd name="T27" fmla="*/ 24 h 49"/>
                  <a:gd name="T28" fmla="*/ 149 w 186"/>
                  <a:gd name="T29" fmla="*/ 22 h 49"/>
                  <a:gd name="T30" fmla="*/ 155 w 186"/>
                  <a:gd name="T31" fmla="*/ 20 h 49"/>
                  <a:gd name="T32" fmla="*/ 156 w 186"/>
                  <a:gd name="T33" fmla="*/ 18 h 49"/>
                  <a:gd name="T34" fmla="*/ 154 w 186"/>
                  <a:gd name="T35" fmla="*/ 14 h 49"/>
                  <a:gd name="T36" fmla="*/ 147 w 186"/>
                  <a:gd name="T37" fmla="*/ 11 h 49"/>
                  <a:gd name="T38" fmla="*/ 139 w 186"/>
                  <a:gd name="T39" fmla="*/ 8 h 49"/>
                  <a:gd name="T40" fmla="*/ 130 w 186"/>
                  <a:gd name="T41" fmla="*/ 6 h 49"/>
                  <a:gd name="T42" fmla="*/ 121 w 186"/>
                  <a:gd name="T43" fmla="*/ 4 h 49"/>
                  <a:gd name="T44" fmla="*/ 115 w 186"/>
                  <a:gd name="T45" fmla="*/ 3 h 49"/>
                  <a:gd name="T46" fmla="*/ 112 w 186"/>
                  <a:gd name="T47" fmla="*/ 1 h 49"/>
                  <a:gd name="T48" fmla="*/ 114 w 186"/>
                  <a:gd name="T49" fmla="*/ 0 h 49"/>
                  <a:gd name="T50" fmla="*/ 121 w 186"/>
                  <a:gd name="T51" fmla="*/ 0 h 49"/>
                  <a:gd name="T52" fmla="*/ 127 w 186"/>
                  <a:gd name="T53" fmla="*/ 0 h 49"/>
                  <a:gd name="T54" fmla="*/ 134 w 186"/>
                  <a:gd name="T55" fmla="*/ 0 h 49"/>
                  <a:gd name="T56" fmla="*/ 141 w 186"/>
                  <a:gd name="T57" fmla="*/ 0 h 49"/>
                  <a:gd name="T58" fmla="*/ 148 w 186"/>
                  <a:gd name="T59" fmla="*/ 0 h 49"/>
                  <a:gd name="T60" fmla="*/ 154 w 186"/>
                  <a:gd name="T61" fmla="*/ 1 h 49"/>
                  <a:gd name="T62" fmla="*/ 160 w 186"/>
                  <a:gd name="T63" fmla="*/ 2 h 49"/>
                  <a:gd name="T64" fmla="*/ 166 w 186"/>
                  <a:gd name="T65" fmla="*/ 3 h 49"/>
                  <a:gd name="T66" fmla="*/ 171 w 186"/>
                  <a:gd name="T67" fmla="*/ 5 h 49"/>
                  <a:gd name="T68" fmla="*/ 176 w 186"/>
                  <a:gd name="T69" fmla="*/ 6 h 49"/>
                  <a:gd name="T70" fmla="*/ 180 w 186"/>
                  <a:gd name="T71" fmla="*/ 8 h 49"/>
                  <a:gd name="T72" fmla="*/ 182 w 186"/>
                  <a:gd name="T73" fmla="*/ 9 h 49"/>
                  <a:gd name="T74" fmla="*/ 185 w 186"/>
                  <a:gd name="T75" fmla="*/ 11 h 49"/>
                  <a:gd name="T76" fmla="*/ 185 w 186"/>
                  <a:gd name="T77" fmla="*/ 13 h 49"/>
                  <a:gd name="T78" fmla="*/ 185 w 186"/>
                  <a:gd name="T79" fmla="*/ 15 h 49"/>
                  <a:gd name="T80" fmla="*/ 184 w 186"/>
                  <a:gd name="T81" fmla="*/ 17 h 49"/>
                  <a:gd name="T82" fmla="*/ 181 w 186"/>
                  <a:gd name="T83" fmla="*/ 19 h 49"/>
                  <a:gd name="T84" fmla="*/ 177 w 186"/>
                  <a:gd name="T85" fmla="*/ 21 h 49"/>
                  <a:gd name="T86" fmla="*/ 172 w 186"/>
                  <a:gd name="T87" fmla="*/ 24 h 49"/>
                  <a:gd name="T88" fmla="*/ 165 w 186"/>
                  <a:gd name="T89" fmla="*/ 27 h 49"/>
                  <a:gd name="T90" fmla="*/ 157 w 186"/>
                  <a:gd name="T91" fmla="*/ 30 h 49"/>
                  <a:gd name="T92" fmla="*/ 148 w 186"/>
                  <a:gd name="T93" fmla="*/ 32 h 49"/>
                  <a:gd name="T94" fmla="*/ 138 w 186"/>
                  <a:gd name="T95" fmla="*/ 36 h 49"/>
                  <a:gd name="T96" fmla="*/ 127 w 186"/>
                  <a:gd name="T97" fmla="*/ 38 h 49"/>
                  <a:gd name="T98" fmla="*/ 115 w 186"/>
                  <a:gd name="T99" fmla="*/ 41 h 49"/>
                  <a:gd name="T100" fmla="*/ 101 w 186"/>
                  <a:gd name="T101" fmla="*/ 43 h 49"/>
                  <a:gd name="T102" fmla="*/ 86 w 186"/>
                  <a:gd name="T103" fmla="*/ 45 h 49"/>
                  <a:gd name="T104" fmla="*/ 71 w 186"/>
                  <a:gd name="T105" fmla="*/ 47 h 49"/>
                  <a:gd name="T106" fmla="*/ 55 w 186"/>
                  <a:gd name="T107" fmla="*/ 48 h 49"/>
                  <a:gd name="T108" fmla="*/ 38 w 186"/>
                  <a:gd name="T109" fmla="*/ 48 h 49"/>
                  <a:gd name="T110" fmla="*/ 19 w 186"/>
                  <a:gd name="T111" fmla="*/ 48 h 49"/>
                  <a:gd name="T112" fmla="*/ 0 w 186"/>
                  <a:gd name="T113" fmla="*/ 48 h 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6"/>
                  <a:gd name="T172" fmla="*/ 0 h 49"/>
                  <a:gd name="T173" fmla="*/ 186 w 186"/>
                  <a:gd name="T174" fmla="*/ 49 h 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6" h="49">
                    <a:moveTo>
                      <a:pt x="0" y="48"/>
                    </a:moveTo>
                    <a:lnTo>
                      <a:pt x="0" y="48"/>
                    </a:lnTo>
                    <a:lnTo>
                      <a:pt x="4" y="47"/>
                    </a:lnTo>
                    <a:lnTo>
                      <a:pt x="11" y="46"/>
                    </a:lnTo>
                    <a:lnTo>
                      <a:pt x="21" y="44"/>
                    </a:lnTo>
                    <a:lnTo>
                      <a:pt x="33" y="43"/>
                    </a:lnTo>
                    <a:lnTo>
                      <a:pt x="46" y="42"/>
                    </a:lnTo>
                    <a:lnTo>
                      <a:pt x="61" y="39"/>
                    </a:lnTo>
                    <a:lnTo>
                      <a:pt x="75" y="36"/>
                    </a:lnTo>
                    <a:lnTo>
                      <a:pt x="90" y="35"/>
                    </a:lnTo>
                    <a:lnTo>
                      <a:pt x="105" y="32"/>
                    </a:lnTo>
                    <a:lnTo>
                      <a:pt x="119" y="30"/>
                    </a:lnTo>
                    <a:lnTo>
                      <a:pt x="131" y="27"/>
                    </a:lnTo>
                    <a:lnTo>
                      <a:pt x="141" y="24"/>
                    </a:lnTo>
                    <a:lnTo>
                      <a:pt x="149" y="22"/>
                    </a:lnTo>
                    <a:lnTo>
                      <a:pt x="155" y="20"/>
                    </a:lnTo>
                    <a:lnTo>
                      <a:pt x="156" y="18"/>
                    </a:lnTo>
                    <a:lnTo>
                      <a:pt x="154" y="14"/>
                    </a:lnTo>
                    <a:lnTo>
                      <a:pt x="147" y="11"/>
                    </a:lnTo>
                    <a:lnTo>
                      <a:pt x="139" y="8"/>
                    </a:lnTo>
                    <a:lnTo>
                      <a:pt x="130" y="6"/>
                    </a:lnTo>
                    <a:lnTo>
                      <a:pt x="121" y="4"/>
                    </a:lnTo>
                    <a:lnTo>
                      <a:pt x="115" y="3"/>
                    </a:lnTo>
                    <a:lnTo>
                      <a:pt x="112" y="1"/>
                    </a:lnTo>
                    <a:lnTo>
                      <a:pt x="114" y="0"/>
                    </a:lnTo>
                    <a:lnTo>
                      <a:pt x="121" y="0"/>
                    </a:lnTo>
                    <a:lnTo>
                      <a:pt x="127" y="0"/>
                    </a:lnTo>
                    <a:lnTo>
                      <a:pt x="134" y="0"/>
                    </a:lnTo>
                    <a:lnTo>
                      <a:pt x="141" y="0"/>
                    </a:lnTo>
                    <a:lnTo>
                      <a:pt x="148" y="0"/>
                    </a:lnTo>
                    <a:lnTo>
                      <a:pt x="154" y="1"/>
                    </a:lnTo>
                    <a:lnTo>
                      <a:pt x="160" y="2"/>
                    </a:lnTo>
                    <a:lnTo>
                      <a:pt x="166" y="3"/>
                    </a:lnTo>
                    <a:lnTo>
                      <a:pt x="171" y="5"/>
                    </a:lnTo>
                    <a:lnTo>
                      <a:pt x="176" y="6"/>
                    </a:lnTo>
                    <a:lnTo>
                      <a:pt x="180" y="8"/>
                    </a:lnTo>
                    <a:lnTo>
                      <a:pt x="182" y="9"/>
                    </a:lnTo>
                    <a:lnTo>
                      <a:pt x="185" y="11"/>
                    </a:lnTo>
                    <a:lnTo>
                      <a:pt x="185" y="13"/>
                    </a:lnTo>
                    <a:lnTo>
                      <a:pt x="185" y="15"/>
                    </a:lnTo>
                    <a:lnTo>
                      <a:pt x="184" y="17"/>
                    </a:lnTo>
                    <a:lnTo>
                      <a:pt x="181" y="19"/>
                    </a:lnTo>
                    <a:lnTo>
                      <a:pt x="177" y="21"/>
                    </a:lnTo>
                    <a:lnTo>
                      <a:pt x="172" y="24"/>
                    </a:lnTo>
                    <a:lnTo>
                      <a:pt x="165" y="27"/>
                    </a:lnTo>
                    <a:lnTo>
                      <a:pt x="157" y="30"/>
                    </a:lnTo>
                    <a:lnTo>
                      <a:pt x="148" y="32"/>
                    </a:lnTo>
                    <a:lnTo>
                      <a:pt x="138" y="36"/>
                    </a:lnTo>
                    <a:lnTo>
                      <a:pt x="127" y="38"/>
                    </a:lnTo>
                    <a:lnTo>
                      <a:pt x="115" y="41"/>
                    </a:lnTo>
                    <a:lnTo>
                      <a:pt x="101" y="43"/>
                    </a:lnTo>
                    <a:lnTo>
                      <a:pt x="86" y="45"/>
                    </a:lnTo>
                    <a:lnTo>
                      <a:pt x="71" y="47"/>
                    </a:lnTo>
                    <a:lnTo>
                      <a:pt x="55" y="48"/>
                    </a:lnTo>
                    <a:lnTo>
                      <a:pt x="38" y="48"/>
                    </a:lnTo>
                    <a:lnTo>
                      <a:pt x="19" y="48"/>
                    </a:lnTo>
                    <a:lnTo>
                      <a:pt x="0" y="48"/>
                    </a:lnTo>
                  </a:path>
                </a:pathLst>
              </a:custGeom>
              <a:solidFill>
                <a:srgbClr val="FFFFFF"/>
              </a:solidFill>
              <a:ln w="9525" cap="rnd">
                <a:noFill/>
                <a:round/>
                <a:headEnd/>
                <a:tailEnd/>
              </a:ln>
            </p:spPr>
            <p:txBody>
              <a:bodyPr/>
              <a:lstStyle/>
              <a:p>
                <a:endParaRPr lang="tr-TR"/>
              </a:p>
            </p:txBody>
          </p:sp>
          <p:sp>
            <p:nvSpPr>
              <p:cNvPr id="18935" name="Freeform 544"/>
              <p:cNvSpPr>
                <a:spLocks/>
              </p:cNvSpPr>
              <p:nvPr/>
            </p:nvSpPr>
            <p:spPr bwMode="auto">
              <a:xfrm>
                <a:off x="2901" y="3607"/>
                <a:ext cx="121" cy="107"/>
              </a:xfrm>
              <a:custGeom>
                <a:avLst/>
                <a:gdLst>
                  <a:gd name="T0" fmla="*/ 2 w 121"/>
                  <a:gd name="T1" fmla="*/ 30 h 107"/>
                  <a:gd name="T2" fmla="*/ 0 w 121"/>
                  <a:gd name="T3" fmla="*/ 34 h 107"/>
                  <a:gd name="T4" fmla="*/ 0 w 121"/>
                  <a:gd name="T5" fmla="*/ 39 h 107"/>
                  <a:gd name="T6" fmla="*/ 0 w 121"/>
                  <a:gd name="T7" fmla="*/ 44 h 107"/>
                  <a:gd name="T8" fmla="*/ 1 w 121"/>
                  <a:gd name="T9" fmla="*/ 50 h 107"/>
                  <a:gd name="T10" fmla="*/ 3 w 121"/>
                  <a:gd name="T11" fmla="*/ 57 h 107"/>
                  <a:gd name="T12" fmla="*/ 5 w 121"/>
                  <a:gd name="T13" fmla="*/ 63 h 107"/>
                  <a:gd name="T14" fmla="*/ 10 w 121"/>
                  <a:gd name="T15" fmla="*/ 69 h 107"/>
                  <a:gd name="T16" fmla="*/ 15 w 121"/>
                  <a:gd name="T17" fmla="*/ 75 h 107"/>
                  <a:gd name="T18" fmla="*/ 22 w 121"/>
                  <a:gd name="T19" fmla="*/ 81 h 107"/>
                  <a:gd name="T20" fmla="*/ 30 w 121"/>
                  <a:gd name="T21" fmla="*/ 86 h 107"/>
                  <a:gd name="T22" fmla="*/ 40 w 121"/>
                  <a:gd name="T23" fmla="*/ 92 h 107"/>
                  <a:gd name="T24" fmla="*/ 52 w 121"/>
                  <a:gd name="T25" fmla="*/ 96 h 107"/>
                  <a:gd name="T26" fmla="*/ 66 w 121"/>
                  <a:gd name="T27" fmla="*/ 100 h 107"/>
                  <a:gd name="T28" fmla="*/ 82 w 121"/>
                  <a:gd name="T29" fmla="*/ 103 h 107"/>
                  <a:gd name="T30" fmla="*/ 100 w 121"/>
                  <a:gd name="T31" fmla="*/ 105 h 107"/>
                  <a:gd name="T32" fmla="*/ 120 w 121"/>
                  <a:gd name="T33" fmla="*/ 106 h 107"/>
                  <a:gd name="T34" fmla="*/ 120 w 121"/>
                  <a:gd name="T35" fmla="*/ 96 h 107"/>
                  <a:gd name="T36" fmla="*/ 118 w 121"/>
                  <a:gd name="T37" fmla="*/ 85 h 107"/>
                  <a:gd name="T38" fmla="*/ 115 w 121"/>
                  <a:gd name="T39" fmla="*/ 73 h 107"/>
                  <a:gd name="T40" fmla="*/ 111 w 121"/>
                  <a:gd name="T41" fmla="*/ 61 h 107"/>
                  <a:gd name="T42" fmla="*/ 105 w 121"/>
                  <a:gd name="T43" fmla="*/ 49 h 107"/>
                  <a:gd name="T44" fmla="*/ 99 w 121"/>
                  <a:gd name="T45" fmla="*/ 38 h 107"/>
                  <a:gd name="T46" fmla="*/ 90 w 121"/>
                  <a:gd name="T47" fmla="*/ 27 h 107"/>
                  <a:gd name="T48" fmla="*/ 83 w 121"/>
                  <a:gd name="T49" fmla="*/ 18 h 107"/>
                  <a:gd name="T50" fmla="*/ 73 w 121"/>
                  <a:gd name="T51" fmla="*/ 10 h 107"/>
                  <a:gd name="T52" fmla="*/ 64 w 121"/>
                  <a:gd name="T53" fmla="*/ 4 h 107"/>
                  <a:gd name="T54" fmla="*/ 54 w 121"/>
                  <a:gd name="T55" fmla="*/ 1 h 107"/>
                  <a:gd name="T56" fmla="*/ 44 w 121"/>
                  <a:gd name="T57" fmla="*/ 0 h 107"/>
                  <a:gd name="T58" fmla="*/ 33 w 121"/>
                  <a:gd name="T59" fmla="*/ 2 h 107"/>
                  <a:gd name="T60" fmla="*/ 23 w 121"/>
                  <a:gd name="T61" fmla="*/ 7 h 107"/>
                  <a:gd name="T62" fmla="*/ 12 w 121"/>
                  <a:gd name="T63" fmla="*/ 17 h 107"/>
                  <a:gd name="T64" fmla="*/ 2 w 121"/>
                  <a:gd name="T65" fmla="*/ 30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07"/>
                  <a:gd name="T101" fmla="*/ 121 w 121"/>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07">
                    <a:moveTo>
                      <a:pt x="2" y="30"/>
                    </a:moveTo>
                    <a:lnTo>
                      <a:pt x="0" y="34"/>
                    </a:lnTo>
                    <a:lnTo>
                      <a:pt x="0" y="39"/>
                    </a:lnTo>
                    <a:lnTo>
                      <a:pt x="0" y="44"/>
                    </a:lnTo>
                    <a:lnTo>
                      <a:pt x="1" y="50"/>
                    </a:lnTo>
                    <a:lnTo>
                      <a:pt x="3" y="57"/>
                    </a:lnTo>
                    <a:lnTo>
                      <a:pt x="5" y="63"/>
                    </a:lnTo>
                    <a:lnTo>
                      <a:pt x="10" y="69"/>
                    </a:lnTo>
                    <a:lnTo>
                      <a:pt x="15" y="75"/>
                    </a:lnTo>
                    <a:lnTo>
                      <a:pt x="22" y="81"/>
                    </a:lnTo>
                    <a:lnTo>
                      <a:pt x="30" y="86"/>
                    </a:lnTo>
                    <a:lnTo>
                      <a:pt x="40" y="92"/>
                    </a:lnTo>
                    <a:lnTo>
                      <a:pt x="52" y="96"/>
                    </a:lnTo>
                    <a:lnTo>
                      <a:pt x="66" y="100"/>
                    </a:lnTo>
                    <a:lnTo>
                      <a:pt x="82" y="103"/>
                    </a:lnTo>
                    <a:lnTo>
                      <a:pt x="100" y="105"/>
                    </a:lnTo>
                    <a:lnTo>
                      <a:pt x="120" y="106"/>
                    </a:lnTo>
                    <a:lnTo>
                      <a:pt x="120" y="96"/>
                    </a:lnTo>
                    <a:lnTo>
                      <a:pt x="118" y="85"/>
                    </a:lnTo>
                    <a:lnTo>
                      <a:pt x="115" y="73"/>
                    </a:lnTo>
                    <a:lnTo>
                      <a:pt x="111" y="61"/>
                    </a:lnTo>
                    <a:lnTo>
                      <a:pt x="105" y="49"/>
                    </a:lnTo>
                    <a:lnTo>
                      <a:pt x="99" y="38"/>
                    </a:lnTo>
                    <a:lnTo>
                      <a:pt x="90" y="27"/>
                    </a:lnTo>
                    <a:lnTo>
                      <a:pt x="83" y="18"/>
                    </a:lnTo>
                    <a:lnTo>
                      <a:pt x="73" y="10"/>
                    </a:lnTo>
                    <a:lnTo>
                      <a:pt x="64" y="4"/>
                    </a:lnTo>
                    <a:lnTo>
                      <a:pt x="54" y="1"/>
                    </a:lnTo>
                    <a:lnTo>
                      <a:pt x="44" y="0"/>
                    </a:lnTo>
                    <a:lnTo>
                      <a:pt x="33" y="2"/>
                    </a:lnTo>
                    <a:lnTo>
                      <a:pt x="23" y="7"/>
                    </a:lnTo>
                    <a:lnTo>
                      <a:pt x="12" y="17"/>
                    </a:lnTo>
                    <a:lnTo>
                      <a:pt x="2" y="30"/>
                    </a:lnTo>
                  </a:path>
                </a:pathLst>
              </a:custGeom>
              <a:solidFill>
                <a:srgbClr val="006DC9"/>
              </a:solidFill>
              <a:ln w="9525" cap="rnd">
                <a:noFill/>
                <a:round/>
                <a:headEnd/>
                <a:tailEnd/>
              </a:ln>
            </p:spPr>
            <p:txBody>
              <a:bodyPr/>
              <a:lstStyle/>
              <a:p>
                <a:endParaRPr lang="tr-TR"/>
              </a:p>
            </p:txBody>
          </p:sp>
          <p:sp>
            <p:nvSpPr>
              <p:cNvPr id="18936" name="Freeform 545"/>
              <p:cNvSpPr>
                <a:spLocks/>
              </p:cNvSpPr>
              <p:nvPr/>
            </p:nvSpPr>
            <p:spPr bwMode="auto">
              <a:xfrm>
                <a:off x="3047" y="3585"/>
                <a:ext cx="111" cy="141"/>
              </a:xfrm>
              <a:custGeom>
                <a:avLst/>
                <a:gdLst>
                  <a:gd name="T0" fmla="*/ 16 w 111"/>
                  <a:gd name="T1" fmla="*/ 140 h 141"/>
                  <a:gd name="T2" fmla="*/ 17 w 111"/>
                  <a:gd name="T3" fmla="*/ 140 h 141"/>
                  <a:gd name="T4" fmla="*/ 17 w 111"/>
                  <a:gd name="T5" fmla="*/ 139 h 141"/>
                  <a:gd name="T6" fmla="*/ 19 w 111"/>
                  <a:gd name="T7" fmla="*/ 136 h 141"/>
                  <a:gd name="T8" fmla="*/ 21 w 111"/>
                  <a:gd name="T9" fmla="*/ 133 h 141"/>
                  <a:gd name="T10" fmla="*/ 23 w 111"/>
                  <a:gd name="T11" fmla="*/ 130 h 141"/>
                  <a:gd name="T12" fmla="*/ 27 w 111"/>
                  <a:gd name="T13" fmla="*/ 125 h 141"/>
                  <a:gd name="T14" fmla="*/ 31 w 111"/>
                  <a:gd name="T15" fmla="*/ 121 h 141"/>
                  <a:gd name="T16" fmla="*/ 36 w 111"/>
                  <a:gd name="T17" fmla="*/ 116 h 141"/>
                  <a:gd name="T18" fmla="*/ 41 w 111"/>
                  <a:gd name="T19" fmla="*/ 111 h 141"/>
                  <a:gd name="T20" fmla="*/ 47 w 111"/>
                  <a:gd name="T21" fmla="*/ 106 h 141"/>
                  <a:gd name="T22" fmla="*/ 55 w 111"/>
                  <a:gd name="T23" fmla="*/ 101 h 141"/>
                  <a:gd name="T24" fmla="*/ 62 w 111"/>
                  <a:gd name="T25" fmla="*/ 96 h 141"/>
                  <a:gd name="T26" fmla="*/ 71 w 111"/>
                  <a:gd name="T27" fmla="*/ 91 h 141"/>
                  <a:gd name="T28" fmla="*/ 81 w 111"/>
                  <a:gd name="T29" fmla="*/ 86 h 141"/>
                  <a:gd name="T30" fmla="*/ 92 w 111"/>
                  <a:gd name="T31" fmla="*/ 81 h 141"/>
                  <a:gd name="T32" fmla="*/ 104 w 111"/>
                  <a:gd name="T33" fmla="*/ 77 h 141"/>
                  <a:gd name="T34" fmla="*/ 108 w 111"/>
                  <a:gd name="T35" fmla="*/ 75 h 141"/>
                  <a:gd name="T36" fmla="*/ 110 w 111"/>
                  <a:gd name="T37" fmla="*/ 70 h 141"/>
                  <a:gd name="T38" fmla="*/ 110 w 111"/>
                  <a:gd name="T39" fmla="*/ 64 h 141"/>
                  <a:gd name="T40" fmla="*/ 109 w 111"/>
                  <a:gd name="T41" fmla="*/ 57 h 141"/>
                  <a:gd name="T42" fmla="*/ 106 w 111"/>
                  <a:gd name="T43" fmla="*/ 49 h 141"/>
                  <a:gd name="T44" fmla="*/ 102 w 111"/>
                  <a:gd name="T45" fmla="*/ 41 h 141"/>
                  <a:gd name="T46" fmla="*/ 97 w 111"/>
                  <a:gd name="T47" fmla="*/ 33 h 141"/>
                  <a:gd name="T48" fmla="*/ 91 w 111"/>
                  <a:gd name="T49" fmla="*/ 25 h 141"/>
                  <a:gd name="T50" fmla="*/ 84 w 111"/>
                  <a:gd name="T51" fmla="*/ 17 h 141"/>
                  <a:gd name="T52" fmla="*/ 76 w 111"/>
                  <a:gd name="T53" fmla="*/ 10 h 141"/>
                  <a:gd name="T54" fmla="*/ 68 w 111"/>
                  <a:gd name="T55" fmla="*/ 5 h 141"/>
                  <a:gd name="T56" fmla="*/ 61 w 111"/>
                  <a:gd name="T57" fmla="*/ 1 h 141"/>
                  <a:gd name="T58" fmla="*/ 53 w 111"/>
                  <a:gd name="T59" fmla="*/ 0 h 141"/>
                  <a:gd name="T60" fmla="*/ 45 w 111"/>
                  <a:gd name="T61" fmla="*/ 0 h 141"/>
                  <a:gd name="T62" fmla="*/ 38 w 111"/>
                  <a:gd name="T63" fmla="*/ 4 h 141"/>
                  <a:gd name="T64" fmla="*/ 31 w 111"/>
                  <a:gd name="T65" fmla="*/ 11 h 141"/>
                  <a:gd name="T66" fmla="*/ 26 w 111"/>
                  <a:gd name="T67" fmla="*/ 17 h 141"/>
                  <a:gd name="T68" fmla="*/ 19 w 111"/>
                  <a:gd name="T69" fmla="*/ 26 h 141"/>
                  <a:gd name="T70" fmla="*/ 12 w 111"/>
                  <a:gd name="T71" fmla="*/ 39 h 141"/>
                  <a:gd name="T72" fmla="*/ 5 w 111"/>
                  <a:gd name="T73" fmla="*/ 54 h 141"/>
                  <a:gd name="T74" fmla="*/ 1 w 111"/>
                  <a:gd name="T75" fmla="*/ 72 h 141"/>
                  <a:gd name="T76" fmla="*/ 0 w 111"/>
                  <a:gd name="T77" fmla="*/ 93 h 141"/>
                  <a:gd name="T78" fmla="*/ 5 w 111"/>
                  <a:gd name="T79" fmla="*/ 115 h 141"/>
                  <a:gd name="T80" fmla="*/ 16 w 111"/>
                  <a:gd name="T81" fmla="*/ 140 h 1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
                  <a:gd name="T124" fmla="*/ 0 h 141"/>
                  <a:gd name="T125" fmla="*/ 111 w 111"/>
                  <a:gd name="T126" fmla="*/ 141 h 1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 h="141">
                    <a:moveTo>
                      <a:pt x="16" y="140"/>
                    </a:moveTo>
                    <a:lnTo>
                      <a:pt x="17" y="140"/>
                    </a:lnTo>
                    <a:lnTo>
                      <a:pt x="17" y="139"/>
                    </a:lnTo>
                    <a:lnTo>
                      <a:pt x="19" y="136"/>
                    </a:lnTo>
                    <a:lnTo>
                      <a:pt x="21" y="133"/>
                    </a:lnTo>
                    <a:lnTo>
                      <a:pt x="23" y="130"/>
                    </a:lnTo>
                    <a:lnTo>
                      <a:pt x="27" y="125"/>
                    </a:lnTo>
                    <a:lnTo>
                      <a:pt x="31" y="121"/>
                    </a:lnTo>
                    <a:lnTo>
                      <a:pt x="36" y="116"/>
                    </a:lnTo>
                    <a:lnTo>
                      <a:pt x="41" y="111"/>
                    </a:lnTo>
                    <a:lnTo>
                      <a:pt x="47" y="106"/>
                    </a:lnTo>
                    <a:lnTo>
                      <a:pt x="55" y="101"/>
                    </a:lnTo>
                    <a:lnTo>
                      <a:pt x="62" y="96"/>
                    </a:lnTo>
                    <a:lnTo>
                      <a:pt x="71" y="91"/>
                    </a:lnTo>
                    <a:lnTo>
                      <a:pt x="81" y="86"/>
                    </a:lnTo>
                    <a:lnTo>
                      <a:pt x="92" y="81"/>
                    </a:lnTo>
                    <a:lnTo>
                      <a:pt x="104" y="77"/>
                    </a:lnTo>
                    <a:lnTo>
                      <a:pt x="108" y="75"/>
                    </a:lnTo>
                    <a:lnTo>
                      <a:pt x="110" y="70"/>
                    </a:lnTo>
                    <a:lnTo>
                      <a:pt x="110" y="64"/>
                    </a:lnTo>
                    <a:lnTo>
                      <a:pt x="109" y="57"/>
                    </a:lnTo>
                    <a:lnTo>
                      <a:pt x="106" y="49"/>
                    </a:lnTo>
                    <a:lnTo>
                      <a:pt x="102" y="41"/>
                    </a:lnTo>
                    <a:lnTo>
                      <a:pt x="97" y="33"/>
                    </a:lnTo>
                    <a:lnTo>
                      <a:pt x="91" y="25"/>
                    </a:lnTo>
                    <a:lnTo>
                      <a:pt x="84" y="17"/>
                    </a:lnTo>
                    <a:lnTo>
                      <a:pt x="76" y="10"/>
                    </a:lnTo>
                    <a:lnTo>
                      <a:pt x="68" y="5"/>
                    </a:lnTo>
                    <a:lnTo>
                      <a:pt x="61" y="1"/>
                    </a:lnTo>
                    <a:lnTo>
                      <a:pt x="53" y="0"/>
                    </a:lnTo>
                    <a:lnTo>
                      <a:pt x="45" y="0"/>
                    </a:lnTo>
                    <a:lnTo>
                      <a:pt x="38" y="4"/>
                    </a:lnTo>
                    <a:lnTo>
                      <a:pt x="31" y="11"/>
                    </a:lnTo>
                    <a:lnTo>
                      <a:pt x="26" y="17"/>
                    </a:lnTo>
                    <a:lnTo>
                      <a:pt x="19" y="26"/>
                    </a:lnTo>
                    <a:lnTo>
                      <a:pt x="12" y="39"/>
                    </a:lnTo>
                    <a:lnTo>
                      <a:pt x="5" y="54"/>
                    </a:lnTo>
                    <a:lnTo>
                      <a:pt x="1" y="72"/>
                    </a:lnTo>
                    <a:lnTo>
                      <a:pt x="0" y="93"/>
                    </a:lnTo>
                    <a:lnTo>
                      <a:pt x="5" y="115"/>
                    </a:lnTo>
                    <a:lnTo>
                      <a:pt x="16" y="140"/>
                    </a:lnTo>
                  </a:path>
                </a:pathLst>
              </a:custGeom>
              <a:solidFill>
                <a:srgbClr val="006DC9"/>
              </a:solidFill>
              <a:ln w="9525" cap="rnd">
                <a:noFill/>
                <a:round/>
                <a:headEnd/>
                <a:tailEnd/>
              </a:ln>
            </p:spPr>
            <p:txBody>
              <a:bodyPr/>
              <a:lstStyle/>
              <a:p>
                <a:endParaRPr lang="tr-TR"/>
              </a:p>
            </p:txBody>
          </p:sp>
          <p:sp>
            <p:nvSpPr>
              <p:cNvPr id="18937" name="Freeform 546"/>
              <p:cNvSpPr>
                <a:spLocks/>
              </p:cNvSpPr>
              <p:nvPr/>
            </p:nvSpPr>
            <p:spPr bwMode="auto">
              <a:xfrm>
                <a:off x="2943" y="3745"/>
                <a:ext cx="87" cy="117"/>
              </a:xfrm>
              <a:custGeom>
                <a:avLst/>
                <a:gdLst>
                  <a:gd name="T0" fmla="*/ 81 w 87"/>
                  <a:gd name="T1" fmla="*/ 0 h 117"/>
                  <a:gd name="T2" fmla="*/ 80 w 87"/>
                  <a:gd name="T3" fmla="*/ 0 h 117"/>
                  <a:gd name="T4" fmla="*/ 75 w 87"/>
                  <a:gd name="T5" fmla="*/ 1 h 117"/>
                  <a:gd name="T6" fmla="*/ 69 w 87"/>
                  <a:gd name="T7" fmla="*/ 2 h 117"/>
                  <a:gd name="T8" fmla="*/ 61 w 87"/>
                  <a:gd name="T9" fmla="*/ 4 h 117"/>
                  <a:gd name="T10" fmla="*/ 52 w 87"/>
                  <a:gd name="T11" fmla="*/ 6 h 117"/>
                  <a:gd name="T12" fmla="*/ 42 w 87"/>
                  <a:gd name="T13" fmla="*/ 10 h 117"/>
                  <a:gd name="T14" fmla="*/ 33 w 87"/>
                  <a:gd name="T15" fmla="*/ 14 h 117"/>
                  <a:gd name="T16" fmla="*/ 24 w 87"/>
                  <a:gd name="T17" fmla="*/ 19 h 117"/>
                  <a:gd name="T18" fmla="*/ 15 w 87"/>
                  <a:gd name="T19" fmla="*/ 25 h 117"/>
                  <a:gd name="T20" fmla="*/ 8 w 87"/>
                  <a:gd name="T21" fmla="*/ 32 h 117"/>
                  <a:gd name="T22" fmla="*/ 3 w 87"/>
                  <a:gd name="T23" fmla="*/ 41 h 117"/>
                  <a:gd name="T24" fmla="*/ 0 w 87"/>
                  <a:gd name="T25" fmla="*/ 52 h 117"/>
                  <a:gd name="T26" fmla="*/ 0 w 87"/>
                  <a:gd name="T27" fmla="*/ 63 h 117"/>
                  <a:gd name="T28" fmla="*/ 4 w 87"/>
                  <a:gd name="T29" fmla="*/ 76 h 117"/>
                  <a:gd name="T30" fmla="*/ 12 w 87"/>
                  <a:gd name="T31" fmla="*/ 91 h 117"/>
                  <a:gd name="T32" fmla="*/ 25 w 87"/>
                  <a:gd name="T33" fmla="*/ 107 h 117"/>
                  <a:gd name="T34" fmla="*/ 32 w 87"/>
                  <a:gd name="T35" fmla="*/ 113 h 117"/>
                  <a:gd name="T36" fmla="*/ 41 w 87"/>
                  <a:gd name="T37" fmla="*/ 116 h 117"/>
                  <a:gd name="T38" fmla="*/ 50 w 87"/>
                  <a:gd name="T39" fmla="*/ 116 h 117"/>
                  <a:gd name="T40" fmla="*/ 59 w 87"/>
                  <a:gd name="T41" fmla="*/ 115 h 117"/>
                  <a:gd name="T42" fmla="*/ 68 w 87"/>
                  <a:gd name="T43" fmla="*/ 111 h 117"/>
                  <a:gd name="T44" fmla="*/ 76 w 87"/>
                  <a:gd name="T45" fmla="*/ 107 h 117"/>
                  <a:gd name="T46" fmla="*/ 81 w 87"/>
                  <a:gd name="T47" fmla="*/ 101 h 117"/>
                  <a:gd name="T48" fmla="*/ 85 w 87"/>
                  <a:gd name="T49" fmla="*/ 96 h 117"/>
                  <a:gd name="T50" fmla="*/ 86 w 87"/>
                  <a:gd name="T51" fmla="*/ 90 h 117"/>
                  <a:gd name="T52" fmla="*/ 85 w 87"/>
                  <a:gd name="T53" fmla="*/ 82 h 117"/>
                  <a:gd name="T54" fmla="*/ 83 w 87"/>
                  <a:gd name="T55" fmla="*/ 73 h 117"/>
                  <a:gd name="T56" fmla="*/ 81 w 87"/>
                  <a:gd name="T57" fmla="*/ 62 h 117"/>
                  <a:gd name="T58" fmla="*/ 79 w 87"/>
                  <a:gd name="T59" fmla="*/ 49 h 117"/>
                  <a:gd name="T60" fmla="*/ 77 w 87"/>
                  <a:gd name="T61" fmla="*/ 35 h 117"/>
                  <a:gd name="T62" fmla="*/ 78 w 87"/>
                  <a:gd name="T63" fmla="*/ 19 h 117"/>
                  <a:gd name="T64" fmla="*/ 81 w 87"/>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117"/>
                  <a:gd name="T101" fmla="*/ 87 w 87"/>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117">
                    <a:moveTo>
                      <a:pt x="81" y="0"/>
                    </a:moveTo>
                    <a:lnTo>
                      <a:pt x="80" y="0"/>
                    </a:lnTo>
                    <a:lnTo>
                      <a:pt x="75" y="1"/>
                    </a:lnTo>
                    <a:lnTo>
                      <a:pt x="69" y="2"/>
                    </a:lnTo>
                    <a:lnTo>
                      <a:pt x="61" y="4"/>
                    </a:lnTo>
                    <a:lnTo>
                      <a:pt x="52" y="6"/>
                    </a:lnTo>
                    <a:lnTo>
                      <a:pt x="42" y="10"/>
                    </a:lnTo>
                    <a:lnTo>
                      <a:pt x="33" y="14"/>
                    </a:lnTo>
                    <a:lnTo>
                      <a:pt x="24" y="19"/>
                    </a:lnTo>
                    <a:lnTo>
                      <a:pt x="15" y="25"/>
                    </a:lnTo>
                    <a:lnTo>
                      <a:pt x="8" y="32"/>
                    </a:lnTo>
                    <a:lnTo>
                      <a:pt x="3" y="41"/>
                    </a:lnTo>
                    <a:lnTo>
                      <a:pt x="0" y="52"/>
                    </a:lnTo>
                    <a:lnTo>
                      <a:pt x="0" y="63"/>
                    </a:lnTo>
                    <a:lnTo>
                      <a:pt x="4" y="76"/>
                    </a:lnTo>
                    <a:lnTo>
                      <a:pt x="12" y="91"/>
                    </a:lnTo>
                    <a:lnTo>
                      <a:pt x="25" y="107"/>
                    </a:lnTo>
                    <a:lnTo>
                      <a:pt x="32" y="113"/>
                    </a:lnTo>
                    <a:lnTo>
                      <a:pt x="41" y="116"/>
                    </a:lnTo>
                    <a:lnTo>
                      <a:pt x="50" y="116"/>
                    </a:lnTo>
                    <a:lnTo>
                      <a:pt x="59" y="115"/>
                    </a:lnTo>
                    <a:lnTo>
                      <a:pt x="68" y="111"/>
                    </a:lnTo>
                    <a:lnTo>
                      <a:pt x="76" y="107"/>
                    </a:lnTo>
                    <a:lnTo>
                      <a:pt x="81" y="101"/>
                    </a:lnTo>
                    <a:lnTo>
                      <a:pt x="85" y="96"/>
                    </a:lnTo>
                    <a:lnTo>
                      <a:pt x="86" y="90"/>
                    </a:lnTo>
                    <a:lnTo>
                      <a:pt x="85" y="82"/>
                    </a:lnTo>
                    <a:lnTo>
                      <a:pt x="83" y="73"/>
                    </a:lnTo>
                    <a:lnTo>
                      <a:pt x="81" y="62"/>
                    </a:lnTo>
                    <a:lnTo>
                      <a:pt x="79" y="49"/>
                    </a:lnTo>
                    <a:lnTo>
                      <a:pt x="77" y="35"/>
                    </a:lnTo>
                    <a:lnTo>
                      <a:pt x="78" y="19"/>
                    </a:lnTo>
                    <a:lnTo>
                      <a:pt x="81" y="0"/>
                    </a:lnTo>
                  </a:path>
                </a:pathLst>
              </a:custGeom>
              <a:solidFill>
                <a:srgbClr val="006DC9"/>
              </a:solidFill>
              <a:ln w="9525" cap="rnd">
                <a:noFill/>
                <a:round/>
                <a:headEnd/>
                <a:tailEnd/>
              </a:ln>
            </p:spPr>
            <p:txBody>
              <a:bodyPr/>
              <a:lstStyle/>
              <a:p>
                <a:endParaRPr lang="tr-TR"/>
              </a:p>
            </p:txBody>
          </p:sp>
          <p:sp>
            <p:nvSpPr>
              <p:cNvPr id="18938" name="Freeform 547"/>
              <p:cNvSpPr>
                <a:spLocks/>
              </p:cNvSpPr>
              <p:nvPr/>
            </p:nvSpPr>
            <p:spPr bwMode="auto">
              <a:xfrm>
                <a:off x="3055" y="3734"/>
                <a:ext cx="142" cy="96"/>
              </a:xfrm>
              <a:custGeom>
                <a:avLst/>
                <a:gdLst>
                  <a:gd name="T0" fmla="*/ 0 w 142"/>
                  <a:gd name="T1" fmla="*/ 6 h 96"/>
                  <a:gd name="T2" fmla="*/ 1 w 142"/>
                  <a:gd name="T3" fmla="*/ 6 h 96"/>
                  <a:gd name="T4" fmla="*/ 5 w 142"/>
                  <a:gd name="T5" fmla="*/ 6 h 96"/>
                  <a:gd name="T6" fmla="*/ 12 w 142"/>
                  <a:gd name="T7" fmla="*/ 5 h 96"/>
                  <a:gd name="T8" fmla="*/ 20 w 142"/>
                  <a:gd name="T9" fmla="*/ 4 h 96"/>
                  <a:gd name="T10" fmla="*/ 30 w 142"/>
                  <a:gd name="T11" fmla="*/ 2 h 96"/>
                  <a:gd name="T12" fmla="*/ 42 w 142"/>
                  <a:gd name="T13" fmla="*/ 1 h 96"/>
                  <a:gd name="T14" fmla="*/ 53 w 142"/>
                  <a:gd name="T15" fmla="*/ 0 h 96"/>
                  <a:gd name="T16" fmla="*/ 66 w 142"/>
                  <a:gd name="T17" fmla="*/ 0 h 96"/>
                  <a:gd name="T18" fmla="*/ 79 w 142"/>
                  <a:gd name="T19" fmla="*/ 0 h 96"/>
                  <a:gd name="T20" fmla="*/ 91 w 142"/>
                  <a:gd name="T21" fmla="*/ 1 h 96"/>
                  <a:gd name="T22" fmla="*/ 102 w 142"/>
                  <a:gd name="T23" fmla="*/ 2 h 96"/>
                  <a:gd name="T24" fmla="*/ 113 w 142"/>
                  <a:gd name="T25" fmla="*/ 5 h 96"/>
                  <a:gd name="T26" fmla="*/ 123 w 142"/>
                  <a:gd name="T27" fmla="*/ 8 h 96"/>
                  <a:gd name="T28" fmla="*/ 130 w 142"/>
                  <a:gd name="T29" fmla="*/ 13 h 96"/>
                  <a:gd name="T30" fmla="*/ 135 w 142"/>
                  <a:gd name="T31" fmla="*/ 18 h 96"/>
                  <a:gd name="T32" fmla="*/ 138 w 142"/>
                  <a:gd name="T33" fmla="*/ 25 h 96"/>
                  <a:gd name="T34" fmla="*/ 141 w 142"/>
                  <a:gd name="T35" fmla="*/ 46 h 96"/>
                  <a:gd name="T36" fmla="*/ 139 w 142"/>
                  <a:gd name="T37" fmla="*/ 63 h 96"/>
                  <a:gd name="T38" fmla="*/ 134 w 142"/>
                  <a:gd name="T39" fmla="*/ 76 h 96"/>
                  <a:gd name="T40" fmla="*/ 128 w 142"/>
                  <a:gd name="T41" fmla="*/ 86 h 96"/>
                  <a:gd name="T42" fmla="*/ 119 w 142"/>
                  <a:gd name="T43" fmla="*/ 92 h 96"/>
                  <a:gd name="T44" fmla="*/ 109 w 142"/>
                  <a:gd name="T45" fmla="*/ 95 h 96"/>
                  <a:gd name="T46" fmla="*/ 98 w 142"/>
                  <a:gd name="T47" fmla="*/ 95 h 96"/>
                  <a:gd name="T48" fmla="*/ 89 w 142"/>
                  <a:gd name="T49" fmla="*/ 93 h 96"/>
                  <a:gd name="T50" fmla="*/ 84 w 142"/>
                  <a:gd name="T51" fmla="*/ 90 h 96"/>
                  <a:gd name="T52" fmla="*/ 78 w 142"/>
                  <a:gd name="T53" fmla="*/ 87 h 96"/>
                  <a:gd name="T54" fmla="*/ 71 w 142"/>
                  <a:gd name="T55" fmla="*/ 82 h 96"/>
                  <a:gd name="T56" fmla="*/ 64 w 142"/>
                  <a:gd name="T57" fmla="*/ 76 h 96"/>
                  <a:gd name="T58" fmla="*/ 57 w 142"/>
                  <a:gd name="T59" fmla="*/ 69 h 96"/>
                  <a:gd name="T60" fmla="*/ 49 w 142"/>
                  <a:gd name="T61" fmla="*/ 62 h 96"/>
                  <a:gd name="T62" fmla="*/ 42 w 142"/>
                  <a:gd name="T63" fmla="*/ 54 h 96"/>
                  <a:gd name="T64" fmla="*/ 35 w 142"/>
                  <a:gd name="T65" fmla="*/ 46 h 96"/>
                  <a:gd name="T66" fmla="*/ 28 w 142"/>
                  <a:gd name="T67" fmla="*/ 39 h 96"/>
                  <a:gd name="T68" fmla="*/ 21 w 142"/>
                  <a:gd name="T69" fmla="*/ 32 h 96"/>
                  <a:gd name="T70" fmla="*/ 16 w 142"/>
                  <a:gd name="T71" fmla="*/ 25 h 96"/>
                  <a:gd name="T72" fmla="*/ 10 w 142"/>
                  <a:gd name="T73" fmla="*/ 19 h 96"/>
                  <a:gd name="T74" fmla="*/ 6 w 142"/>
                  <a:gd name="T75" fmla="*/ 14 h 96"/>
                  <a:gd name="T76" fmla="*/ 3 w 142"/>
                  <a:gd name="T77" fmla="*/ 10 h 96"/>
                  <a:gd name="T78" fmla="*/ 0 w 142"/>
                  <a:gd name="T79" fmla="*/ 8 h 96"/>
                  <a:gd name="T80" fmla="*/ 0 w 142"/>
                  <a:gd name="T81" fmla="*/ 6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96"/>
                  <a:gd name="T125" fmla="*/ 142 w 142"/>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96">
                    <a:moveTo>
                      <a:pt x="0" y="6"/>
                    </a:moveTo>
                    <a:lnTo>
                      <a:pt x="1" y="6"/>
                    </a:lnTo>
                    <a:lnTo>
                      <a:pt x="5" y="6"/>
                    </a:lnTo>
                    <a:lnTo>
                      <a:pt x="12" y="5"/>
                    </a:lnTo>
                    <a:lnTo>
                      <a:pt x="20" y="4"/>
                    </a:lnTo>
                    <a:lnTo>
                      <a:pt x="30" y="2"/>
                    </a:lnTo>
                    <a:lnTo>
                      <a:pt x="42" y="1"/>
                    </a:lnTo>
                    <a:lnTo>
                      <a:pt x="53" y="0"/>
                    </a:lnTo>
                    <a:lnTo>
                      <a:pt x="66" y="0"/>
                    </a:lnTo>
                    <a:lnTo>
                      <a:pt x="79" y="0"/>
                    </a:lnTo>
                    <a:lnTo>
                      <a:pt x="91" y="1"/>
                    </a:lnTo>
                    <a:lnTo>
                      <a:pt x="102" y="2"/>
                    </a:lnTo>
                    <a:lnTo>
                      <a:pt x="113" y="5"/>
                    </a:lnTo>
                    <a:lnTo>
                      <a:pt x="123" y="8"/>
                    </a:lnTo>
                    <a:lnTo>
                      <a:pt x="130" y="13"/>
                    </a:lnTo>
                    <a:lnTo>
                      <a:pt x="135" y="18"/>
                    </a:lnTo>
                    <a:lnTo>
                      <a:pt x="138" y="25"/>
                    </a:lnTo>
                    <a:lnTo>
                      <a:pt x="141" y="46"/>
                    </a:lnTo>
                    <a:lnTo>
                      <a:pt x="139" y="63"/>
                    </a:lnTo>
                    <a:lnTo>
                      <a:pt x="134" y="76"/>
                    </a:lnTo>
                    <a:lnTo>
                      <a:pt x="128" y="86"/>
                    </a:lnTo>
                    <a:lnTo>
                      <a:pt x="119" y="92"/>
                    </a:lnTo>
                    <a:lnTo>
                      <a:pt x="109" y="95"/>
                    </a:lnTo>
                    <a:lnTo>
                      <a:pt x="98" y="95"/>
                    </a:lnTo>
                    <a:lnTo>
                      <a:pt x="89" y="93"/>
                    </a:lnTo>
                    <a:lnTo>
                      <a:pt x="84" y="90"/>
                    </a:lnTo>
                    <a:lnTo>
                      <a:pt x="78" y="87"/>
                    </a:lnTo>
                    <a:lnTo>
                      <a:pt x="71" y="82"/>
                    </a:lnTo>
                    <a:lnTo>
                      <a:pt x="64" y="76"/>
                    </a:lnTo>
                    <a:lnTo>
                      <a:pt x="57" y="69"/>
                    </a:lnTo>
                    <a:lnTo>
                      <a:pt x="49" y="62"/>
                    </a:lnTo>
                    <a:lnTo>
                      <a:pt x="42" y="54"/>
                    </a:lnTo>
                    <a:lnTo>
                      <a:pt x="35" y="46"/>
                    </a:lnTo>
                    <a:lnTo>
                      <a:pt x="28" y="39"/>
                    </a:lnTo>
                    <a:lnTo>
                      <a:pt x="21" y="32"/>
                    </a:lnTo>
                    <a:lnTo>
                      <a:pt x="16" y="25"/>
                    </a:lnTo>
                    <a:lnTo>
                      <a:pt x="10" y="19"/>
                    </a:lnTo>
                    <a:lnTo>
                      <a:pt x="6" y="14"/>
                    </a:lnTo>
                    <a:lnTo>
                      <a:pt x="3" y="10"/>
                    </a:lnTo>
                    <a:lnTo>
                      <a:pt x="0" y="8"/>
                    </a:lnTo>
                    <a:lnTo>
                      <a:pt x="0" y="6"/>
                    </a:lnTo>
                  </a:path>
                </a:pathLst>
              </a:custGeom>
              <a:solidFill>
                <a:srgbClr val="006DC9"/>
              </a:solidFill>
              <a:ln w="9525" cap="rnd">
                <a:noFill/>
                <a:round/>
                <a:headEnd/>
                <a:tailEnd/>
              </a:ln>
            </p:spPr>
            <p:txBody>
              <a:bodyPr/>
              <a:lstStyle/>
              <a:p>
                <a:endParaRPr lang="tr-TR"/>
              </a:p>
            </p:txBody>
          </p:sp>
          <p:sp>
            <p:nvSpPr>
              <p:cNvPr id="18939" name="Freeform 548"/>
              <p:cNvSpPr>
                <a:spLocks/>
              </p:cNvSpPr>
              <p:nvPr/>
            </p:nvSpPr>
            <p:spPr bwMode="auto">
              <a:xfrm>
                <a:off x="2940" y="3734"/>
                <a:ext cx="101" cy="141"/>
              </a:xfrm>
              <a:custGeom>
                <a:avLst/>
                <a:gdLst>
                  <a:gd name="T0" fmla="*/ 0 w 101"/>
                  <a:gd name="T1" fmla="*/ 60 h 141"/>
                  <a:gd name="T2" fmla="*/ 3 w 101"/>
                  <a:gd name="T3" fmla="*/ 89 h 141"/>
                  <a:gd name="T4" fmla="*/ 15 w 101"/>
                  <a:gd name="T5" fmla="*/ 115 h 141"/>
                  <a:gd name="T6" fmla="*/ 38 w 101"/>
                  <a:gd name="T7" fmla="*/ 133 h 141"/>
                  <a:gd name="T8" fmla="*/ 58 w 101"/>
                  <a:gd name="T9" fmla="*/ 140 h 141"/>
                  <a:gd name="T10" fmla="*/ 68 w 101"/>
                  <a:gd name="T11" fmla="*/ 139 h 141"/>
                  <a:gd name="T12" fmla="*/ 79 w 101"/>
                  <a:gd name="T13" fmla="*/ 135 h 141"/>
                  <a:gd name="T14" fmla="*/ 87 w 101"/>
                  <a:gd name="T15" fmla="*/ 130 h 141"/>
                  <a:gd name="T16" fmla="*/ 98 w 101"/>
                  <a:gd name="T17" fmla="*/ 114 h 141"/>
                  <a:gd name="T18" fmla="*/ 98 w 101"/>
                  <a:gd name="T19" fmla="*/ 87 h 141"/>
                  <a:gd name="T20" fmla="*/ 91 w 101"/>
                  <a:gd name="T21" fmla="*/ 57 h 141"/>
                  <a:gd name="T22" fmla="*/ 89 w 101"/>
                  <a:gd name="T23" fmla="*/ 25 h 141"/>
                  <a:gd name="T24" fmla="*/ 94 w 101"/>
                  <a:gd name="T25" fmla="*/ 5 h 141"/>
                  <a:gd name="T26" fmla="*/ 90 w 101"/>
                  <a:gd name="T27" fmla="*/ 0 h 141"/>
                  <a:gd name="T28" fmla="*/ 85 w 101"/>
                  <a:gd name="T29" fmla="*/ 0 h 141"/>
                  <a:gd name="T30" fmla="*/ 80 w 101"/>
                  <a:gd name="T31" fmla="*/ 3 h 141"/>
                  <a:gd name="T32" fmla="*/ 77 w 101"/>
                  <a:gd name="T33" fmla="*/ 8 h 141"/>
                  <a:gd name="T34" fmla="*/ 76 w 101"/>
                  <a:gd name="T35" fmla="*/ 12 h 141"/>
                  <a:gd name="T36" fmla="*/ 76 w 101"/>
                  <a:gd name="T37" fmla="*/ 27 h 141"/>
                  <a:gd name="T38" fmla="*/ 79 w 101"/>
                  <a:gd name="T39" fmla="*/ 53 h 141"/>
                  <a:gd name="T40" fmla="*/ 81 w 101"/>
                  <a:gd name="T41" fmla="*/ 79 h 141"/>
                  <a:gd name="T42" fmla="*/ 75 w 101"/>
                  <a:gd name="T43" fmla="*/ 103 h 141"/>
                  <a:gd name="T44" fmla="*/ 62 w 101"/>
                  <a:gd name="T45" fmla="*/ 118 h 141"/>
                  <a:gd name="T46" fmla="*/ 53 w 101"/>
                  <a:gd name="T47" fmla="*/ 122 h 141"/>
                  <a:gd name="T48" fmla="*/ 42 w 101"/>
                  <a:gd name="T49" fmla="*/ 119 h 141"/>
                  <a:gd name="T50" fmla="*/ 34 w 101"/>
                  <a:gd name="T51" fmla="*/ 114 h 141"/>
                  <a:gd name="T52" fmla="*/ 24 w 101"/>
                  <a:gd name="T53" fmla="*/ 100 h 141"/>
                  <a:gd name="T54" fmla="*/ 18 w 101"/>
                  <a:gd name="T55" fmla="*/ 81 h 141"/>
                  <a:gd name="T56" fmla="*/ 18 w 101"/>
                  <a:gd name="T57" fmla="*/ 60 h 141"/>
                  <a:gd name="T58" fmla="*/ 27 w 101"/>
                  <a:gd name="T59" fmla="*/ 42 h 141"/>
                  <a:gd name="T60" fmla="*/ 39 w 101"/>
                  <a:gd name="T61" fmla="*/ 31 h 141"/>
                  <a:gd name="T62" fmla="*/ 47 w 101"/>
                  <a:gd name="T63" fmla="*/ 24 h 141"/>
                  <a:gd name="T64" fmla="*/ 55 w 101"/>
                  <a:gd name="T65" fmla="*/ 18 h 141"/>
                  <a:gd name="T66" fmla="*/ 64 w 101"/>
                  <a:gd name="T67" fmla="*/ 14 h 141"/>
                  <a:gd name="T68" fmla="*/ 71 w 101"/>
                  <a:gd name="T69" fmla="*/ 12 h 141"/>
                  <a:gd name="T70" fmla="*/ 73 w 101"/>
                  <a:gd name="T71" fmla="*/ 9 h 141"/>
                  <a:gd name="T72" fmla="*/ 72 w 101"/>
                  <a:gd name="T73" fmla="*/ 6 h 141"/>
                  <a:gd name="T74" fmla="*/ 70 w 101"/>
                  <a:gd name="T75" fmla="*/ 4 h 141"/>
                  <a:gd name="T76" fmla="*/ 66 w 101"/>
                  <a:gd name="T77" fmla="*/ 4 h 141"/>
                  <a:gd name="T78" fmla="*/ 49 w 101"/>
                  <a:gd name="T79" fmla="*/ 8 h 141"/>
                  <a:gd name="T80" fmla="*/ 26 w 101"/>
                  <a:gd name="T81" fmla="*/ 17 h 141"/>
                  <a:gd name="T82" fmla="*/ 7 w 101"/>
                  <a:gd name="T83" fmla="*/ 33 h 1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141"/>
                  <a:gd name="T128" fmla="*/ 101 w 101"/>
                  <a:gd name="T129" fmla="*/ 141 h 1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141">
                    <a:moveTo>
                      <a:pt x="2" y="45"/>
                    </a:moveTo>
                    <a:lnTo>
                      <a:pt x="0" y="60"/>
                    </a:lnTo>
                    <a:lnTo>
                      <a:pt x="0" y="75"/>
                    </a:lnTo>
                    <a:lnTo>
                      <a:pt x="3" y="89"/>
                    </a:lnTo>
                    <a:lnTo>
                      <a:pt x="7" y="102"/>
                    </a:lnTo>
                    <a:lnTo>
                      <a:pt x="15" y="115"/>
                    </a:lnTo>
                    <a:lnTo>
                      <a:pt x="24" y="124"/>
                    </a:lnTo>
                    <a:lnTo>
                      <a:pt x="38" y="133"/>
                    </a:lnTo>
                    <a:lnTo>
                      <a:pt x="54" y="140"/>
                    </a:lnTo>
                    <a:lnTo>
                      <a:pt x="58" y="140"/>
                    </a:lnTo>
                    <a:lnTo>
                      <a:pt x="64" y="140"/>
                    </a:lnTo>
                    <a:lnTo>
                      <a:pt x="68" y="139"/>
                    </a:lnTo>
                    <a:lnTo>
                      <a:pt x="73" y="138"/>
                    </a:lnTo>
                    <a:lnTo>
                      <a:pt x="79" y="135"/>
                    </a:lnTo>
                    <a:lnTo>
                      <a:pt x="83" y="132"/>
                    </a:lnTo>
                    <a:lnTo>
                      <a:pt x="87" y="130"/>
                    </a:lnTo>
                    <a:lnTo>
                      <a:pt x="91" y="126"/>
                    </a:lnTo>
                    <a:lnTo>
                      <a:pt x="98" y="114"/>
                    </a:lnTo>
                    <a:lnTo>
                      <a:pt x="100" y="100"/>
                    </a:lnTo>
                    <a:lnTo>
                      <a:pt x="98" y="87"/>
                    </a:lnTo>
                    <a:lnTo>
                      <a:pt x="94" y="72"/>
                    </a:lnTo>
                    <a:lnTo>
                      <a:pt x="91" y="57"/>
                    </a:lnTo>
                    <a:lnTo>
                      <a:pt x="88" y="42"/>
                    </a:lnTo>
                    <a:lnTo>
                      <a:pt x="89" y="25"/>
                    </a:lnTo>
                    <a:lnTo>
                      <a:pt x="94" y="8"/>
                    </a:lnTo>
                    <a:lnTo>
                      <a:pt x="94" y="5"/>
                    </a:lnTo>
                    <a:lnTo>
                      <a:pt x="93" y="3"/>
                    </a:lnTo>
                    <a:lnTo>
                      <a:pt x="90" y="0"/>
                    </a:lnTo>
                    <a:lnTo>
                      <a:pt x="87" y="0"/>
                    </a:lnTo>
                    <a:lnTo>
                      <a:pt x="85" y="0"/>
                    </a:lnTo>
                    <a:lnTo>
                      <a:pt x="82" y="1"/>
                    </a:lnTo>
                    <a:lnTo>
                      <a:pt x="80" y="3"/>
                    </a:lnTo>
                    <a:lnTo>
                      <a:pt x="78" y="5"/>
                    </a:lnTo>
                    <a:lnTo>
                      <a:pt x="77" y="8"/>
                    </a:lnTo>
                    <a:lnTo>
                      <a:pt x="76" y="9"/>
                    </a:lnTo>
                    <a:lnTo>
                      <a:pt x="76" y="12"/>
                    </a:lnTo>
                    <a:lnTo>
                      <a:pt x="76" y="15"/>
                    </a:lnTo>
                    <a:lnTo>
                      <a:pt x="76" y="27"/>
                    </a:lnTo>
                    <a:lnTo>
                      <a:pt x="78" y="40"/>
                    </a:lnTo>
                    <a:lnTo>
                      <a:pt x="79" y="53"/>
                    </a:lnTo>
                    <a:lnTo>
                      <a:pt x="81" y="66"/>
                    </a:lnTo>
                    <a:lnTo>
                      <a:pt x="81" y="79"/>
                    </a:lnTo>
                    <a:lnTo>
                      <a:pt x="79" y="91"/>
                    </a:lnTo>
                    <a:lnTo>
                      <a:pt x="75" y="103"/>
                    </a:lnTo>
                    <a:lnTo>
                      <a:pt x="67" y="115"/>
                    </a:lnTo>
                    <a:lnTo>
                      <a:pt x="62" y="118"/>
                    </a:lnTo>
                    <a:lnTo>
                      <a:pt x="58" y="120"/>
                    </a:lnTo>
                    <a:lnTo>
                      <a:pt x="53" y="122"/>
                    </a:lnTo>
                    <a:lnTo>
                      <a:pt x="48" y="121"/>
                    </a:lnTo>
                    <a:lnTo>
                      <a:pt x="42" y="119"/>
                    </a:lnTo>
                    <a:lnTo>
                      <a:pt x="38" y="116"/>
                    </a:lnTo>
                    <a:lnTo>
                      <a:pt x="34" y="114"/>
                    </a:lnTo>
                    <a:lnTo>
                      <a:pt x="30" y="109"/>
                    </a:lnTo>
                    <a:lnTo>
                      <a:pt x="24" y="100"/>
                    </a:lnTo>
                    <a:lnTo>
                      <a:pt x="21" y="91"/>
                    </a:lnTo>
                    <a:lnTo>
                      <a:pt x="18" y="81"/>
                    </a:lnTo>
                    <a:lnTo>
                      <a:pt x="18" y="71"/>
                    </a:lnTo>
                    <a:lnTo>
                      <a:pt x="18" y="60"/>
                    </a:lnTo>
                    <a:lnTo>
                      <a:pt x="21" y="51"/>
                    </a:lnTo>
                    <a:lnTo>
                      <a:pt x="27" y="42"/>
                    </a:lnTo>
                    <a:lnTo>
                      <a:pt x="34" y="35"/>
                    </a:lnTo>
                    <a:lnTo>
                      <a:pt x="39" y="31"/>
                    </a:lnTo>
                    <a:lnTo>
                      <a:pt x="43" y="27"/>
                    </a:lnTo>
                    <a:lnTo>
                      <a:pt x="47" y="24"/>
                    </a:lnTo>
                    <a:lnTo>
                      <a:pt x="51" y="21"/>
                    </a:lnTo>
                    <a:lnTo>
                      <a:pt x="55" y="18"/>
                    </a:lnTo>
                    <a:lnTo>
                      <a:pt x="59" y="16"/>
                    </a:lnTo>
                    <a:lnTo>
                      <a:pt x="64" y="14"/>
                    </a:lnTo>
                    <a:lnTo>
                      <a:pt x="69" y="12"/>
                    </a:lnTo>
                    <a:lnTo>
                      <a:pt x="71" y="12"/>
                    </a:lnTo>
                    <a:lnTo>
                      <a:pt x="72" y="11"/>
                    </a:lnTo>
                    <a:lnTo>
                      <a:pt x="73" y="9"/>
                    </a:lnTo>
                    <a:lnTo>
                      <a:pt x="73" y="8"/>
                    </a:lnTo>
                    <a:lnTo>
                      <a:pt x="72" y="6"/>
                    </a:lnTo>
                    <a:lnTo>
                      <a:pt x="71" y="4"/>
                    </a:lnTo>
                    <a:lnTo>
                      <a:pt x="70" y="4"/>
                    </a:lnTo>
                    <a:lnTo>
                      <a:pt x="68" y="3"/>
                    </a:lnTo>
                    <a:lnTo>
                      <a:pt x="66" y="4"/>
                    </a:lnTo>
                    <a:lnTo>
                      <a:pt x="59" y="5"/>
                    </a:lnTo>
                    <a:lnTo>
                      <a:pt x="49" y="8"/>
                    </a:lnTo>
                    <a:lnTo>
                      <a:pt x="38" y="11"/>
                    </a:lnTo>
                    <a:lnTo>
                      <a:pt x="26" y="17"/>
                    </a:lnTo>
                    <a:lnTo>
                      <a:pt x="15" y="24"/>
                    </a:lnTo>
                    <a:lnTo>
                      <a:pt x="7" y="33"/>
                    </a:lnTo>
                    <a:lnTo>
                      <a:pt x="2" y="45"/>
                    </a:lnTo>
                  </a:path>
                </a:pathLst>
              </a:custGeom>
              <a:solidFill>
                <a:srgbClr val="000000"/>
              </a:solidFill>
              <a:ln w="9525" cap="rnd">
                <a:noFill/>
                <a:round/>
                <a:headEnd/>
                <a:tailEnd/>
              </a:ln>
            </p:spPr>
            <p:txBody>
              <a:bodyPr/>
              <a:lstStyle/>
              <a:p>
                <a:endParaRPr lang="tr-TR"/>
              </a:p>
            </p:txBody>
          </p:sp>
          <p:sp>
            <p:nvSpPr>
              <p:cNvPr id="18940" name="Freeform 549"/>
              <p:cNvSpPr>
                <a:spLocks/>
              </p:cNvSpPr>
              <p:nvPr/>
            </p:nvSpPr>
            <p:spPr bwMode="auto">
              <a:xfrm>
                <a:off x="2893" y="3605"/>
                <a:ext cx="139" cy="126"/>
              </a:xfrm>
              <a:custGeom>
                <a:avLst/>
                <a:gdLst>
                  <a:gd name="T0" fmla="*/ 105 w 139"/>
                  <a:gd name="T1" fmla="*/ 108 h 126"/>
                  <a:gd name="T2" fmla="*/ 90 w 139"/>
                  <a:gd name="T3" fmla="*/ 101 h 126"/>
                  <a:gd name="T4" fmla="*/ 73 w 139"/>
                  <a:gd name="T5" fmla="*/ 95 h 126"/>
                  <a:gd name="T6" fmla="*/ 55 w 139"/>
                  <a:gd name="T7" fmla="*/ 89 h 126"/>
                  <a:gd name="T8" fmla="*/ 39 w 139"/>
                  <a:gd name="T9" fmla="*/ 82 h 126"/>
                  <a:gd name="T10" fmla="*/ 27 w 139"/>
                  <a:gd name="T11" fmla="*/ 72 h 126"/>
                  <a:gd name="T12" fmla="*/ 18 w 139"/>
                  <a:gd name="T13" fmla="*/ 59 h 126"/>
                  <a:gd name="T14" fmla="*/ 17 w 139"/>
                  <a:gd name="T15" fmla="*/ 42 h 126"/>
                  <a:gd name="T16" fmla="*/ 25 w 139"/>
                  <a:gd name="T17" fmla="*/ 24 h 126"/>
                  <a:gd name="T18" fmla="*/ 36 w 139"/>
                  <a:gd name="T19" fmla="*/ 14 h 126"/>
                  <a:gd name="T20" fmla="*/ 47 w 139"/>
                  <a:gd name="T21" fmla="*/ 11 h 126"/>
                  <a:gd name="T22" fmla="*/ 58 w 139"/>
                  <a:gd name="T23" fmla="*/ 11 h 126"/>
                  <a:gd name="T24" fmla="*/ 72 w 139"/>
                  <a:gd name="T25" fmla="*/ 14 h 126"/>
                  <a:gd name="T26" fmla="*/ 88 w 139"/>
                  <a:gd name="T27" fmla="*/ 24 h 126"/>
                  <a:gd name="T28" fmla="*/ 101 w 139"/>
                  <a:gd name="T29" fmla="*/ 41 h 126"/>
                  <a:gd name="T30" fmla="*/ 111 w 139"/>
                  <a:gd name="T31" fmla="*/ 59 h 126"/>
                  <a:gd name="T32" fmla="*/ 117 w 139"/>
                  <a:gd name="T33" fmla="*/ 78 h 126"/>
                  <a:gd name="T34" fmla="*/ 116 w 139"/>
                  <a:gd name="T35" fmla="*/ 98 h 126"/>
                  <a:gd name="T36" fmla="*/ 117 w 139"/>
                  <a:gd name="T37" fmla="*/ 110 h 126"/>
                  <a:gd name="T38" fmla="*/ 121 w 139"/>
                  <a:gd name="T39" fmla="*/ 112 h 126"/>
                  <a:gd name="T40" fmla="*/ 127 w 139"/>
                  <a:gd name="T41" fmla="*/ 113 h 126"/>
                  <a:gd name="T42" fmla="*/ 132 w 139"/>
                  <a:gd name="T43" fmla="*/ 111 h 126"/>
                  <a:gd name="T44" fmla="*/ 137 w 139"/>
                  <a:gd name="T45" fmla="*/ 99 h 126"/>
                  <a:gd name="T46" fmla="*/ 138 w 139"/>
                  <a:gd name="T47" fmla="*/ 78 h 126"/>
                  <a:gd name="T48" fmla="*/ 132 w 139"/>
                  <a:gd name="T49" fmla="*/ 57 h 126"/>
                  <a:gd name="T50" fmla="*/ 121 w 139"/>
                  <a:gd name="T51" fmla="*/ 38 h 126"/>
                  <a:gd name="T52" fmla="*/ 110 w 139"/>
                  <a:gd name="T53" fmla="*/ 24 h 126"/>
                  <a:gd name="T54" fmla="*/ 99 w 139"/>
                  <a:gd name="T55" fmla="*/ 14 h 126"/>
                  <a:gd name="T56" fmla="*/ 88 w 139"/>
                  <a:gd name="T57" fmla="*/ 7 h 126"/>
                  <a:gd name="T58" fmla="*/ 76 w 139"/>
                  <a:gd name="T59" fmla="*/ 2 h 126"/>
                  <a:gd name="T60" fmla="*/ 59 w 139"/>
                  <a:gd name="T61" fmla="*/ 0 h 126"/>
                  <a:gd name="T62" fmla="*/ 39 w 139"/>
                  <a:gd name="T63" fmla="*/ 1 h 126"/>
                  <a:gd name="T64" fmla="*/ 21 w 139"/>
                  <a:gd name="T65" fmla="*/ 8 h 126"/>
                  <a:gd name="T66" fmla="*/ 8 w 139"/>
                  <a:gd name="T67" fmla="*/ 22 h 126"/>
                  <a:gd name="T68" fmla="*/ 2 w 139"/>
                  <a:gd name="T69" fmla="*/ 46 h 126"/>
                  <a:gd name="T70" fmla="*/ 2 w 139"/>
                  <a:gd name="T71" fmla="*/ 73 h 126"/>
                  <a:gd name="T72" fmla="*/ 16 w 139"/>
                  <a:gd name="T73" fmla="*/ 90 h 126"/>
                  <a:gd name="T74" fmla="*/ 29 w 139"/>
                  <a:gd name="T75" fmla="*/ 97 h 126"/>
                  <a:gd name="T76" fmla="*/ 43 w 139"/>
                  <a:gd name="T77" fmla="*/ 102 h 126"/>
                  <a:gd name="T78" fmla="*/ 57 w 139"/>
                  <a:gd name="T79" fmla="*/ 106 h 126"/>
                  <a:gd name="T80" fmla="*/ 70 w 139"/>
                  <a:gd name="T81" fmla="*/ 108 h 126"/>
                  <a:gd name="T82" fmla="*/ 85 w 139"/>
                  <a:gd name="T83" fmla="*/ 111 h 126"/>
                  <a:gd name="T84" fmla="*/ 99 w 139"/>
                  <a:gd name="T85" fmla="*/ 115 h 126"/>
                  <a:gd name="T86" fmla="*/ 113 w 139"/>
                  <a:gd name="T87" fmla="*/ 121 h 126"/>
                  <a:gd name="T88" fmla="*/ 123 w 139"/>
                  <a:gd name="T89" fmla="*/ 125 h 126"/>
                  <a:gd name="T90" fmla="*/ 124 w 139"/>
                  <a:gd name="T91" fmla="*/ 122 h 126"/>
                  <a:gd name="T92" fmla="*/ 121 w 139"/>
                  <a:gd name="T93" fmla="*/ 119 h 126"/>
                  <a:gd name="T94" fmla="*/ 115 w 139"/>
                  <a:gd name="T95" fmla="*/ 115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
                  <a:gd name="T145" fmla="*/ 0 h 126"/>
                  <a:gd name="T146" fmla="*/ 139 w 139"/>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9" h="126">
                    <a:moveTo>
                      <a:pt x="111" y="112"/>
                    </a:moveTo>
                    <a:lnTo>
                      <a:pt x="105" y="108"/>
                    </a:lnTo>
                    <a:lnTo>
                      <a:pt x="98" y="104"/>
                    </a:lnTo>
                    <a:lnTo>
                      <a:pt x="90" y="101"/>
                    </a:lnTo>
                    <a:lnTo>
                      <a:pt x="82" y="98"/>
                    </a:lnTo>
                    <a:lnTo>
                      <a:pt x="73" y="95"/>
                    </a:lnTo>
                    <a:lnTo>
                      <a:pt x="64" y="92"/>
                    </a:lnTo>
                    <a:lnTo>
                      <a:pt x="55" y="89"/>
                    </a:lnTo>
                    <a:lnTo>
                      <a:pt x="47" y="86"/>
                    </a:lnTo>
                    <a:lnTo>
                      <a:pt x="39" y="82"/>
                    </a:lnTo>
                    <a:lnTo>
                      <a:pt x="32" y="77"/>
                    </a:lnTo>
                    <a:lnTo>
                      <a:pt x="27" y="72"/>
                    </a:lnTo>
                    <a:lnTo>
                      <a:pt x="21" y="66"/>
                    </a:lnTo>
                    <a:lnTo>
                      <a:pt x="18" y="59"/>
                    </a:lnTo>
                    <a:lnTo>
                      <a:pt x="17" y="51"/>
                    </a:lnTo>
                    <a:lnTo>
                      <a:pt x="17" y="42"/>
                    </a:lnTo>
                    <a:lnTo>
                      <a:pt x="19" y="32"/>
                    </a:lnTo>
                    <a:lnTo>
                      <a:pt x="25" y="24"/>
                    </a:lnTo>
                    <a:lnTo>
                      <a:pt x="31" y="19"/>
                    </a:lnTo>
                    <a:lnTo>
                      <a:pt x="36" y="14"/>
                    </a:lnTo>
                    <a:lnTo>
                      <a:pt x="42" y="13"/>
                    </a:lnTo>
                    <a:lnTo>
                      <a:pt x="47" y="11"/>
                    </a:lnTo>
                    <a:lnTo>
                      <a:pt x="52" y="10"/>
                    </a:lnTo>
                    <a:lnTo>
                      <a:pt x="58" y="11"/>
                    </a:lnTo>
                    <a:lnTo>
                      <a:pt x="64" y="12"/>
                    </a:lnTo>
                    <a:lnTo>
                      <a:pt x="72" y="14"/>
                    </a:lnTo>
                    <a:lnTo>
                      <a:pt x="80" y="18"/>
                    </a:lnTo>
                    <a:lnTo>
                      <a:pt x="88" y="24"/>
                    </a:lnTo>
                    <a:lnTo>
                      <a:pt x="95" y="32"/>
                    </a:lnTo>
                    <a:lnTo>
                      <a:pt x="101" y="41"/>
                    </a:lnTo>
                    <a:lnTo>
                      <a:pt x="106" y="49"/>
                    </a:lnTo>
                    <a:lnTo>
                      <a:pt x="111" y="59"/>
                    </a:lnTo>
                    <a:lnTo>
                      <a:pt x="115" y="68"/>
                    </a:lnTo>
                    <a:lnTo>
                      <a:pt x="117" y="78"/>
                    </a:lnTo>
                    <a:lnTo>
                      <a:pt x="117" y="88"/>
                    </a:lnTo>
                    <a:lnTo>
                      <a:pt x="116" y="98"/>
                    </a:lnTo>
                    <a:lnTo>
                      <a:pt x="116" y="108"/>
                    </a:lnTo>
                    <a:lnTo>
                      <a:pt x="117" y="110"/>
                    </a:lnTo>
                    <a:lnTo>
                      <a:pt x="119" y="111"/>
                    </a:lnTo>
                    <a:lnTo>
                      <a:pt x="121" y="112"/>
                    </a:lnTo>
                    <a:lnTo>
                      <a:pt x="124" y="113"/>
                    </a:lnTo>
                    <a:lnTo>
                      <a:pt x="127" y="113"/>
                    </a:lnTo>
                    <a:lnTo>
                      <a:pt x="130" y="112"/>
                    </a:lnTo>
                    <a:lnTo>
                      <a:pt x="132" y="111"/>
                    </a:lnTo>
                    <a:lnTo>
                      <a:pt x="133" y="110"/>
                    </a:lnTo>
                    <a:lnTo>
                      <a:pt x="137" y="99"/>
                    </a:lnTo>
                    <a:lnTo>
                      <a:pt x="138" y="88"/>
                    </a:lnTo>
                    <a:lnTo>
                      <a:pt x="138" y="78"/>
                    </a:lnTo>
                    <a:lnTo>
                      <a:pt x="135" y="67"/>
                    </a:lnTo>
                    <a:lnTo>
                      <a:pt x="132" y="57"/>
                    </a:lnTo>
                    <a:lnTo>
                      <a:pt x="127" y="47"/>
                    </a:lnTo>
                    <a:lnTo>
                      <a:pt x="121" y="38"/>
                    </a:lnTo>
                    <a:lnTo>
                      <a:pt x="115" y="29"/>
                    </a:lnTo>
                    <a:lnTo>
                      <a:pt x="110" y="24"/>
                    </a:lnTo>
                    <a:lnTo>
                      <a:pt x="105" y="18"/>
                    </a:lnTo>
                    <a:lnTo>
                      <a:pt x="99" y="14"/>
                    </a:lnTo>
                    <a:lnTo>
                      <a:pt x="94" y="10"/>
                    </a:lnTo>
                    <a:lnTo>
                      <a:pt x="88" y="7"/>
                    </a:lnTo>
                    <a:lnTo>
                      <a:pt x="83" y="5"/>
                    </a:lnTo>
                    <a:lnTo>
                      <a:pt x="76" y="2"/>
                    </a:lnTo>
                    <a:lnTo>
                      <a:pt x="69" y="1"/>
                    </a:lnTo>
                    <a:lnTo>
                      <a:pt x="59" y="0"/>
                    </a:lnTo>
                    <a:lnTo>
                      <a:pt x="49" y="0"/>
                    </a:lnTo>
                    <a:lnTo>
                      <a:pt x="39" y="1"/>
                    </a:lnTo>
                    <a:lnTo>
                      <a:pt x="29" y="4"/>
                    </a:lnTo>
                    <a:lnTo>
                      <a:pt x="21" y="8"/>
                    </a:lnTo>
                    <a:lnTo>
                      <a:pt x="13" y="14"/>
                    </a:lnTo>
                    <a:lnTo>
                      <a:pt x="8" y="22"/>
                    </a:lnTo>
                    <a:lnTo>
                      <a:pt x="5" y="32"/>
                    </a:lnTo>
                    <a:lnTo>
                      <a:pt x="2" y="46"/>
                    </a:lnTo>
                    <a:lnTo>
                      <a:pt x="0" y="60"/>
                    </a:lnTo>
                    <a:lnTo>
                      <a:pt x="2" y="73"/>
                    </a:lnTo>
                    <a:lnTo>
                      <a:pt x="9" y="84"/>
                    </a:lnTo>
                    <a:lnTo>
                      <a:pt x="16" y="90"/>
                    </a:lnTo>
                    <a:lnTo>
                      <a:pt x="22" y="94"/>
                    </a:lnTo>
                    <a:lnTo>
                      <a:pt x="29" y="97"/>
                    </a:lnTo>
                    <a:lnTo>
                      <a:pt x="36" y="100"/>
                    </a:lnTo>
                    <a:lnTo>
                      <a:pt x="43" y="102"/>
                    </a:lnTo>
                    <a:lnTo>
                      <a:pt x="49" y="104"/>
                    </a:lnTo>
                    <a:lnTo>
                      <a:pt x="57" y="106"/>
                    </a:lnTo>
                    <a:lnTo>
                      <a:pt x="64" y="107"/>
                    </a:lnTo>
                    <a:lnTo>
                      <a:pt x="70" y="108"/>
                    </a:lnTo>
                    <a:lnTo>
                      <a:pt x="77" y="110"/>
                    </a:lnTo>
                    <a:lnTo>
                      <a:pt x="85" y="111"/>
                    </a:lnTo>
                    <a:lnTo>
                      <a:pt x="92" y="112"/>
                    </a:lnTo>
                    <a:lnTo>
                      <a:pt x="99" y="115"/>
                    </a:lnTo>
                    <a:lnTo>
                      <a:pt x="106" y="118"/>
                    </a:lnTo>
                    <a:lnTo>
                      <a:pt x="113" y="121"/>
                    </a:lnTo>
                    <a:lnTo>
                      <a:pt x="121" y="124"/>
                    </a:lnTo>
                    <a:lnTo>
                      <a:pt x="123" y="125"/>
                    </a:lnTo>
                    <a:lnTo>
                      <a:pt x="124" y="124"/>
                    </a:lnTo>
                    <a:lnTo>
                      <a:pt x="124" y="122"/>
                    </a:lnTo>
                    <a:lnTo>
                      <a:pt x="123" y="120"/>
                    </a:lnTo>
                    <a:lnTo>
                      <a:pt x="121" y="119"/>
                    </a:lnTo>
                    <a:lnTo>
                      <a:pt x="119" y="118"/>
                    </a:lnTo>
                    <a:lnTo>
                      <a:pt x="115" y="115"/>
                    </a:lnTo>
                    <a:lnTo>
                      <a:pt x="111" y="112"/>
                    </a:lnTo>
                  </a:path>
                </a:pathLst>
              </a:custGeom>
              <a:solidFill>
                <a:srgbClr val="000000"/>
              </a:solidFill>
              <a:ln w="9525" cap="rnd">
                <a:noFill/>
                <a:round/>
                <a:headEnd/>
                <a:tailEnd/>
              </a:ln>
            </p:spPr>
            <p:txBody>
              <a:bodyPr/>
              <a:lstStyle/>
              <a:p>
                <a:endParaRPr lang="tr-TR"/>
              </a:p>
            </p:txBody>
          </p:sp>
          <p:sp>
            <p:nvSpPr>
              <p:cNvPr id="18941" name="Freeform 550"/>
              <p:cNvSpPr>
                <a:spLocks/>
              </p:cNvSpPr>
              <p:nvPr/>
            </p:nvSpPr>
            <p:spPr bwMode="auto">
              <a:xfrm>
                <a:off x="3040" y="3572"/>
                <a:ext cx="124" cy="155"/>
              </a:xfrm>
              <a:custGeom>
                <a:avLst/>
                <a:gdLst>
                  <a:gd name="T0" fmla="*/ 6 w 124"/>
                  <a:gd name="T1" fmla="*/ 138 h 155"/>
                  <a:gd name="T2" fmla="*/ 0 w 124"/>
                  <a:gd name="T3" fmla="*/ 122 h 155"/>
                  <a:gd name="T4" fmla="*/ 1 w 124"/>
                  <a:gd name="T5" fmla="*/ 99 h 155"/>
                  <a:gd name="T6" fmla="*/ 5 w 124"/>
                  <a:gd name="T7" fmla="*/ 74 h 155"/>
                  <a:gd name="T8" fmla="*/ 7 w 124"/>
                  <a:gd name="T9" fmla="*/ 49 h 155"/>
                  <a:gd name="T10" fmla="*/ 17 w 124"/>
                  <a:gd name="T11" fmla="*/ 26 h 155"/>
                  <a:gd name="T12" fmla="*/ 33 w 124"/>
                  <a:gd name="T13" fmla="*/ 10 h 155"/>
                  <a:gd name="T14" fmla="*/ 54 w 124"/>
                  <a:gd name="T15" fmla="*/ 1 h 155"/>
                  <a:gd name="T16" fmla="*/ 66 w 124"/>
                  <a:gd name="T17" fmla="*/ 0 h 155"/>
                  <a:gd name="T18" fmla="*/ 68 w 124"/>
                  <a:gd name="T19" fmla="*/ 1 h 155"/>
                  <a:gd name="T20" fmla="*/ 73 w 124"/>
                  <a:gd name="T21" fmla="*/ 3 h 155"/>
                  <a:gd name="T22" fmla="*/ 79 w 124"/>
                  <a:gd name="T23" fmla="*/ 6 h 155"/>
                  <a:gd name="T24" fmla="*/ 87 w 124"/>
                  <a:gd name="T25" fmla="*/ 11 h 155"/>
                  <a:gd name="T26" fmla="*/ 97 w 124"/>
                  <a:gd name="T27" fmla="*/ 22 h 155"/>
                  <a:gd name="T28" fmla="*/ 108 w 124"/>
                  <a:gd name="T29" fmla="*/ 38 h 155"/>
                  <a:gd name="T30" fmla="*/ 117 w 124"/>
                  <a:gd name="T31" fmla="*/ 56 h 155"/>
                  <a:gd name="T32" fmla="*/ 122 w 124"/>
                  <a:gd name="T33" fmla="*/ 72 h 155"/>
                  <a:gd name="T34" fmla="*/ 123 w 124"/>
                  <a:gd name="T35" fmla="*/ 83 h 155"/>
                  <a:gd name="T36" fmla="*/ 120 w 124"/>
                  <a:gd name="T37" fmla="*/ 93 h 155"/>
                  <a:gd name="T38" fmla="*/ 114 w 124"/>
                  <a:gd name="T39" fmla="*/ 99 h 155"/>
                  <a:gd name="T40" fmla="*/ 101 w 124"/>
                  <a:gd name="T41" fmla="*/ 102 h 155"/>
                  <a:gd name="T42" fmla="*/ 90 w 124"/>
                  <a:gd name="T43" fmla="*/ 107 h 155"/>
                  <a:gd name="T44" fmla="*/ 80 w 124"/>
                  <a:gd name="T45" fmla="*/ 113 h 155"/>
                  <a:gd name="T46" fmla="*/ 71 w 124"/>
                  <a:gd name="T47" fmla="*/ 122 h 155"/>
                  <a:gd name="T48" fmla="*/ 61 w 124"/>
                  <a:gd name="T49" fmla="*/ 131 h 155"/>
                  <a:gd name="T50" fmla="*/ 53 w 124"/>
                  <a:gd name="T51" fmla="*/ 139 h 155"/>
                  <a:gd name="T52" fmla="*/ 43 w 124"/>
                  <a:gd name="T53" fmla="*/ 147 h 155"/>
                  <a:gd name="T54" fmla="*/ 33 w 124"/>
                  <a:gd name="T55" fmla="*/ 152 h 155"/>
                  <a:gd name="T56" fmla="*/ 25 w 124"/>
                  <a:gd name="T57" fmla="*/ 154 h 155"/>
                  <a:gd name="T58" fmla="*/ 16 w 124"/>
                  <a:gd name="T59" fmla="*/ 152 h 155"/>
                  <a:gd name="T60" fmla="*/ 13 w 124"/>
                  <a:gd name="T61" fmla="*/ 147 h 155"/>
                  <a:gd name="T62" fmla="*/ 13 w 124"/>
                  <a:gd name="T63" fmla="*/ 143 h 155"/>
                  <a:gd name="T64" fmla="*/ 14 w 124"/>
                  <a:gd name="T65" fmla="*/ 139 h 155"/>
                  <a:gd name="T66" fmla="*/ 17 w 124"/>
                  <a:gd name="T67" fmla="*/ 135 h 155"/>
                  <a:gd name="T68" fmla="*/ 28 w 124"/>
                  <a:gd name="T69" fmla="*/ 129 h 155"/>
                  <a:gd name="T70" fmla="*/ 43 w 124"/>
                  <a:gd name="T71" fmla="*/ 119 h 155"/>
                  <a:gd name="T72" fmla="*/ 58 w 124"/>
                  <a:gd name="T73" fmla="*/ 107 h 155"/>
                  <a:gd name="T74" fmla="*/ 76 w 124"/>
                  <a:gd name="T75" fmla="*/ 95 h 155"/>
                  <a:gd name="T76" fmla="*/ 96 w 124"/>
                  <a:gd name="T77" fmla="*/ 84 h 155"/>
                  <a:gd name="T78" fmla="*/ 97 w 124"/>
                  <a:gd name="T79" fmla="*/ 64 h 155"/>
                  <a:gd name="T80" fmla="*/ 86 w 124"/>
                  <a:gd name="T81" fmla="*/ 39 h 155"/>
                  <a:gd name="T82" fmla="*/ 74 w 124"/>
                  <a:gd name="T83" fmla="*/ 22 h 155"/>
                  <a:gd name="T84" fmla="*/ 66 w 124"/>
                  <a:gd name="T85" fmla="*/ 17 h 155"/>
                  <a:gd name="T86" fmla="*/ 60 w 124"/>
                  <a:gd name="T87" fmla="*/ 17 h 155"/>
                  <a:gd name="T88" fmla="*/ 52 w 124"/>
                  <a:gd name="T89" fmla="*/ 19 h 155"/>
                  <a:gd name="T90" fmla="*/ 40 w 124"/>
                  <a:gd name="T91" fmla="*/ 28 h 155"/>
                  <a:gd name="T92" fmla="*/ 32 w 124"/>
                  <a:gd name="T93" fmla="*/ 42 h 155"/>
                  <a:gd name="T94" fmla="*/ 25 w 124"/>
                  <a:gd name="T95" fmla="*/ 58 h 155"/>
                  <a:gd name="T96" fmla="*/ 18 w 124"/>
                  <a:gd name="T97" fmla="*/ 83 h 155"/>
                  <a:gd name="T98" fmla="*/ 18 w 124"/>
                  <a:gd name="T99" fmla="*/ 119 h 155"/>
                  <a:gd name="T100" fmla="*/ 19 w 124"/>
                  <a:gd name="T101" fmla="*/ 133 h 155"/>
                  <a:gd name="T102" fmla="*/ 15 w 124"/>
                  <a:gd name="T103" fmla="*/ 136 h 155"/>
                  <a:gd name="T104" fmla="*/ 13 w 124"/>
                  <a:gd name="T105" fmla="*/ 142 h 1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
                  <a:gd name="T160" fmla="*/ 0 h 155"/>
                  <a:gd name="T161" fmla="*/ 124 w 124"/>
                  <a:gd name="T162" fmla="*/ 155 h 1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 h="155">
                    <a:moveTo>
                      <a:pt x="13" y="142"/>
                    </a:moveTo>
                    <a:lnTo>
                      <a:pt x="6" y="138"/>
                    </a:lnTo>
                    <a:lnTo>
                      <a:pt x="2" y="131"/>
                    </a:lnTo>
                    <a:lnTo>
                      <a:pt x="0" y="122"/>
                    </a:lnTo>
                    <a:lnTo>
                      <a:pt x="0" y="111"/>
                    </a:lnTo>
                    <a:lnTo>
                      <a:pt x="1" y="99"/>
                    </a:lnTo>
                    <a:lnTo>
                      <a:pt x="3" y="86"/>
                    </a:lnTo>
                    <a:lnTo>
                      <a:pt x="5" y="74"/>
                    </a:lnTo>
                    <a:lnTo>
                      <a:pt x="6" y="63"/>
                    </a:lnTo>
                    <a:lnTo>
                      <a:pt x="7" y="49"/>
                    </a:lnTo>
                    <a:lnTo>
                      <a:pt x="12" y="37"/>
                    </a:lnTo>
                    <a:lnTo>
                      <a:pt x="17" y="26"/>
                    </a:lnTo>
                    <a:lnTo>
                      <a:pt x="24" y="17"/>
                    </a:lnTo>
                    <a:lnTo>
                      <a:pt x="33" y="10"/>
                    </a:lnTo>
                    <a:lnTo>
                      <a:pt x="43" y="4"/>
                    </a:lnTo>
                    <a:lnTo>
                      <a:pt x="54" y="1"/>
                    </a:lnTo>
                    <a:lnTo>
                      <a:pt x="65" y="0"/>
                    </a:lnTo>
                    <a:lnTo>
                      <a:pt x="66" y="0"/>
                    </a:lnTo>
                    <a:lnTo>
                      <a:pt x="67" y="0"/>
                    </a:lnTo>
                    <a:lnTo>
                      <a:pt x="68" y="1"/>
                    </a:lnTo>
                    <a:lnTo>
                      <a:pt x="71" y="2"/>
                    </a:lnTo>
                    <a:lnTo>
                      <a:pt x="73" y="3"/>
                    </a:lnTo>
                    <a:lnTo>
                      <a:pt x="76" y="4"/>
                    </a:lnTo>
                    <a:lnTo>
                      <a:pt x="79" y="6"/>
                    </a:lnTo>
                    <a:lnTo>
                      <a:pt x="83" y="7"/>
                    </a:lnTo>
                    <a:lnTo>
                      <a:pt x="87" y="11"/>
                    </a:lnTo>
                    <a:lnTo>
                      <a:pt x="92" y="15"/>
                    </a:lnTo>
                    <a:lnTo>
                      <a:pt x="97" y="22"/>
                    </a:lnTo>
                    <a:lnTo>
                      <a:pt x="103" y="29"/>
                    </a:lnTo>
                    <a:lnTo>
                      <a:pt x="108" y="38"/>
                    </a:lnTo>
                    <a:lnTo>
                      <a:pt x="113" y="46"/>
                    </a:lnTo>
                    <a:lnTo>
                      <a:pt x="117" y="56"/>
                    </a:lnTo>
                    <a:lnTo>
                      <a:pt x="120" y="65"/>
                    </a:lnTo>
                    <a:lnTo>
                      <a:pt x="122" y="72"/>
                    </a:lnTo>
                    <a:lnTo>
                      <a:pt x="123" y="77"/>
                    </a:lnTo>
                    <a:lnTo>
                      <a:pt x="123" y="83"/>
                    </a:lnTo>
                    <a:lnTo>
                      <a:pt x="123" y="89"/>
                    </a:lnTo>
                    <a:lnTo>
                      <a:pt x="120" y="93"/>
                    </a:lnTo>
                    <a:lnTo>
                      <a:pt x="117" y="96"/>
                    </a:lnTo>
                    <a:lnTo>
                      <a:pt x="114" y="99"/>
                    </a:lnTo>
                    <a:lnTo>
                      <a:pt x="108" y="101"/>
                    </a:lnTo>
                    <a:lnTo>
                      <a:pt x="101" y="102"/>
                    </a:lnTo>
                    <a:lnTo>
                      <a:pt x="95" y="104"/>
                    </a:lnTo>
                    <a:lnTo>
                      <a:pt x="90" y="107"/>
                    </a:lnTo>
                    <a:lnTo>
                      <a:pt x="85" y="109"/>
                    </a:lnTo>
                    <a:lnTo>
                      <a:pt x="80" y="113"/>
                    </a:lnTo>
                    <a:lnTo>
                      <a:pt x="75" y="117"/>
                    </a:lnTo>
                    <a:lnTo>
                      <a:pt x="71" y="122"/>
                    </a:lnTo>
                    <a:lnTo>
                      <a:pt x="66" y="126"/>
                    </a:lnTo>
                    <a:lnTo>
                      <a:pt x="61" y="131"/>
                    </a:lnTo>
                    <a:lnTo>
                      <a:pt x="57" y="135"/>
                    </a:lnTo>
                    <a:lnTo>
                      <a:pt x="53" y="139"/>
                    </a:lnTo>
                    <a:lnTo>
                      <a:pt x="48" y="143"/>
                    </a:lnTo>
                    <a:lnTo>
                      <a:pt x="43" y="147"/>
                    </a:lnTo>
                    <a:lnTo>
                      <a:pt x="38" y="150"/>
                    </a:lnTo>
                    <a:lnTo>
                      <a:pt x="33" y="152"/>
                    </a:lnTo>
                    <a:lnTo>
                      <a:pt x="27" y="154"/>
                    </a:lnTo>
                    <a:lnTo>
                      <a:pt x="25" y="154"/>
                    </a:lnTo>
                    <a:lnTo>
                      <a:pt x="21" y="154"/>
                    </a:lnTo>
                    <a:lnTo>
                      <a:pt x="16" y="152"/>
                    </a:lnTo>
                    <a:lnTo>
                      <a:pt x="13" y="148"/>
                    </a:lnTo>
                    <a:lnTo>
                      <a:pt x="13" y="147"/>
                    </a:lnTo>
                    <a:lnTo>
                      <a:pt x="13" y="145"/>
                    </a:lnTo>
                    <a:lnTo>
                      <a:pt x="13" y="143"/>
                    </a:lnTo>
                    <a:lnTo>
                      <a:pt x="13" y="142"/>
                    </a:lnTo>
                    <a:lnTo>
                      <a:pt x="14" y="139"/>
                    </a:lnTo>
                    <a:lnTo>
                      <a:pt x="15" y="136"/>
                    </a:lnTo>
                    <a:lnTo>
                      <a:pt x="17" y="135"/>
                    </a:lnTo>
                    <a:lnTo>
                      <a:pt x="19" y="133"/>
                    </a:lnTo>
                    <a:lnTo>
                      <a:pt x="28" y="129"/>
                    </a:lnTo>
                    <a:lnTo>
                      <a:pt x="36" y="124"/>
                    </a:lnTo>
                    <a:lnTo>
                      <a:pt x="43" y="119"/>
                    </a:lnTo>
                    <a:lnTo>
                      <a:pt x="50" y="113"/>
                    </a:lnTo>
                    <a:lnTo>
                      <a:pt x="58" y="107"/>
                    </a:lnTo>
                    <a:lnTo>
                      <a:pt x="66" y="101"/>
                    </a:lnTo>
                    <a:lnTo>
                      <a:pt x="76" y="95"/>
                    </a:lnTo>
                    <a:lnTo>
                      <a:pt x="89" y="90"/>
                    </a:lnTo>
                    <a:lnTo>
                      <a:pt x="96" y="84"/>
                    </a:lnTo>
                    <a:lnTo>
                      <a:pt x="98" y="76"/>
                    </a:lnTo>
                    <a:lnTo>
                      <a:pt x="97" y="64"/>
                    </a:lnTo>
                    <a:lnTo>
                      <a:pt x="93" y="52"/>
                    </a:lnTo>
                    <a:lnTo>
                      <a:pt x="86" y="39"/>
                    </a:lnTo>
                    <a:lnTo>
                      <a:pt x="80" y="29"/>
                    </a:lnTo>
                    <a:lnTo>
                      <a:pt x="74" y="22"/>
                    </a:lnTo>
                    <a:lnTo>
                      <a:pt x="71" y="18"/>
                    </a:lnTo>
                    <a:lnTo>
                      <a:pt x="66" y="17"/>
                    </a:lnTo>
                    <a:lnTo>
                      <a:pt x="62" y="17"/>
                    </a:lnTo>
                    <a:lnTo>
                      <a:pt x="60" y="17"/>
                    </a:lnTo>
                    <a:lnTo>
                      <a:pt x="59" y="17"/>
                    </a:lnTo>
                    <a:lnTo>
                      <a:pt x="52" y="19"/>
                    </a:lnTo>
                    <a:lnTo>
                      <a:pt x="46" y="23"/>
                    </a:lnTo>
                    <a:lnTo>
                      <a:pt x="40" y="28"/>
                    </a:lnTo>
                    <a:lnTo>
                      <a:pt x="36" y="35"/>
                    </a:lnTo>
                    <a:lnTo>
                      <a:pt x="32" y="42"/>
                    </a:lnTo>
                    <a:lnTo>
                      <a:pt x="28" y="50"/>
                    </a:lnTo>
                    <a:lnTo>
                      <a:pt x="25" y="58"/>
                    </a:lnTo>
                    <a:lnTo>
                      <a:pt x="22" y="67"/>
                    </a:lnTo>
                    <a:lnTo>
                      <a:pt x="18" y="83"/>
                    </a:lnTo>
                    <a:lnTo>
                      <a:pt x="18" y="101"/>
                    </a:lnTo>
                    <a:lnTo>
                      <a:pt x="18" y="119"/>
                    </a:lnTo>
                    <a:lnTo>
                      <a:pt x="19" y="133"/>
                    </a:lnTo>
                    <a:lnTo>
                      <a:pt x="17" y="135"/>
                    </a:lnTo>
                    <a:lnTo>
                      <a:pt x="15" y="136"/>
                    </a:lnTo>
                    <a:lnTo>
                      <a:pt x="14" y="139"/>
                    </a:lnTo>
                    <a:lnTo>
                      <a:pt x="13" y="142"/>
                    </a:lnTo>
                  </a:path>
                </a:pathLst>
              </a:custGeom>
              <a:solidFill>
                <a:srgbClr val="000000"/>
              </a:solidFill>
              <a:ln w="9525" cap="rnd">
                <a:noFill/>
                <a:round/>
                <a:headEnd/>
                <a:tailEnd/>
              </a:ln>
            </p:spPr>
            <p:txBody>
              <a:bodyPr/>
              <a:lstStyle/>
              <a:p>
                <a:endParaRPr lang="tr-TR"/>
              </a:p>
            </p:txBody>
          </p:sp>
          <p:sp>
            <p:nvSpPr>
              <p:cNvPr id="18942" name="Freeform 551"/>
              <p:cNvSpPr>
                <a:spLocks/>
              </p:cNvSpPr>
              <p:nvPr/>
            </p:nvSpPr>
            <p:spPr bwMode="auto">
              <a:xfrm>
                <a:off x="3038" y="3721"/>
                <a:ext cx="160" cy="124"/>
              </a:xfrm>
              <a:custGeom>
                <a:avLst/>
                <a:gdLst>
                  <a:gd name="T0" fmla="*/ 127 w 160"/>
                  <a:gd name="T1" fmla="*/ 33 h 124"/>
                  <a:gd name="T2" fmla="*/ 134 w 160"/>
                  <a:gd name="T3" fmla="*/ 50 h 124"/>
                  <a:gd name="T4" fmla="*/ 134 w 160"/>
                  <a:gd name="T5" fmla="*/ 69 h 124"/>
                  <a:gd name="T6" fmla="*/ 130 w 160"/>
                  <a:gd name="T7" fmla="*/ 85 h 124"/>
                  <a:gd name="T8" fmla="*/ 124 w 160"/>
                  <a:gd name="T9" fmla="*/ 94 h 124"/>
                  <a:gd name="T10" fmla="*/ 114 w 160"/>
                  <a:gd name="T11" fmla="*/ 98 h 124"/>
                  <a:gd name="T12" fmla="*/ 102 w 160"/>
                  <a:gd name="T13" fmla="*/ 98 h 124"/>
                  <a:gd name="T14" fmla="*/ 90 w 160"/>
                  <a:gd name="T15" fmla="*/ 90 h 124"/>
                  <a:gd name="T16" fmla="*/ 81 w 160"/>
                  <a:gd name="T17" fmla="*/ 76 h 124"/>
                  <a:gd name="T18" fmla="*/ 71 w 160"/>
                  <a:gd name="T19" fmla="*/ 61 h 124"/>
                  <a:gd name="T20" fmla="*/ 60 w 160"/>
                  <a:gd name="T21" fmla="*/ 50 h 124"/>
                  <a:gd name="T22" fmla="*/ 44 w 160"/>
                  <a:gd name="T23" fmla="*/ 38 h 124"/>
                  <a:gd name="T24" fmla="*/ 33 w 160"/>
                  <a:gd name="T25" fmla="*/ 32 h 124"/>
                  <a:gd name="T26" fmla="*/ 27 w 160"/>
                  <a:gd name="T27" fmla="*/ 27 h 124"/>
                  <a:gd name="T28" fmla="*/ 20 w 160"/>
                  <a:gd name="T29" fmla="*/ 22 h 124"/>
                  <a:gd name="T30" fmla="*/ 14 w 160"/>
                  <a:gd name="T31" fmla="*/ 17 h 124"/>
                  <a:gd name="T32" fmla="*/ 8 w 160"/>
                  <a:gd name="T33" fmla="*/ 17 h 124"/>
                  <a:gd name="T34" fmla="*/ 1 w 160"/>
                  <a:gd name="T35" fmla="*/ 23 h 124"/>
                  <a:gd name="T36" fmla="*/ 0 w 160"/>
                  <a:gd name="T37" fmla="*/ 33 h 124"/>
                  <a:gd name="T38" fmla="*/ 6 w 160"/>
                  <a:gd name="T39" fmla="*/ 40 h 124"/>
                  <a:gd name="T40" fmla="*/ 13 w 160"/>
                  <a:gd name="T41" fmla="*/ 43 h 124"/>
                  <a:gd name="T42" fmla="*/ 29 w 160"/>
                  <a:gd name="T43" fmla="*/ 53 h 124"/>
                  <a:gd name="T44" fmla="*/ 51 w 160"/>
                  <a:gd name="T45" fmla="*/ 69 h 124"/>
                  <a:gd name="T46" fmla="*/ 72 w 160"/>
                  <a:gd name="T47" fmla="*/ 89 h 124"/>
                  <a:gd name="T48" fmla="*/ 84 w 160"/>
                  <a:gd name="T49" fmla="*/ 107 h 124"/>
                  <a:gd name="T50" fmla="*/ 96 w 160"/>
                  <a:gd name="T51" fmla="*/ 118 h 124"/>
                  <a:gd name="T52" fmla="*/ 110 w 160"/>
                  <a:gd name="T53" fmla="*/ 123 h 124"/>
                  <a:gd name="T54" fmla="*/ 124 w 160"/>
                  <a:gd name="T55" fmla="*/ 120 h 124"/>
                  <a:gd name="T56" fmla="*/ 132 w 160"/>
                  <a:gd name="T57" fmla="*/ 115 h 124"/>
                  <a:gd name="T58" fmla="*/ 139 w 160"/>
                  <a:gd name="T59" fmla="*/ 108 h 124"/>
                  <a:gd name="T60" fmla="*/ 147 w 160"/>
                  <a:gd name="T61" fmla="*/ 98 h 124"/>
                  <a:gd name="T62" fmla="*/ 156 w 160"/>
                  <a:gd name="T63" fmla="*/ 75 h 124"/>
                  <a:gd name="T64" fmla="*/ 159 w 160"/>
                  <a:gd name="T65" fmla="*/ 45 h 124"/>
                  <a:gd name="T66" fmla="*/ 141 w 160"/>
                  <a:gd name="T67" fmla="*/ 17 h 124"/>
                  <a:gd name="T68" fmla="*/ 115 w 160"/>
                  <a:gd name="T69" fmla="*/ 4 h 124"/>
                  <a:gd name="T70" fmla="*/ 102 w 160"/>
                  <a:gd name="T71" fmla="*/ 1 h 124"/>
                  <a:gd name="T72" fmla="*/ 86 w 160"/>
                  <a:gd name="T73" fmla="*/ 0 h 124"/>
                  <a:gd name="T74" fmla="*/ 72 w 160"/>
                  <a:gd name="T75" fmla="*/ 1 h 124"/>
                  <a:gd name="T76" fmla="*/ 58 w 160"/>
                  <a:gd name="T77" fmla="*/ 3 h 124"/>
                  <a:gd name="T78" fmla="*/ 46 w 160"/>
                  <a:gd name="T79" fmla="*/ 6 h 124"/>
                  <a:gd name="T80" fmla="*/ 38 w 160"/>
                  <a:gd name="T81" fmla="*/ 10 h 124"/>
                  <a:gd name="T82" fmla="*/ 32 w 160"/>
                  <a:gd name="T83" fmla="*/ 15 h 124"/>
                  <a:gd name="T84" fmla="*/ 35 w 160"/>
                  <a:gd name="T85" fmla="*/ 19 h 124"/>
                  <a:gd name="T86" fmla="*/ 44 w 160"/>
                  <a:gd name="T87" fmla="*/ 18 h 124"/>
                  <a:gd name="T88" fmla="*/ 53 w 160"/>
                  <a:gd name="T89" fmla="*/ 17 h 124"/>
                  <a:gd name="T90" fmla="*/ 65 w 160"/>
                  <a:gd name="T91" fmla="*/ 15 h 124"/>
                  <a:gd name="T92" fmla="*/ 77 w 160"/>
                  <a:gd name="T93" fmla="*/ 15 h 124"/>
                  <a:gd name="T94" fmla="*/ 89 w 160"/>
                  <a:gd name="T95" fmla="*/ 15 h 124"/>
                  <a:gd name="T96" fmla="*/ 102 w 160"/>
                  <a:gd name="T97" fmla="*/ 18 h 124"/>
                  <a:gd name="T98" fmla="*/ 114 w 160"/>
                  <a:gd name="T99" fmla="*/ 22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24"/>
                  <a:gd name="T152" fmla="*/ 160 w 160"/>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24">
                    <a:moveTo>
                      <a:pt x="120" y="26"/>
                    </a:moveTo>
                    <a:lnTo>
                      <a:pt x="127" y="33"/>
                    </a:lnTo>
                    <a:lnTo>
                      <a:pt x="132" y="41"/>
                    </a:lnTo>
                    <a:lnTo>
                      <a:pt x="134" y="50"/>
                    </a:lnTo>
                    <a:lnTo>
                      <a:pt x="135" y="60"/>
                    </a:lnTo>
                    <a:lnTo>
                      <a:pt x="134" y="69"/>
                    </a:lnTo>
                    <a:lnTo>
                      <a:pt x="133" y="78"/>
                    </a:lnTo>
                    <a:lnTo>
                      <a:pt x="130" y="85"/>
                    </a:lnTo>
                    <a:lnTo>
                      <a:pt x="127" y="90"/>
                    </a:lnTo>
                    <a:lnTo>
                      <a:pt x="124" y="94"/>
                    </a:lnTo>
                    <a:lnTo>
                      <a:pt x="119" y="96"/>
                    </a:lnTo>
                    <a:lnTo>
                      <a:pt x="114" y="98"/>
                    </a:lnTo>
                    <a:lnTo>
                      <a:pt x="108" y="99"/>
                    </a:lnTo>
                    <a:lnTo>
                      <a:pt x="102" y="98"/>
                    </a:lnTo>
                    <a:lnTo>
                      <a:pt x="96" y="95"/>
                    </a:lnTo>
                    <a:lnTo>
                      <a:pt x="90" y="90"/>
                    </a:lnTo>
                    <a:lnTo>
                      <a:pt x="86" y="84"/>
                    </a:lnTo>
                    <a:lnTo>
                      <a:pt x="81" y="76"/>
                    </a:lnTo>
                    <a:lnTo>
                      <a:pt x="77" y="68"/>
                    </a:lnTo>
                    <a:lnTo>
                      <a:pt x="71" y="61"/>
                    </a:lnTo>
                    <a:lnTo>
                      <a:pt x="66" y="56"/>
                    </a:lnTo>
                    <a:lnTo>
                      <a:pt x="60" y="50"/>
                    </a:lnTo>
                    <a:lnTo>
                      <a:pt x="52" y="44"/>
                    </a:lnTo>
                    <a:lnTo>
                      <a:pt x="44" y="38"/>
                    </a:lnTo>
                    <a:lnTo>
                      <a:pt x="34" y="33"/>
                    </a:lnTo>
                    <a:lnTo>
                      <a:pt x="33" y="32"/>
                    </a:lnTo>
                    <a:lnTo>
                      <a:pt x="31" y="30"/>
                    </a:lnTo>
                    <a:lnTo>
                      <a:pt x="27" y="27"/>
                    </a:lnTo>
                    <a:lnTo>
                      <a:pt x="24" y="25"/>
                    </a:lnTo>
                    <a:lnTo>
                      <a:pt x="20" y="22"/>
                    </a:lnTo>
                    <a:lnTo>
                      <a:pt x="16" y="19"/>
                    </a:lnTo>
                    <a:lnTo>
                      <a:pt x="14" y="17"/>
                    </a:lnTo>
                    <a:lnTo>
                      <a:pt x="12" y="16"/>
                    </a:lnTo>
                    <a:lnTo>
                      <a:pt x="8" y="17"/>
                    </a:lnTo>
                    <a:lnTo>
                      <a:pt x="4" y="19"/>
                    </a:lnTo>
                    <a:lnTo>
                      <a:pt x="1" y="23"/>
                    </a:lnTo>
                    <a:lnTo>
                      <a:pt x="0" y="28"/>
                    </a:lnTo>
                    <a:lnTo>
                      <a:pt x="0" y="33"/>
                    </a:lnTo>
                    <a:lnTo>
                      <a:pt x="3" y="37"/>
                    </a:lnTo>
                    <a:lnTo>
                      <a:pt x="6" y="40"/>
                    </a:lnTo>
                    <a:lnTo>
                      <a:pt x="11" y="42"/>
                    </a:lnTo>
                    <a:lnTo>
                      <a:pt x="13" y="43"/>
                    </a:lnTo>
                    <a:lnTo>
                      <a:pt x="19" y="47"/>
                    </a:lnTo>
                    <a:lnTo>
                      <a:pt x="29" y="53"/>
                    </a:lnTo>
                    <a:lnTo>
                      <a:pt x="39" y="60"/>
                    </a:lnTo>
                    <a:lnTo>
                      <a:pt x="51" y="69"/>
                    </a:lnTo>
                    <a:lnTo>
                      <a:pt x="62" y="79"/>
                    </a:lnTo>
                    <a:lnTo>
                      <a:pt x="72" y="89"/>
                    </a:lnTo>
                    <a:lnTo>
                      <a:pt x="79" y="99"/>
                    </a:lnTo>
                    <a:lnTo>
                      <a:pt x="84" y="107"/>
                    </a:lnTo>
                    <a:lnTo>
                      <a:pt x="90" y="113"/>
                    </a:lnTo>
                    <a:lnTo>
                      <a:pt x="96" y="118"/>
                    </a:lnTo>
                    <a:lnTo>
                      <a:pt x="103" y="121"/>
                    </a:lnTo>
                    <a:lnTo>
                      <a:pt x="110" y="123"/>
                    </a:lnTo>
                    <a:lnTo>
                      <a:pt x="117" y="123"/>
                    </a:lnTo>
                    <a:lnTo>
                      <a:pt x="124" y="120"/>
                    </a:lnTo>
                    <a:lnTo>
                      <a:pt x="130" y="115"/>
                    </a:lnTo>
                    <a:lnTo>
                      <a:pt x="132" y="115"/>
                    </a:lnTo>
                    <a:lnTo>
                      <a:pt x="134" y="112"/>
                    </a:lnTo>
                    <a:lnTo>
                      <a:pt x="139" y="108"/>
                    </a:lnTo>
                    <a:lnTo>
                      <a:pt x="143" y="103"/>
                    </a:lnTo>
                    <a:lnTo>
                      <a:pt x="147" y="98"/>
                    </a:lnTo>
                    <a:lnTo>
                      <a:pt x="152" y="88"/>
                    </a:lnTo>
                    <a:lnTo>
                      <a:pt x="156" y="75"/>
                    </a:lnTo>
                    <a:lnTo>
                      <a:pt x="159" y="60"/>
                    </a:lnTo>
                    <a:lnTo>
                      <a:pt x="159" y="45"/>
                    </a:lnTo>
                    <a:lnTo>
                      <a:pt x="153" y="30"/>
                    </a:lnTo>
                    <a:lnTo>
                      <a:pt x="141" y="17"/>
                    </a:lnTo>
                    <a:lnTo>
                      <a:pt x="122" y="6"/>
                    </a:lnTo>
                    <a:lnTo>
                      <a:pt x="115" y="4"/>
                    </a:lnTo>
                    <a:lnTo>
                      <a:pt x="108" y="2"/>
                    </a:lnTo>
                    <a:lnTo>
                      <a:pt x="102" y="1"/>
                    </a:lnTo>
                    <a:lnTo>
                      <a:pt x="94" y="1"/>
                    </a:lnTo>
                    <a:lnTo>
                      <a:pt x="86" y="0"/>
                    </a:lnTo>
                    <a:lnTo>
                      <a:pt x="79" y="0"/>
                    </a:lnTo>
                    <a:lnTo>
                      <a:pt x="72" y="1"/>
                    </a:lnTo>
                    <a:lnTo>
                      <a:pt x="65" y="2"/>
                    </a:lnTo>
                    <a:lnTo>
                      <a:pt x="58" y="3"/>
                    </a:lnTo>
                    <a:lnTo>
                      <a:pt x="52" y="4"/>
                    </a:lnTo>
                    <a:lnTo>
                      <a:pt x="46" y="6"/>
                    </a:lnTo>
                    <a:lnTo>
                      <a:pt x="41" y="7"/>
                    </a:lnTo>
                    <a:lnTo>
                      <a:pt x="38" y="10"/>
                    </a:lnTo>
                    <a:lnTo>
                      <a:pt x="34" y="13"/>
                    </a:lnTo>
                    <a:lnTo>
                      <a:pt x="32" y="15"/>
                    </a:lnTo>
                    <a:lnTo>
                      <a:pt x="31" y="18"/>
                    </a:lnTo>
                    <a:lnTo>
                      <a:pt x="35" y="19"/>
                    </a:lnTo>
                    <a:lnTo>
                      <a:pt x="39" y="18"/>
                    </a:lnTo>
                    <a:lnTo>
                      <a:pt x="44" y="18"/>
                    </a:lnTo>
                    <a:lnTo>
                      <a:pt x="48" y="18"/>
                    </a:lnTo>
                    <a:lnTo>
                      <a:pt x="53" y="17"/>
                    </a:lnTo>
                    <a:lnTo>
                      <a:pt x="59" y="16"/>
                    </a:lnTo>
                    <a:lnTo>
                      <a:pt x="65" y="15"/>
                    </a:lnTo>
                    <a:lnTo>
                      <a:pt x="71" y="15"/>
                    </a:lnTo>
                    <a:lnTo>
                      <a:pt x="77" y="15"/>
                    </a:lnTo>
                    <a:lnTo>
                      <a:pt x="83" y="15"/>
                    </a:lnTo>
                    <a:lnTo>
                      <a:pt x="89" y="15"/>
                    </a:lnTo>
                    <a:lnTo>
                      <a:pt x="96" y="16"/>
                    </a:lnTo>
                    <a:lnTo>
                      <a:pt x="102" y="18"/>
                    </a:lnTo>
                    <a:lnTo>
                      <a:pt x="108" y="20"/>
                    </a:lnTo>
                    <a:lnTo>
                      <a:pt x="114" y="22"/>
                    </a:lnTo>
                    <a:lnTo>
                      <a:pt x="120" y="26"/>
                    </a:lnTo>
                  </a:path>
                </a:pathLst>
              </a:custGeom>
              <a:solidFill>
                <a:srgbClr val="000000"/>
              </a:solidFill>
              <a:ln w="9525" cap="rnd">
                <a:noFill/>
                <a:round/>
                <a:headEnd/>
                <a:tailEnd/>
              </a:ln>
            </p:spPr>
            <p:txBody>
              <a:bodyPr/>
              <a:lstStyle/>
              <a:p>
                <a:endParaRPr lang="tr-TR"/>
              </a:p>
            </p:txBody>
          </p:sp>
          <p:sp>
            <p:nvSpPr>
              <p:cNvPr id="18943" name="Freeform 552"/>
              <p:cNvSpPr>
                <a:spLocks/>
              </p:cNvSpPr>
              <p:nvPr/>
            </p:nvSpPr>
            <p:spPr bwMode="auto">
              <a:xfrm>
                <a:off x="3088" y="3525"/>
                <a:ext cx="83" cy="50"/>
              </a:xfrm>
              <a:custGeom>
                <a:avLst/>
                <a:gdLst>
                  <a:gd name="T0" fmla="*/ 4 w 83"/>
                  <a:gd name="T1" fmla="*/ 0 h 50"/>
                  <a:gd name="T2" fmla="*/ 3 w 83"/>
                  <a:gd name="T3" fmla="*/ 0 h 50"/>
                  <a:gd name="T4" fmla="*/ 1 w 83"/>
                  <a:gd name="T5" fmla="*/ 0 h 50"/>
                  <a:gd name="T6" fmla="*/ 0 w 83"/>
                  <a:gd name="T7" fmla="*/ 2 h 50"/>
                  <a:gd name="T8" fmla="*/ 0 w 83"/>
                  <a:gd name="T9" fmla="*/ 4 h 50"/>
                  <a:gd name="T10" fmla="*/ 0 w 83"/>
                  <a:gd name="T11" fmla="*/ 6 h 50"/>
                  <a:gd name="T12" fmla="*/ 1 w 83"/>
                  <a:gd name="T13" fmla="*/ 7 h 50"/>
                  <a:gd name="T14" fmla="*/ 2 w 83"/>
                  <a:gd name="T15" fmla="*/ 8 h 50"/>
                  <a:gd name="T16" fmla="*/ 4 w 83"/>
                  <a:gd name="T17" fmla="*/ 8 h 50"/>
                  <a:gd name="T18" fmla="*/ 16 w 83"/>
                  <a:gd name="T19" fmla="*/ 11 h 50"/>
                  <a:gd name="T20" fmla="*/ 27 w 83"/>
                  <a:gd name="T21" fmla="*/ 15 h 50"/>
                  <a:gd name="T22" fmla="*/ 39 w 83"/>
                  <a:gd name="T23" fmla="*/ 21 h 50"/>
                  <a:gd name="T24" fmla="*/ 51 w 83"/>
                  <a:gd name="T25" fmla="*/ 28 h 50"/>
                  <a:gd name="T26" fmla="*/ 61 w 83"/>
                  <a:gd name="T27" fmla="*/ 35 h 50"/>
                  <a:gd name="T28" fmla="*/ 70 w 83"/>
                  <a:gd name="T29" fmla="*/ 42 h 50"/>
                  <a:gd name="T30" fmla="*/ 77 w 83"/>
                  <a:gd name="T31" fmla="*/ 46 h 50"/>
                  <a:gd name="T32" fmla="*/ 82 w 83"/>
                  <a:gd name="T33" fmla="*/ 49 h 50"/>
                  <a:gd name="T34" fmla="*/ 82 w 83"/>
                  <a:gd name="T35" fmla="*/ 48 h 50"/>
                  <a:gd name="T36" fmla="*/ 82 w 83"/>
                  <a:gd name="T37" fmla="*/ 46 h 50"/>
                  <a:gd name="T38" fmla="*/ 80 w 83"/>
                  <a:gd name="T39" fmla="*/ 43 h 50"/>
                  <a:gd name="T40" fmla="*/ 77 w 83"/>
                  <a:gd name="T41" fmla="*/ 41 h 50"/>
                  <a:gd name="T42" fmla="*/ 73 w 83"/>
                  <a:gd name="T43" fmla="*/ 37 h 50"/>
                  <a:gd name="T44" fmla="*/ 68 w 83"/>
                  <a:gd name="T45" fmla="*/ 33 h 50"/>
                  <a:gd name="T46" fmla="*/ 62 w 83"/>
                  <a:gd name="T47" fmla="*/ 29 h 50"/>
                  <a:gd name="T48" fmla="*/ 57 w 83"/>
                  <a:gd name="T49" fmla="*/ 24 h 50"/>
                  <a:gd name="T50" fmla="*/ 51 w 83"/>
                  <a:gd name="T51" fmla="*/ 20 h 50"/>
                  <a:gd name="T52" fmla="*/ 44 w 83"/>
                  <a:gd name="T53" fmla="*/ 16 h 50"/>
                  <a:gd name="T54" fmla="*/ 38 w 83"/>
                  <a:gd name="T55" fmla="*/ 12 h 50"/>
                  <a:gd name="T56" fmla="*/ 31 w 83"/>
                  <a:gd name="T57" fmla="*/ 8 h 50"/>
                  <a:gd name="T58" fmla="*/ 24 w 83"/>
                  <a:gd name="T59" fmla="*/ 6 h 50"/>
                  <a:gd name="T60" fmla="*/ 17 w 83"/>
                  <a:gd name="T61" fmla="*/ 3 h 50"/>
                  <a:gd name="T62" fmla="*/ 10 w 83"/>
                  <a:gd name="T63" fmla="*/ 1 h 50"/>
                  <a:gd name="T64" fmla="*/ 4 w 83"/>
                  <a:gd name="T65" fmla="*/ 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50"/>
                  <a:gd name="T101" fmla="*/ 83 w 8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50">
                    <a:moveTo>
                      <a:pt x="4" y="0"/>
                    </a:moveTo>
                    <a:lnTo>
                      <a:pt x="3" y="0"/>
                    </a:lnTo>
                    <a:lnTo>
                      <a:pt x="1" y="0"/>
                    </a:lnTo>
                    <a:lnTo>
                      <a:pt x="0" y="2"/>
                    </a:lnTo>
                    <a:lnTo>
                      <a:pt x="0" y="4"/>
                    </a:lnTo>
                    <a:lnTo>
                      <a:pt x="0" y="6"/>
                    </a:lnTo>
                    <a:lnTo>
                      <a:pt x="1" y="7"/>
                    </a:lnTo>
                    <a:lnTo>
                      <a:pt x="2" y="8"/>
                    </a:lnTo>
                    <a:lnTo>
                      <a:pt x="4" y="8"/>
                    </a:lnTo>
                    <a:lnTo>
                      <a:pt x="16" y="11"/>
                    </a:lnTo>
                    <a:lnTo>
                      <a:pt x="27" y="15"/>
                    </a:lnTo>
                    <a:lnTo>
                      <a:pt x="39" y="21"/>
                    </a:lnTo>
                    <a:lnTo>
                      <a:pt x="51" y="28"/>
                    </a:lnTo>
                    <a:lnTo>
                      <a:pt x="61" y="35"/>
                    </a:lnTo>
                    <a:lnTo>
                      <a:pt x="70" y="42"/>
                    </a:lnTo>
                    <a:lnTo>
                      <a:pt x="77" y="46"/>
                    </a:lnTo>
                    <a:lnTo>
                      <a:pt x="82" y="49"/>
                    </a:lnTo>
                    <a:lnTo>
                      <a:pt x="82" y="48"/>
                    </a:lnTo>
                    <a:lnTo>
                      <a:pt x="82" y="46"/>
                    </a:lnTo>
                    <a:lnTo>
                      <a:pt x="80" y="43"/>
                    </a:lnTo>
                    <a:lnTo>
                      <a:pt x="77" y="41"/>
                    </a:lnTo>
                    <a:lnTo>
                      <a:pt x="73" y="37"/>
                    </a:lnTo>
                    <a:lnTo>
                      <a:pt x="68" y="33"/>
                    </a:lnTo>
                    <a:lnTo>
                      <a:pt x="62" y="29"/>
                    </a:lnTo>
                    <a:lnTo>
                      <a:pt x="57" y="24"/>
                    </a:lnTo>
                    <a:lnTo>
                      <a:pt x="51" y="20"/>
                    </a:lnTo>
                    <a:lnTo>
                      <a:pt x="44" y="16"/>
                    </a:lnTo>
                    <a:lnTo>
                      <a:pt x="38" y="12"/>
                    </a:lnTo>
                    <a:lnTo>
                      <a:pt x="31" y="8"/>
                    </a:lnTo>
                    <a:lnTo>
                      <a:pt x="24" y="6"/>
                    </a:lnTo>
                    <a:lnTo>
                      <a:pt x="17" y="3"/>
                    </a:lnTo>
                    <a:lnTo>
                      <a:pt x="10" y="1"/>
                    </a:lnTo>
                    <a:lnTo>
                      <a:pt x="4" y="0"/>
                    </a:lnTo>
                  </a:path>
                </a:pathLst>
              </a:custGeom>
              <a:solidFill>
                <a:srgbClr val="000000"/>
              </a:solidFill>
              <a:ln w="9525" cap="rnd">
                <a:noFill/>
                <a:round/>
                <a:headEnd/>
                <a:tailEnd/>
              </a:ln>
            </p:spPr>
            <p:txBody>
              <a:bodyPr/>
              <a:lstStyle/>
              <a:p>
                <a:endParaRPr lang="tr-TR"/>
              </a:p>
            </p:txBody>
          </p:sp>
          <p:sp>
            <p:nvSpPr>
              <p:cNvPr id="18944" name="Freeform 553"/>
              <p:cNvSpPr>
                <a:spLocks/>
              </p:cNvSpPr>
              <p:nvPr/>
            </p:nvSpPr>
            <p:spPr bwMode="auto">
              <a:xfrm>
                <a:off x="2860" y="3710"/>
                <a:ext cx="337" cy="357"/>
              </a:xfrm>
              <a:custGeom>
                <a:avLst/>
                <a:gdLst>
                  <a:gd name="T0" fmla="*/ 160 w 337"/>
                  <a:gd name="T1" fmla="*/ 15 h 357"/>
                  <a:gd name="T2" fmla="*/ 128 w 337"/>
                  <a:gd name="T3" fmla="*/ 5 h 357"/>
                  <a:gd name="T4" fmla="*/ 92 w 337"/>
                  <a:gd name="T5" fmla="*/ 0 h 357"/>
                  <a:gd name="T6" fmla="*/ 48 w 337"/>
                  <a:gd name="T7" fmla="*/ 20 h 357"/>
                  <a:gd name="T8" fmla="*/ 23 w 337"/>
                  <a:gd name="T9" fmla="*/ 73 h 357"/>
                  <a:gd name="T10" fmla="*/ 54 w 337"/>
                  <a:gd name="T11" fmla="*/ 126 h 357"/>
                  <a:gd name="T12" fmla="*/ 82 w 337"/>
                  <a:gd name="T13" fmla="*/ 177 h 357"/>
                  <a:gd name="T14" fmla="*/ 87 w 337"/>
                  <a:gd name="T15" fmla="*/ 229 h 357"/>
                  <a:gd name="T16" fmla="*/ 39 w 337"/>
                  <a:gd name="T17" fmla="*/ 264 h 357"/>
                  <a:gd name="T18" fmla="*/ 1 w 337"/>
                  <a:gd name="T19" fmla="*/ 313 h 357"/>
                  <a:gd name="T20" fmla="*/ 12 w 337"/>
                  <a:gd name="T21" fmla="*/ 348 h 357"/>
                  <a:gd name="T22" fmla="*/ 37 w 337"/>
                  <a:gd name="T23" fmla="*/ 356 h 357"/>
                  <a:gd name="T24" fmla="*/ 106 w 337"/>
                  <a:gd name="T25" fmla="*/ 349 h 357"/>
                  <a:gd name="T26" fmla="*/ 188 w 337"/>
                  <a:gd name="T27" fmla="*/ 336 h 357"/>
                  <a:gd name="T28" fmla="*/ 269 w 337"/>
                  <a:gd name="T29" fmla="*/ 326 h 357"/>
                  <a:gd name="T30" fmla="*/ 313 w 337"/>
                  <a:gd name="T31" fmla="*/ 322 h 357"/>
                  <a:gd name="T32" fmla="*/ 331 w 337"/>
                  <a:gd name="T33" fmla="*/ 308 h 357"/>
                  <a:gd name="T34" fmla="*/ 335 w 337"/>
                  <a:gd name="T35" fmla="*/ 282 h 357"/>
                  <a:gd name="T36" fmla="*/ 314 w 337"/>
                  <a:gd name="T37" fmla="*/ 260 h 357"/>
                  <a:gd name="T38" fmla="*/ 282 w 337"/>
                  <a:gd name="T39" fmla="*/ 247 h 357"/>
                  <a:gd name="T40" fmla="*/ 247 w 337"/>
                  <a:gd name="T41" fmla="*/ 238 h 357"/>
                  <a:gd name="T42" fmla="*/ 214 w 337"/>
                  <a:gd name="T43" fmla="*/ 224 h 357"/>
                  <a:gd name="T44" fmla="*/ 186 w 337"/>
                  <a:gd name="T45" fmla="*/ 175 h 357"/>
                  <a:gd name="T46" fmla="*/ 170 w 337"/>
                  <a:gd name="T47" fmla="*/ 109 h 357"/>
                  <a:gd name="T48" fmla="*/ 194 w 337"/>
                  <a:gd name="T49" fmla="*/ 44 h 357"/>
                  <a:gd name="T50" fmla="*/ 200 w 337"/>
                  <a:gd name="T51" fmla="*/ 32 h 357"/>
                  <a:gd name="T52" fmla="*/ 161 w 337"/>
                  <a:gd name="T53" fmla="*/ 50 h 357"/>
                  <a:gd name="T54" fmla="*/ 158 w 337"/>
                  <a:gd name="T55" fmla="*/ 156 h 357"/>
                  <a:gd name="T56" fmla="*/ 181 w 337"/>
                  <a:gd name="T57" fmla="*/ 212 h 357"/>
                  <a:gd name="T58" fmla="*/ 221 w 337"/>
                  <a:gd name="T59" fmla="*/ 252 h 357"/>
                  <a:gd name="T60" fmla="*/ 253 w 337"/>
                  <a:gd name="T61" fmla="*/ 259 h 357"/>
                  <a:gd name="T62" fmla="*/ 286 w 337"/>
                  <a:gd name="T63" fmla="*/ 268 h 357"/>
                  <a:gd name="T64" fmla="*/ 313 w 337"/>
                  <a:gd name="T65" fmla="*/ 283 h 357"/>
                  <a:gd name="T66" fmla="*/ 313 w 337"/>
                  <a:gd name="T67" fmla="*/ 297 h 357"/>
                  <a:gd name="T68" fmla="*/ 286 w 337"/>
                  <a:gd name="T69" fmla="*/ 301 h 357"/>
                  <a:gd name="T70" fmla="*/ 242 w 337"/>
                  <a:gd name="T71" fmla="*/ 305 h 357"/>
                  <a:gd name="T72" fmla="*/ 198 w 337"/>
                  <a:gd name="T73" fmla="*/ 310 h 357"/>
                  <a:gd name="T74" fmla="*/ 158 w 337"/>
                  <a:gd name="T75" fmla="*/ 316 h 357"/>
                  <a:gd name="T76" fmla="*/ 123 w 337"/>
                  <a:gd name="T77" fmla="*/ 323 h 357"/>
                  <a:gd name="T78" fmla="*/ 90 w 337"/>
                  <a:gd name="T79" fmla="*/ 330 h 357"/>
                  <a:gd name="T80" fmla="*/ 54 w 337"/>
                  <a:gd name="T81" fmla="*/ 334 h 357"/>
                  <a:gd name="T82" fmla="*/ 33 w 337"/>
                  <a:gd name="T83" fmla="*/ 332 h 357"/>
                  <a:gd name="T84" fmla="*/ 31 w 337"/>
                  <a:gd name="T85" fmla="*/ 299 h 357"/>
                  <a:gd name="T86" fmla="*/ 83 w 337"/>
                  <a:gd name="T87" fmla="*/ 260 h 357"/>
                  <a:gd name="T88" fmla="*/ 109 w 337"/>
                  <a:gd name="T89" fmla="*/ 234 h 357"/>
                  <a:gd name="T90" fmla="*/ 108 w 337"/>
                  <a:gd name="T91" fmla="*/ 194 h 357"/>
                  <a:gd name="T92" fmla="*/ 77 w 337"/>
                  <a:gd name="T93" fmla="*/ 124 h 357"/>
                  <a:gd name="T94" fmla="*/ 44 w 337"/>
                  <a:gd name="T95" fmla="*/ 65 h 357"/>
                  <a:gd name="T96" fmla="*/ 82 w 337"/>
                  <a:gd name="T97" fmla="*/ 18 h 357"/>
                  <a:gd name="T98" fmla="*/ 111 w 337"/>
                  <a:gd name="T99" fmla="*/ 13 h 357"/>
                  <a:gd name="T100" fmla="*/ 142 w 337"/>
                  <a:gd name="T101" fmla="*/ 17 h 357"/>
                  <a:gd name="T102" fmla="*/ 172 w 337"/>
                  <a:gd name="T103" fmla="*/ 25 h 357"/>
                  <a:gd name="T104" fmla="*/ 173 w 337"/>
                  <a:gd name="T105" fmla="*/ 20 h 3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357"/>
                  <a:gd name="T161" fmla="*/ 337 w 337"/>
                  <a:gd name="T162" fmla="*/ 357 h 3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357">
                    <a:moveTo>
                      <a:pt x="173" y="20"/>
                    </a:moveTo>
                    <a:lnTo>
                      <a:pt x="171" y="20"/>
                    </a:lnTo>
                    <a:lnTo>
                      <a:pt x="168" y="18"/>
                    </a:lnTo>
                    <a:lnTo>
                      <a:pt x="164" y="17"/>
                    </a:lnTo>
                    <a:lnTo>
                      <a:pt x="160" y="15"/>
                    </a:lnTo>
                    <a:lnTo>
                      <a:pt x="154" y="13"/>
                    </a:lnTo>
                    <a:lnTo>
                      <a:pt x="148" y="11"/>
                    </a:lnTo>
                    <a:lnTo>
                      <a:pt x="142" y="9"/>
                    </a:lnTo>
                    <a:lnTo>
                      <a:pt x="135" y="7"/>
                    </a:lnTo>
                    <a:lnTo>
                      <a:pt x="128" y="5"/>
                    </a:lnTo>
                    <a:lnTo>
                      <a:pt x="121" y="4"/>
                    </a:lnTo>
                    <a:lnTo>
                      <a:pt x="113" y="2"/>
                    </a:lnTo>
                    <a:lnTo>
                      <a:pt x="106" y="1"/>
                    </a:lnTo>
                    <a:lnTo>
                      <a:pt x="100" y="0"/>
                    </a:lnTo>
                    <a:lnTo>
                      <a:pt x="92" y="0"/>
                    </a:lnTo>
                    <a:lnTo>
                      <a:pt x="85" y="0"/>
                    </a:lnTo>
                    <a:lnTo>
                      <a:pt x="79" y="1"/>
                    </a:lnTo>
                    <a:lnTo>
                      <a:pt x="68" y="5"/>
                    </a:lnTo>
                    <a:lnTo>
                      <a:pt x="57" y="11"/>
                    </a:lnTo>
                    <a:lnTo>
                      <a:pt x="48" y="20"/>
                    </a:lnTo>
                    <a:lnTo>
                      <a:pt x="40" y="29"/>
                    </a:lnTo>
                    <a:lnTo>
                      <a:pt x="32" y="41"/>
                    </a:lnTo>
                    <a:lnTo>
                      <a:pt x="27" y="52"/>
                    </a:lnTo>
                    <a:lnTo>
                      <a:pt x="24" y="63"/>
                    </a:lnTo>
                    <a:lnTo>
                      <a:pt x="23" y="73"/>
                    </a:lnTo>
                    <a:lnTo>
                      <a:pt x="26" y="85"/>
                    </a:lnTo>
                    <a:lnTo>
                      <a:pt x="31" y="96"/>
                    </a:lnTo>
                    <a:lnTo>
                      <a:pt x="38" y="107"/>
                    </a:lnTo>
                    <a:lnTo>
                      <a:pt x="46" y="116"/>
                    </a:lnTo>
                    <a:lnTo>
                      <a:pt x="54" y="126"/>
                    </a:lnTo>
                    <a:lnTo>
                      <a:pt x="62" y="136"/>
                    </a:lnTo>
                    <a:lnTo>
                      <a:pt x="69" y="146"/>
                    </a:lnTo>
                    <a:lnTo>
                      <a:pt x="74" y="156"/>
                    </a:lnTo>
                    <a:lnTo>
                      <a:pt x="78" y="167"/>
                    </a:lnTo>
                    <a:lnTo>
                      <a:pt x="82" y="177"/>
                    </a:lnTo>
                    <a:lnTo>
                      <a:pt x="86" y="189"/>
                    </a:lnTo>
                    <a:lnTo>
                      <a:pt x="90" y="199"/>
                    </a:lnTo>
                    <a:lnTo>
                      <a:pt x="91" y="209"/>
                    </a:lnTo>
                    <a:lnTo>
                      <a:pt x="91" y="220"/>
                    </a:lnTo>
                    <a:lnTo>
                      <a:pt x="87" y="229"/>
                    </a:lnTo>
                    <a:lnTo>
                      <a:pt x="81" y="238"/>
                    </a:lnTo>
                    <a:lnTo>
                      <a:pt x="70" y="244"/>
                    </a:lnTo>
                    <a:lnTo>
                      <a:pt x="59" y="250"/>
                    </a:lnTo>
                    <a:lnTo>
                      <a:pt x="49" y="257"/>
                    </a:lnTo>
                    <a:lnTo>
                      <a:pt x="39" y="264"/>
                    </a:lnTo>
                    <a:lnTo>
                      <a:pt x="30" y="273"/>
                    </a:lnTo>
                    <a:lnTo>
                      <a:pt x="21" y="283"/>
                    </a:lnTo>
                    <a:lnTo>
                      <a:pt x="13" y="293"/>
                    </a:lnTo>
                    <a:lnTo>
                      <a:pt x="5" y="305"/>
                    </a:lnTo>
                    <a:lnTo>
                      <a:pt x="1" y="313"/>
                    </a:lnTo>
                    <a:lnTo>
                      <a:pt x="0" y="323"/>
                    </a:lnTo>
                    <a:lnTo>
                      <a:pt x="1" y="332"/>
                    </a:lnTo>
                    <a:lnTo>
                      <a:pt x="5" y="340"/>
                    </a:lnTo>
                    <a:lnTo>
                      <a:pt x="8" y="344"/>
                    </a:lnTo>
                    <a:lnTo>
                      <a:pt x="12" y="348"/>
                    </a:lnTo>
                    <a:lnTo>
                      <a:pt x="17" y="351"/>
                    </a:lnTo>
                    <a:lnTo>
                      <a:pt x="22" y="353"/>
                    </a:lnTo>
                    <a:lnTo>
                      <a:pt x="27" y="355"/>
                    </a:lnTo>
                    <a:lnTo>
                      <a:pt x="32" y="356"/>
                    </a:lnTo>
                    <a:lnTo>
                      <a:pt x="37" y="356"/>
                    </a:lnTo>
                    <a:lnTo>
                      <a:pt x="42" y="356"/>
                    </a:lnTo>
                    <a:lnTo>
                      <a:pt x="58" y="355"/>
                    </a:lnTo>
                    <a:lnTo>
                      <a:pt x="74" y="354"/>
                    </a:lnTo>
                    <a:lnTo>
                      <a:pt x="90" y="351"/>
                    </a:lnTo>
                    <a:lnTo>
                      <a:pt x="106" y="349"/>
                    </a:lnTo>
                    <a:lnTo>
                      <a:pt x="123" y="347"/>
                    </a:lnTo>
                    <a:lnTo>
                      <a:pt x="139" y="344"/>
                    </a:lnTo>
                    <a:lnTo>
                      <a:pt x="155" y="342"/>
                    </a:lnTo>
                    <a:lnTo>
                      <a:pt x="172" y="339"/>
                    </a:lnTo>
                    <a:lnTo>
                      <a:pt x="188" y="336"/>
                    </a:lnTo>
                    <a:lnTo>
                      <a:pt x="204" y="334"/>
                    </a:lnTo>
                    <a:lnTo>
                      <a:pt x="220" y="332"/>
                    </a:lnTo>
                    <a:lnTo>
                      <a:pt x="237" y="330"/>
                    </a:lnTo>
                    <a:lnTo>
                      <a:pt x="253" y="327"/>
                    </a:lnTo>
                    <a:lnTo>
                      <a:pt x="269" y="326"/>
                    </a:lnTo>
                    <a:lnTo>
                      <a:pt x="285" y="325"/>
                    </a:lnTo>
                    <a:lnTo>
                      <a:pt x="301" y="324"/>
                    </a:lnTo>
                    <a:lnTo>
                      <a:pt x="305" y="324"/>
                    </a:lnTo>
                    <a:lnTo>
                      <a:pt x="309" y="323"/>
                    </a:lnTo>
                    <a:lnTo>
                      <a:pt x="313" y="322"/>
                    </a:lnTo>
                    <a:lnTo>
                      <a:pt x="317" y="320"/>
                    </a:lnTo>
                    <a:lnTo>
                      <a:pt x="321" y="317"/>
                    </a:lnTo>
                    <a:lnTo>
                      <a:pt x="325" y="315"/>
                    </a:lnTo>
                    <a:lnTo>
                      <a:pt x="328" y="312"/>
                    </a:lnTo>
                    <a:lnTo>
                      <a:pt x="331" y="308"/>
                    </a:lnTo>
                    <a:lnTo>
                      <a:pt x="334" y="303"/>
                    </a:lnTo>
                    <a:lnTo>
                      <a:pt x="336" y="298"/>
                    </a:lnTo>
                    <a:lnTo>
                      <a:pt x="336" y="292"/>
                    </a:lnTo>
                    <a:lnTo>
                      <a:pt x="336" y="287"/>
                    </a:lnTo>
                    <a:lnTo>
                      <a:pt x="335" y="282"/>
                    </a:lnTo>
                    <a:lnTo>
                      <a:pt x="333" y="276"/>
                    </a:lnTo>
                    <a:lnTo>
                      <a:pt x="329" y="272"/>
                    </a:lnTo>
                    <a:lnTo>
                      <a:pt x="326" y="268"/>
                    </a:lnTo>
                    <a:lnTo>
                      <a:pt x="320" y="264"/>
                    </a:lnTo>
                    <a:lnTo>
                      <a:pt x="314" y="260"/>
                    </a:lnTo>
                    <a:lnTo>
                      <a:pt x="308" y="257"/>
                    </a:lnTo>
                    <a:lnTo>
                      <a:pt x="301" y="254"/>
                    </a:lnTo>
                    <a:lnTo>
                      <a:pt x="295" y="251"/>
                    </a:lnTo>
                    <a:lnTo>
                      <a:pt x="288" y="249"/>
                    </a:lnTo>
                    <a:lnTo>
                      <a:pt x="282" y="247"/>
                    </a:lnTo>
                    <a:lnTo>
                      <a:pt x="275" y="245"/>
                    </a:lnTo>
                    <a:lnTo>
                      <a:pt x="268" y="243"/>
                    </a:lnTo>
                    <a:lnTo>
                      <a:pt x="261" y="241"/>
                    </a:lnTo>
                    <a:lnTo>
                      <a:pt x="254" y="240"/>
                    </a:lnTo>
                    <a:lnTo>
                      <a:pt x="247" y="238"/>
                    </a:lnTo>
                    <a:lnTo>
                      <a:pt x="240" y="236"/>
                    </a:lnTo>
                    <a:lnTo>
                      <a:pt x="234" y="233"/>
                    </a:lnTo>
                    <a:lnTo>
                      <a:pt x="227" y="232"/>
                    </a:lnTo>
                    <a:lnTo>
                      <a:pt x="221" y="229"/>
                    </a:lnTo>
                    <a:lnTo>
                      <a:pt x="214" y="224"/>
                    </a:lnTo>
                    <a:lnTo>
                      <a:pt x="207" y="216"/>
                    </a:lnTo>
                    <a:lnTo>
                      <a:pt x="200" y="206"/>
                    </a:lnTo>
                    <a:lnTo>
                      <a:pt x="194" y="196"/>
                    </a:lnTo>
                    <a:lnTo>
                      <a:pt x="190" y="185"/>
                    </a:lnTo>
                    <a:lnTo>
                      <a:pt x="186" y="175"/>
                    </a:lnTo>
                    <a:lnTo>
                      <a:pt x="183" y="169"/>
                    </a:lnTo>
                    <a:lnTo>
                      <a:pt x="181" y="165"/>
                    </a:lnTo>
                    <a:lnTo>
                      <a:pt x="178" y="148"/>
                    </a:lnTo>
                    <a:lnTo>
                      <a:pt x="173" y="130"/>
                    </a:lnTo>
                    <a:lnTo>
                      <a:pt x="170" y="109"/>
                    </a:lnTo>
                    <a:lnTo>
                      <a:pt x="167" y="89"/>
                    </a:lnTo>
                    <a:lnTo>
                      <a:pt x="168" y="72"/>
                    </a:lnTo>
                    <a:lnTo>
                      <a:pt x="172" y="57"/>
                    </a:lnTo>
                    <a:lnTo>
                      <a:pt x="180" y="47"/>
                    </a:lnTo>
                    <a:lnTo>
                      <a:pt x="194" y="44"/>
                    </a:lnTo>
                    <a:lnTo>
                      <a:pt x="198" y="43"/>
                    </a:lnTo>
                    <a:lnTo>
                      <a:pt x="200" y="41"/>
                    </a:lnTo>
                    <a:lnTo>
                      <a:pt x="202" y="38"/>
                    </a:lnTo>
                    <a:lnTo>
                      <a:pt x="202" y="35"/>
                    </a:lnTo>
                    <a:lnTo>
                      <a:pt x="200" y="32"/>
                    </a:lnTo>
                    <a:lnTo>
                      <a:pt x="198" y="29"/>
                    </a:lnTo>
                    <a:lnTo>
                      <a:pt x="194" y="28"/>
                    </a:lnTo>
                    <a:lnTo>
                      <a:pt x="191" y="28"/>
                    </a:lnTo>
                    <a:lnTo>
                      <a:pt x="173" y="36"/>
                    </a:lnTo>
                    <a:lnTo>
                      <a:pt x="161" y="50"/>
                    </a:lnTo>
                    <a:lnTo>
                      <a:pt x="153" y="68"/>
                    </a:lnTo>
                    <a:lnTo>
                      <a:pt x="150" y="89"/>
                    </a:lnTo>
                    <a:lnTo>
                      <a:pt x="150" y="111"/>
                    </a:lnTo>
                    <a:lnTo>
                      <a:pt x="153" y="134"/>
                    </a:lnTo>
                    <a:lnTo>
                      <a:pt x="158" y="156"/>
                    </a:lnTo>
                    <a:lnTo>
                      <a:pt x="163" y="175"/>
                    </a:lnTo>
                    <a:lnTo>
                      <a:pt x="165" y="181"/>
                    </a:lnTo>
                    <a:lnTo>
                      <a:pt x="169" y="189"/>
                    </a:lnTo>
                    <a:lnTo>
                      <a:pt x="174" y="199"/>
                    </a:lnTo>
                    <a:lnTo>
                      <a:pt x="181" y="212"/>
                    </a:lnTo>
                    <a:lnTo>
                      <a:pt x="189" y="224"/>
                    </a:lnTo>
                    <a:lnTo>
                      <a:pt x="197" y="235"/>
                    </a:lnTo>
                    <a:lnTo>
                      <a:pt x="206" y="244"/>
                    </a:lnTo>
                    <a:lnTo>
                      <a:pt x="215" y="249"/>
                    </a:lnTo>
                    <a:lnTo>
                      <a:pt x="221" y="252"/>
                    </a:lnTo>
                    <a:lnTo>
                      <a:pt x="227" y="253"/>
                    </a:lnTo>
                    <a:lnTo>
                      <a:pt x="233" y="254"/>
                    </a:lnTo>
                    <a:lnTo>
                      <a:pt x="240" y="256"/>
                    </a:lnTo>
                    <a:lnTo>
                      <a:pt x="246" y="258"/>
                    </a:lnTo>
                    <a:lnTo>
                      <a:pt x="253" y="259"/>
                    </a:lnTo>
                    <a:lnTo>
                      <a:pt x="259" y="261"/>
                    </a:lnTo>
                    <a:lnTo>
                      <a:pt x="266" y="262"/>
                    </a:lnTo>
                    <a:lnTo>
                      <a:pt x="273" y="263"/>
                    </a:lnTo>
                    <a:lnTo>
                      <a:pt x="279" y="265"/>
                    </a:lnTo>
                    <a:lnTo>
                      <a:pt x="286" y="268"/>
                    </a:lnTo>
                    <a:lnTo>
                      <a:pt x="291" y="269"/>
                    </a:lnTo>
                    <a:lnTo>
                      <a:pt x="297" y="272"/>
                    </a:lnTo>
                    <a:lnTo>
                      <a:pt x="303" y="276"/>
                    </a:lnTo>
                    <a:lnTo>
                      <a:pt x="308" y="279"/>
                    </a:lnTo>
                    <a:lnTo>
                      <a:pt x="313" y="283"/>
                    </a:lnTo>
                    <a:lnTo>
                      <a:pt x="315" y="285"/>
                    </a:lnTo>
                    <a:lnTo>
                      <a:pt x="316" y="288"/>
                    </a:lnTo>
                    <a:lnTo>
                      <a:pt x="317" y="291"/>
                    </a:lnTo>
                    <a:lnTo>
                      <a:pt x="316" y="294"/>
                    </a:lnTo>
                    <a:lnTo>
                      <a:pt x="313" y="297"/>
                    </a:lnTo>
                    <a:lnTo>
                      <a:pt x="310" y="299"/>
                    </a:lnTo>
                    <a:lnTo>
                      <a:pt x="306" y="300"/>
                    </a:lnTo>
                    <a:lnTo>
                      <a:pt x="302" y="301"/>
                    </a:lnTo>
                    <a:lnTo>
                      <a:pt x="294" y="301"/>
                    </a:lnTo>
                    <a:lnTo>
                      <a:pt x="286" y="301"/>
                    </a:lnTo>
                    <a:lnTo>
                      <a:pt x="276" y="301"/>
                    </a:lnTo>
                    <a:lnTo>
                      <a:pt x="268" y="303"/>
                    </a:lnTo>
                    <a:lnTo>
                      <a:pt x="259" y="303"/>
                    </a:lnTo>
                    <a:lnTo>
                      <a:pt x="250" y="304"/>
                    </a:lnTo>
                    <a:lnTo>
                      <a:pt x="242" y="305"/>
                    </a:lnTo>
                    <a:lnTo>
                      <a:pt x="233" y="305"/>
                    </a:lnTo>
                    <a:lnTo>
                      <a:pt x="224" y="307"/>
                    </a:lnTo>
                    <a:lnTo>
                      <a:pt x="216" y="308"/>
                    </a:lnTo>
                    <a:lnTo>
                      <a:pt x="207" y="309"/>
                    </a:lnTo>
                    <a:lnTo>
                      <a:pt x="198" y="310"/>
                    </a:lnTo>
                    <a:lnTo>
                      <a:pt x="190" y="312"/>
                    </a:lnTo>
                    <a:lnTo>
                      <a:pt x="182" y="312"/>
                    </a:lnTo>
                    <a:lnTo>
                      <a:pt x="173" y="313"/>
                    </a:lnTo>
                    <a:lnTo>
                      <a:pt x="165" y="315"/>
                    </a:lnTo>
                    <a:lnTo>
                      <a:pt x="158" y="316"/>
                    </a:lnTo>
                    <a:lnTo>
                      <a:pt x="151" y="317"/>
                    </a:lnTo>
                    <a:lnTo>
                      <a:pt x="144" y="319"/>
                    </a:lnTo>
                    <a:lnTo>
                      <a:pt x="137" y="320"/>
                    </a:lnTo>
                    <a:lnTo>
                      <a:pt x="130" y="321"/>
                    </a:lnTo>
                    <a:lnTo>
                      <a:pt x="123" y="323"/>
                    </a:lnTo>
                    <a:lnTo>
                      <a:pt x="116" y="324"/>
                    </a:lnTo>
                    <a:lnTo>
                      <a:pt x="110" y="325"/>
                    </a:lnTo>
                    <a:lnTo>
                      <a:pt x="103" y="327"/>
                    </a:lnTo>
                    <a:lnTo>
                      <a:pt x="96" y="328"/>
                    </a:lnTo>
                    <a:lnTo>
                      <a:pt x="90" y="330"/>
                    </a:lnTo>
                    <a:lnTo>
                      <a:pt x="83" y="331"/>
                    </a:lnTo>
                    <a:lnTo>
                      <a:pt x="76" y="332"/>
                    </a:lnTo>
                    <a:lnTo>
                      <a:pt x="69" y="333"/>
                    </a:lnTo>
                    <a:lnTo>
                      <a:pt x="62" y="334"/>
                    </a:lnTo>
                    <a:lnTo>
                      <a:pt x="54" y="334"/>
                    </a:lnTo>
                    <a:lnTo>
                      <a:pt x="50" y="334"/>
                    </a:lnTo>
                    <a:lnTo>
                      <a:pt x="47" y="334"/>
                    </a:lnTo>
                    <a:lnTo>
                      <a:pt x="42" y="334"/>
                    </a:lnTo>
                    <a:lnTo>
                      <a:pt x="38" y="333"/>
                    </a:lnTo>
                    <a:lnTo>
                      <a:pt x="33" y="332"/>
                    </a:lnTo>
                    <a:lnTo>
                      <a:pt x="30" y="330"/>
                    </a:lnTo>
                    <a:lnTo>
                      <a:pt x="26" y="328"/>
                    </a:lnTo>
                    <a:lnTo>
                      <a:pt x="23" y="325"/>
                    </a:lnTo>
                    <a:lnTo>
                      <a:pt x="26" y="311"/>
                    </a:lnTo>
                    <a:lnTo>
                      <a:pt x="31" y="299"/>
                    </a:lnTo>
                    <a:lnTo>
                      <a:pt x="39" y="289"/>
                    </a:lnTo>
                    <a:lnTo>
                      <a:pt x="49" y="280"/>
                    </a:lnTo>
                    <a:lnTo>
                      <a:pt x="60" y="272"/>
                    </a:lnTo>
                    <a:lnTo>
                      <a:pt x="71" y="266"/>
                    </a:lnTo>
                    <a:lnTo>
                      <a:pt x="83" y="260"/>
                    </a:lnTo>
                    <a:lnTo>
                      <a:pt x="94" y="254"/>
                    </a:lnTo>
                    <a:lnTo>
                      <a:pt x="99" y="250"/>
                    </a:lnTo>
                    <a:lnTo>
                      <a:pt x="103" y="246"/>
                    </a:lnTo>
                    <a:lnTo>
                      <a:pt x="106" y="240"/>
                    </a:lnTo>
                    <a:lnTo>
                      <a:pt x="109" y="234"/>
                    </a:lnTo>
                    <a:lnTo>
                      <a:pt x="110" y="229"/>
                    </a:lnTo>
                    <a:lnTo>
                      <a:pt x="111" y="222"/>
                    </a:lnTo>
                    <a:lnTo>
                      <a:pt x="111" y="215"/>
                    </a:lnTo>
                    <a:lnTo>
                      <a:pt x="111" y="209"/>
                    </a:lnTo>
                    <a:lnTo>
                      <a:pt x="108" y="194"/>
                    </a:lnTo>
                    <a:lnTo>
                      <a:pt x="104" y="179"/>
                    </a:lnTo>
                    <a:lnTo>
                      <a:pt x="100" y="165"/>
                    </a:lnTo>
                    <a:lnTo>
                      <a:pt x="93" y="150"/>
                    </a:lnTo>
                    <a:lnTo>
                      <a:pt x="86" y="137"/>
                    </a:lnTo>
                    <a:lnTo>
                      <a:pt x="77" y="124"/>
                    </a:lnTo>
                    <a:lnTo>
                      <a:pt x="68" y="112"/>
                    </a:lnTo>
                    <a:lnTo>
                      <a:pt x="57" y="101"/>
                    </a:lnTo>
                    <a:lnTo>
                      <a:pt x="48" y="89"/>
                    </a:lnTo>
                    <a:lnTo>
                      <a:pt x="44" y="77"/>
                    </a:lnTo>
                    <a:lnTo>
                      <a:pt x="44" y="65"/>
                    </a:lnTo>
                    <a:lnTo>
                      <a:pt x="48" y="53"/>
                    </a:lnTo>
                    <a:lnTo>
                      <a:pt x="54" y="42"/>
                    </a:lnTo>
                    <a:lnTo>
                      <a:pt x="63" y="32"/>
                    </a:lnTo>
                    <a:lnTo>
                      <a:pt x="72" y="24"/>
                    </a:lnTo>
                    <a:lnTo>
                      <a:pt x="82" y="18"/>
                    </a:lnTo>
                    <a:lnTo>
                      <a:pt x="87" y="16"/>
                    </a:lnTo>
                    <a:lnTo>
                      <a:pt x="93" y="15"/>
                    </a:lnTo>
                    <a:lnTo>
                      <a:pt x="100" y="14"/>
                    </a:lnTo>
                    <a:lnTo>
                      <a:pt x="105" y="13"/>
                    </a:lnTo>
                    <a:lnTo>
                      <a:pt x="111" y="13"/>
                    </a:lnTo>
                    <a:lnTo>
                      <a:pt x="117" y="14"/>
                    </a:lnTo>
                    <a:lnTo>
                      <a:pt x="123" y="14"/>
                    </a:lnTo>
                    <a:lnTo>
                      <a:pt x="130" y="15"/>
                    </a:lnTo>
                    <a:lnTo>
                      <a:pt x="135" y="16"/>
                    </a:lnTo>
                    <a:lnTo>
                      <a:pt x="142" y="17"/>
                    </a:lnTo>
                    <a:lnTo>
                      <a:pt x="148" y="19"/>
                    </a:lnTo>
                    <a:lnTo>
                      <a:pt x="153" y="21"/>
                    </a:lnTo>
                    <a:lnTo>
                      <a:pt x="160" y="22"/>
                    </a:lnTo>
                    <a:lnTo>
                      <a:pt x="166" y="24"/>
                    </a:lnTo>
                    <a:lnTo>
                      <a:pt x="172" y="25"/>
                    </a:lnTo>
                    <a:lnTo>
                      <a:pt x="178" y="27"/>
                    </a:lnTo>
                    <a:lnTo>
                      <a:pt x="178" y="26"/>
                    </a:lnTo>
                    <a:lnTo>
                      <a:pt x="178" y="24"/>
                    </a:lnTo>
                    <a:lnTo>
                      <a:pt x="176" y="22"/>
                    </a:lnTo>
                    <a:lnTo>
                      <a:pt x="173" y="20"/>
                    </a:lnTo>
                  </a:path>
                </a:pathLst>
              </a:custGeom>
              <a:solidFill>
                <a:srgbClr val="000000"/>
              </a:solidFill>
              <a:ln w="9525" cap="rnd">
                <a:noFill/>
                <a:round/>
                <a:headEnd/>
                <a:tailEnd/>
              </a:ln>
            </p:spPr>
            <p:txBody>
              <a:bodyPr/>
              <a:lstStyle/>
              <a:p>
                <a:endParaRPr lang="tr-TR"/>
              </a:p>
            </p:txBody>
          </p:sp>
          <p:sp>
            <p:nvSpPr>
              <p:cNvPr id="18945" name="Freeform 554"/>
              <p:cNvSpPr>
                <a:spLocks/>
              </p:cNvSpPr>
              <p:nvPr/>
            </p:nvSpPr>
            <p:spPr bwMode="auto">
              <a:xfrm>
                <a:off x="2818" y="3536"/>
                <a:ext cx="398" cy="391"/>
              </a:xfrm>
              <a:custGeom>
                <a:avLst/>
                <a:gdLst>
                  <a:gd name="T0" fmla="*/ 95 w 398"/>
                  <a:gd name="T1" fmla="*/ 26 h 391"/>
                  <a:gd name="T2" fmla="*/ 35 w 398"/>
                  <a:gd name="T3" fmla="*/ 85 h 391"/>
                  <a:gd name="T4" fmla="*/ 0 w 398"/>
                  <a:gd name="T5" fmla="*/ 195 h 391"/>
                  <a:gd name="T6" fmla="*/ 47 w 398"/>
                  <a:gd name="T7" fmla="*/ 327 h 391"/>
                  <a:gd name="T8" fmla="*/ 111 w 398"/>
                  <a:gd name="T9" fmla="*/ 379 h 391"/>
                  <a:gd name="T10" fmla="*/ 214 w 398"/>
                  <a:gd name="T11" fmla="*/ 387 h 391"/>
                  <a:gd name="T12" fmla="*/ 335 w 398"/>
                  <a:gd name="T13" fmla="*/ 328 h 391"/>
                  <a:gd name="T14" fmla="*/ 386 w 398"/>
                  <a:gd name="T15" fmla="*/ 105 h 391"/>
                  <a:gd name="T16" fmla="*/ 258 w 398"/>
                  <a:gd name="T17" fmla="*/ 4 h 391"/>
                  <a:gd name="T18" fmla="*/ 111 w 398"/>
                  <a:gd name="T19" fmla="*/ 50 h 391"/>
                  <a:gd name="T20" fmla="*/ 37 w 398"/>
                  <a:gd name="T21" fmla="*/ 207 h 391"/>
                  <a:gd name="T22" fmla="*/ 91 w 398"/>
                  <a:gd name="T23" fmla="*/ 315 h 391"/>
                  <a:gd name="T24" fmla="*/ 159 w 398"/>
                  <a:gd name="T25" fmla="*/ 342 h 391"/>
                  <a:gd name="T26" fmla="*/ 270 w 398"/>
                  <a:gd name="T27" fmla="*/ 315 h 391"/>
                  <a:gd name="T28" fmla="*/ 352 w 398"/>
                  <a:gd name="T29" fmla="*/ 184 h 391"/>
                  <a:gd name="T30" fmla="*/ 297 w 398"/>
                  <a:gd name="T31" fmla="*/ 57 h 391"/>
                  <a:gd name="T32" fmla="*/ 232 w 398"/>
                  <a:gd name="T33" fmla="*/ 34 h 391"/>
                  <a:gd name="T34" fmla="*/ 165 w 398"/>
                  <a:gd name="T35" fmla="*/ 46 h 391"/>
                  <a:gd name="T36" fmla="*/ 105 w 398"/>
                  <a:gd name="T37" fmla="*/ 161 h 391"/>
                  <a:gd name="T38" fmla="*/ 194 w 398"/>
                  <a:gd name="T39" fmla="*/ 269 h 391"/>
                  <a:gd name="T40" fmla="*/ 250 w 398"/>
                  <a:gd name="T41" fmla="*/ 251 h 391"/>
                  <a:gd name="T42" fmla="*/ 283 w 398"/>
                  <a:gd name="T43" fmla="*/ 151 h 391"/>
                  <a:gd name="T44" fmla="*/ 223 w 398"/>
                  <a:gd name="T45" fmla="*/ 100 h 391"/>
                  <a:gd name="T46" fmla="*/ 181 w 398"/>
                  <a:gd name="T47" fmla="*/ 194 h 391"/>
                  <a:gd name="T48" fmla="*/ 207 w 398"/>
                  <a:gd name="T49" fmla="*/ 210 h 391"/>
                  <a:gd name="T50" fmla="*/ 242 w 398"/>
                  <a:gd name="T51" fmla="*/ 188 h 391"/>
                  <a:gd name="T52" fmla="*/ 218 w 398"/>
                  <a:gd name="T53" fmla="*/ 152 h 391"/>
                  <a:gd name="T54" fmla="*/ 210 w 398"/>
                  <a:gd name="T55" fmla="*/ 184 h 391"/>
                  <a:gd name="T56" fmla="*/ 223 w 398"/>
                  <a:gd name="T57" fmla="*/ 182 h 391"/>
                  <a:gd name="T58" fmla="*/ 219 w 398"/>
                  <a:gd name="T59" fmla="*/ 159 h 391"/>
                  <a:gd name="T60" fmla="*/ 229 w 398"/>
                  <a:gd name="T61" fmla="*/ 195 h 391"/>
                  <a:gd name="T62" fmla="*/ 191 w 398"/>
                  <a:gd name="T63" fmla="*/ 187 h 391"/>
                  <a:gd name="T64" fmla="*/ 188 w 398"/>
                  <a:gd name="T65" fmla="*/ 144 h 391"/>
                  <a:gd name="T66" fmla="*/ 260 w 398"/>
                  <a:gd name="T67" fmla="*/ 127 h 391"/>
                  <a:gd name="T68" fmla="*/ 267 w 398"/>
                  <a:gd name="T69" fmla="*/ 203 h 391"/>
                  <a:gd name="T70" fmla="*/ 231 w 398"/>
                  <a:gd name="T71" fmla="*/ 249 h 391"/>
                  <a:gd name="T72" fmla="*/ 183 w 398"/>
                  <a:gd name="T73" fmla="*/ 258 h 391"/>
                  <a:gd name="T74" fmla="*/ 125 w 398"/>
                  <a:gd name="T75" fmla="*/ 104 h 391"/>
                  <a:gd name="T76" fmla="*/ 200 w 398"/>
                  <a:gd name="T77" fmla="*/ 47 h 391"/>
                  <a:gd name="T78" fmla="*/ 299 w 398"/>
                  <a:gd name="T79" fmla="*/ 75 h 391"/>
                  <a:gd name="T80" fmla="*/ 342 w 398"/>
                  <a:gd name="T81" fmla="*/ 193 h 391"/>
                  <a:gd name="T82" fmla="*/ 267 w 398"/>
                  <a:gd name="T83" fmla="*/ 294 h 391"/>
                  <a:gd name="T84" fmla="*/ 150 w 398"/>
                  <a:gd name="T85" fmla="*/ 327 h 391"/>
                  <a:gd name="T86" fmla="*/ 54 w 398"/>
                  <a:gd name="T87" fmla="*/ 225 h 391"/>
                  <a:gd name="T88" fmla="*/ 75 w 398"/>
                  <a:gd name="T89" fmla="*/ 107 h 391"/>
                  <a:gd name="T90" fmla="*/ 140 w 398"/>
                  <a:gd name="T91" fmla="*/ 47 h 391"/>
                  <a:gd name="T92" fmla="*/ 215 w 398"/>
                  <a:gd name="T93" fmla="*/ 18 h 391"/>
                  <a:gd name="T94" fmla="*/ 300 w 398"/>
                  <a:gd name="T95" fmla="*/ 29 h 391"/>
                  <a:gd name="T96" fmla="*/ 353 w 398"/>
                  <a:gd name="T97" fmla="*/ 68 h 391"/>
                  <a:gd name="T98" fmla="*/ 386 w 398"/>
                  <a:gd name="T99" fmla="*/ 202 h 391"/>
                  <a:gd name="T100" fmla="*/ 293 w 398"/>
                  <a:gd name="T101" fmla="*/ 347 h 391"/>
                  <a:gd name="T102" fmla="*/ 173 w 398"/>
                  <a:gd name="T103" fmla="*/ 377 h 391"/>
                  <a:gd name="T104" fmla="*/ 89 w 398"/>
                  <a:gd name="T105" fmla="*/ 352 h 391"/>
                  <a:gd name="T106" fmla="*/ 38 w 398"/>
                  <a:gd name="T107" fmla="*/ 292 h 391"/>
                  <a:gd name="T108" fmla="*/ 16 w 398"/>
                  <a:gd name="T109" fmla="*/ 152 h 391"/>
                  <a:gd name="T110" fmla="*/ 80 w 398"/>
                  <a:gd name="T111" fmla="*/ 47 h 391"/>
                  <a:gd name="T112" fmla="*/ 137 w 398"/>
                  <a:gd name="T113" fmla="*/ 12 h 391"/>
                  <a:gd name="T114" fmla="*/ 155 w 398"/>
                  <a:gd name="T115" fmla="*/ 0 h 3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8"/>
                  <a:gd name="T175" fmla="*/ 0 h 391"/>
                  <a:gd name="T176" fmla="*/ 398 w 398"/>
                  <a:gd name="T177" fmla="*/ 391 h 3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8" h="391">
                    <a:moveTo>
                      <a:pt x="155" y="0"/>
                    </a:moveTo>
                    <a:lnTo>
                      <a:pt x="147" y="2"/>
                    </a:lnTo>
                    <a:lnTo>
                      <a:pt x="140" y="4"/>
                    </a:lnTo>
                    <a:lnTo>
                      <a:pt x="132" y="7"/>
                    </a:lnTo>
                    <a:lnTo>
                      <a:pt x="124" y="10"/>
                    </a:lnTo>
                    <a:lnTo>
                      <a:pt x="117" y="13"/>
                    </a:lnTo>
                    <a:lnTo>
                      <a:pt x="109" y="17"/>
                    </a:lnTo>
                    <a:lnTo>
                      <a:pt x="102" y="21"/>
                    </a:lnTo>
                    <a:lnTo>
                      <a:pt x="95" y="26"/>
                    </a:lnTo>
                    <a:lnTo>
                      <a:pt x="88" y="31"/>
                    </a:lnTo>
                    <a:lnTo>
                      <a:pt x="81" y="37"/>
                    </a:lnTo>
                    <a:lnTo>
                      <a:pt x="74" y="42"/>
                    </a:lnTo>
                    <a:lnTo>
                      <a:pt x="67" y="49"/>
                    </a:lnTo>
                    <a:lnTo>
                      <a:pt x="61" y="55"/>
                    </a:lnTo>
                    <a:lnTo>
                      <a:pt x="55" y="62"/>
                    </a:lnTo>
                    <a:lnTo>
                      <a:pt x="48" y="69"/>
                    </a:lnTo>
                    <a:lnTo>
                      <a:pt x="42" y="76"/>
                    </a:lnTo>
                    <a:lnTo>
                      <a:pt x="35" y="85"/>
                    </a:lnTo>
                    <a:lnTo>
                      <a:pt x="29" y="94"/>
                    </a:lnTo>
                    <a:lnTo>
                      <a:pt x="22" y="103"/>
                    </a:lnTo>
                    <a:lnTo>
                      <a:pt x="17" y="113"/>
                    </a:lnTo>
                    <a:lnTo>
                      <a:pt x="12" y="123"/>
                    </a:lnTo>
                    <a:lnTo>
                      <a:pt x="8" y="134"/>
                    </a:lnTo>
                    <a:lnTo>
                      <a:pt x="5" y="145"/>
                    </a:lnTo>
                    <a:lnTo>
                      <a:pt x="3" y="157"/>
                    </a:lnTo>
                    <a:lnTo>
                      <a:pt x="0" y="176"/>
                    </a:lnTo>
                    <a:lnTo>
                      <a:pt x="0" y="195"/>
                    </a:lnTo>
                    <a:lnTo>
                      <a:pt x="0" y="213"/>
                    </a:lnTo>
                    <a:lnTo>
                      <a:pt x="3" y="231"/>
                    </a:lnTo>
                    <a:lnTo>
                      <a:pt x="6" y="248"/>
                    </a:lnTo>
                    <a:lnTo>
                      <a:pt x="12" y="265"/>
                    </a:lnTo>
                    <a:lnTo>
                      <a:pt x="19" y="281"/>
                    </a:lnTo>
                    <a:lnTo>
                      <a:pt x="28" y="299"/>
                    </a:lnTo>
                    <a:lnTo>
                      <a:pt x="33" y="308"/>
                    </a:lnTo>
                    <a:lnTo>
                      <a:pt x="40" y="317"/>
                    </a:lnTo>
                    <a:lnTo>
                      <a:pt x="47" y="327"/>
                    </a:lnTo>
                    <a:lnTo>
                      <a:pt x="54" y="335"/>
                    </a:lnTo>
                    <a:lnTo>
                      <a:pt x="60" y="342"/>
                    </a:lnTo>
                    <a:lnTo>
                      <a:pt x="67" y="349"/>
                    </a:lnTo>
                    <a:lnTo>
                      <a:pt x="74" y="356"/>
                    </a:lnTo>
                    <a:lnTo>
                      <a:pt x="82" y="362"/>
                    </a:lnTo>
                    <a:lnTo>
                      <a:pt x="89" y="367"/>
                    </a:lnTo>
                    <a:lnTo>
                      <a:pt x="96" y="371"/>
                    </a:lnTo>
                    <a:lnTo>
                      <a:pt x="103" y="376"/>
                    </a:lnTo>
                    <a:lnTo>
                      <a:pt x="111" y="379"/>
                    </a:lnTo>
                    <a:lnTo>
                      <a:pt x="118" y="382"/>
                    </a:lnTo>
                    <a:lnTo>
                      <a:pt x="125" y="384"/>
                    </a:lnTo>
                    <a:lnTo>
                      <a:pt x="132" y="386"/>
                    </a:lnTo>
                    <a:lnTo>
                      <a:pt x="139" y="387"/>
                    </a:lnTo>
                    <a:lnTo>
                      <a:pt x="154" y="389"/>
                    </a:lnTo>
                    <a:lnTo>
                      <a:pt x="169" y="390"/>
                    </a:lnTo>
                    <a:lnTo>
                      <a:pt x="184" y="390"/>
                    </a:lnTo>
                    <a:lnTo>
                      <a:pt x="199" y="389"/>
                    </a:lnTo>
                    <a:lnTo>
                      <a:pt x="214" y="387"/>
                    </a:lnTo>
                    <a:lnTo>
                      <a:pt x="229" y="383"/>
                    </a:lnTo>
                    <a:lnTo>
                      <a:pt x="243" y="380"/>
                    </a:lnTo>
                    <a:lnTo>
                      <a:pt x="257" y="375"/>
                    </a:lnTo>
                    <a:lnTo>
                      <a:pt x="271" y="370"/>
                    </a:lnTo>
                    <a:lnTo>
                      <a:pt x="285" y="363"/>
                    </a:lnTo>
                    <a:lnTo>
                      <a:pt x="298" y="356"/>
                    </a:lnTo>
                    <a:lnTo>
                      <a:pt x="311" y="348"/>
                    </a:lnTo>
                    <a:lnTo>
                      <a:pt x="323" y="339"/>
                    </a:lnTo>
                    <a:lnTo>
                      <a:pt x="335" y="328"/>
                    </a:lnTo>
                    <a:lnTo>
                      <a:pt x="347" y="317"/>
                    </a:lnTo>
                    <a:lnTo>
                      <a:pt x="358" y="306"/>
                    </a:lnTo>
                    <a:lnTo>
                      <a:pt x="373" y="280"/>
                    </a:lnTo>
                    <a:lnTo>
                      <a:pt x="385" y="251"/>
                    </a:lnTo>
                    <a:lnTo>
                      <a:pt x="393" y="222"/>
                    </a:lnTo>
                    <a:lnTo>
                      <a:pt x="397" y="192"/>
                    </a:lnTo>
                    <a:lnTo>
                      <a:pt x="397" y="163"/>
                    </a:lnTo>
                    <a:lnTo>
                      <a:pt x="394" y="133"/>
                    </a:lnTo>
                    <a:lnTo>
                      <a:pt x="386" y="105"/>
                    </a:lnTo>
                    <a:lnTo>
                      <a:pt x="374" y="78"/>
                    </a:lnTo>
                    <a:lnTo>
                      <a:pt x="362" y="61"/>
                    </a:lnTo>
                    <a:lnTo>
                      <a:pt x="349" y="46"/>
                    </a:lnTo>
                    <a:lnTo>
                      <a:pt x="334" y="34"/>
                    </a:lnTo>
                    <a:lnTo>
                      <a:pt x="320" y="23"/>
                    </a:lnTo>
                    <a:lnTo>
                      <a:pt x="305" y="16"/>
                    </a:lnTo>
                    <a:lnTo>
                      <a:pt x="290" y="10"/>
                    </a:lnTo>
                    <a:lnTo>
                      <a:pt x="275" y="6"/>
                    </a:lnTo>
                    <a:lnTo>
                      <a:pt x="258" y="4"/>
                    </a:lnTo>
                    <a:lnTo>
                      <a:pt x="242" y="4"/>
                    </a:lnTo>
                    <a:lnTo>
                      <a:pt x="226" y="5"/>
                    </a:lnTo>
                    <a:lnTo>
                      <a:pt x="210" y="7"/>
                    </a:lnTo>
                    <a:lnTo>
                      <a:pt x="193" y="12"/>
                    </a:lnTo>
                    <a:lnTo>
                      <a:pt x="177" y="17"/>
                    </a:lnTo>
                    <a:lnTo>
                      <a:pt x="160" y="24"/>
                    </a:lnTo>
                    <a:lnTo>
                      <a:pt x="144" y="32"/>
                    </a:lnTo>
                    <a:lnTo>
                      <a:pt x="128" y="41"/>
                    </a:lnTo>
                    <a:lnTo>
                      <a:pt x="111" y="50"/>
                    </a:lnTo>
                    <a:lnTo>
                      <a:pt x="97" y="62"/>
                    </a:lnTo>
                    <a:lnTo>
                      <a:pt x="84" y="77"/>
                    </a:lnTo>
                    <a:lnTo>
                      <a:pt x="72" y="93"/>
                    </a:lnTo>
                    <a:lnTo>
                      <a:pt x="62" y="110"/>
                    </a:lnTo>
                    <a:lnTo>
                      <a:pt x="54" y="129"/>
                    </a:lnTo>
                    <a:lnTo>
                      <a:pt x="47" y="148"/>
                    </a:lnTo>
                    <a:lnTo>
                      <a:pt x="41" y="168"/>
                    </a:lnTo>
                    <a:lnTo>
                      <a:pt x="39" y="188"/>
                    </a:lnTo>
                    <a:lnTo>
                      <a:pt x="37" y="207"/>
                    </a:lnTo>
                    <a:lnTo>
                      <a:pt x="38" y="226"/>
                    </a:lnTo>
                    <a:lnTo>
                      <a:pt x="41" y="245"/>
                    </a:lnTo>
                    <a:lnTo>
                      <a:pt x="45" y="261"/>
                    </a:lnTo>
                    <a:lnTo>
                      <a:pt x="51" y="276"/>
                    </a:lnTo>
                    <a:lnTo>
                      <a:pt x="60" y="289"/>
                    </a:lnTo>
                    <a:lnTo>
                      <a:pt x="71" y="300"/>
                    </a:lnTo>
                    <a:lnTo>
                      <a:pt x="77" y="305"/>
                    </a:lnTo>
                    <a:lnTo>
                      <a:pt x="84" y="309"/>
                    </a:lnTo>
                    <a:lnTo>
                      <a:pt x="91" y="315"/>
                    </a:lnTo>
                    <a:lnTo>
                      <a:pt x="98" y="319"/>
                    </a:lnTo>
                    <a:lnTo>
                      <a:pt x="105" y="323"/>
                    </a:lnTo>
                    <a:lnTo>
                      <a:pt x="112" y="327"/>
                    </a:lnTo>
                    <a:lnTo>
                      <a:pt x="120" y="330"/>
                    </a:lnTo>
                    <a:lnTo>
                      <a:pt x="127" y="333"/>
                    </a:lnTo>
                    <a:lnTo>
                      <a:pt x="135" y="336"/>
                    </a:lnTo>
                    <a:lnTo>
                      <a:pt x="143" y="339"/>
                    </a:lnTo>
                    <a:lnTo>
                      <a:pt x="151" y="341"/>
                    </a:lnTo>
                    <a:lnTo>
                      <a:pt x="159" y="342"/>
                    </a:lnTo>
                    <a:lnTo>
                      <a:pt x="167" y="343"/>
                    </a:lnTo>
                    <a:lnTo>
                      <a:pt x="175" y="344"/>
                    </a:lnTo>
                    <a:lnTo>
                      <a:pt x="183" y="344"/>
                    </a:lnTo>
                    <a:lnTo>
                      <a:pt x="191" y="343"/>
                    </a:lnTo>
                    <a:lnTo>
                      <a:pt x="207" y="341"/>
                    </a:lnTo>
                    <a:lnTo>
                      <a:pt x="224" y="336"/>
                    </a:lnTo>
                    <a:lnTo>
                      <a:pt x="240" y="331"/>
                    </a:lnTo>
                    <a:lnTo>
                      <a:pt x="255" y="323"/>
                    </a:lnTo>
                    <a:lnTo>
                      <a:pt x="270" y="315"/>
                    </a:lnTo>
                    <a:lnTo>
                      <a:pt x="284" y="304"/>
                    </a:lnTo>
                    <a:lnTo>
                      <a:pt x="298" y="293"/>
                    </a:lnTo>
                    <a:lnTo>
                      <a:pt x="310" y="280"/>
                    </a:lnTo>
                    <a:lnTo>
                      <a:pt x="321" y="266"/>
                    </a:lnTo>
                    <a:lnTo>
                      <a:pt x="330" y="251"/>
                    </a:lnTo>
                    <a:lnTo>
                      <a:pt x="339" y="235"/>
                    </a:lnTo>
                    <a:lnTo>
                      <a:pt x="345" y="219"/>
                    </a:lnTo>
                    <a:lnTo>
                      <a:pt x="349" y="202"/>
                    </a:lnTo>
                    <a:lnTo>
                      <a:pt x="352" y="184"/>
                    </a:lnTo>
                    <a:lnTo>
                      <a:pt x="352" y="164"/>
                    </a:lnTo>
                    <a:lnTo>
                      <a:pt x="350" y="145"/>
                    </a:lnTo>
                    <a:lnTo>
                      <a:pt x="346" y="131"/>
                    </a:lnTo>
                    <a:lnTo>
                      <a:pt x="342" y="117"/>
                    </a:lnTo>
                    <a:lnTo>
                      <a:pt x="335" y="103"/>
                    </a:lnTo>
                    <a:lnTo>
                      <a:pt x="327" y="90"/>
                    </a:lnTo>
                    <a:lnTo>
                      <a:pt x="318" y="78"/>
                    </a:lnTo>
                    <a:lnTo>
                      <a:pt x="308" y="67"/>
                    </a:lnTo>
                    <a:lnTo>
                      <a:pt x="297" y="57"/>
                    </a:lnTo>
                    <a:lnTo>
                      <a:pt x="284" y="49"/>
                    </a:lnTo>
                    <a:lnTo>
                      <a:pt x="278" y="46"/>
                    </a:lnTo>
                    <a:lnTo>
                      <a:pt x="272" y="43"/>
                    </a:lnTo>
                    <a:lnTo>
                      <a:pt x="265" y="41"/>
                    </a:lnTo>
                    <a:lnTo>
                      <a:pt x="258" y="38"/>
                    </a:lnTo>
                    <a:lnTo>
                      <a:pt x="252" y="37"/>
                    </a:lnTo>
                    <a:lnTo>
                      <a:pt x="245" y="35"/>
                    </a:lnTo>
                    <a:lnTo>
                      <a:pt x="239" y="34"/>
                    </a:lnTo>
                    <a:lnTo>
                      <a:pt x="232" y="34"/>
                    </a:lnTo>
                    <a:lnTo>
                      <a:pt x="225" y="34"/>
                    </a:lnTo>
                    <a:lnTo>
                      <a:pt x="218" y="34"/>
                    </a:lnTo>
                    <a:lnTo>
                      <a:pt x="212" y="34"/>
                    </a:lnTo>
                    <a:lnTo>
                      <a:pt x="205" y="35"/>
                    </a:lnTo>
                    <a:lnTo>
                      <a:pt x="198" y="37"/>
                    </a:lnTo>
                    <a:lnTo>
                      <a:pt x="191" y="38"/>
                    </a:lnTo>
                    <a:lnTo>
                      <a:pt x="184" y="39"/>
                    </a:lnTo>
                    <a:lnTo>
                      <a:pt x="178" y="41"/>
                    </a:lnTo>
                    <a:lnTo>
                      <a:pt x="165" y="46"/>
                    </a:lnTo>
                    <a:lnTo>
                      <a:pt x="154" y="52"/>
                    </a:lnTo>
                    <a:lnTo>
                      <a:pt x="143" y="60"/>
                    </a:lnTo>
                    <a:lnTo>
                      <a:pt x="133" y="69"/>
                    </a:lnTo>
                    <a:lnTo>
                      <a:pt x="124" y="80"/>
                    </a:lnTo>
                    <a:lnTo>
                      <a:pt x="117" y="90"/>
                    </a:lnTo>
                    <a:lnTo>
                      <a:pt x="111" y="103"/>
                    </a:lnTo>
                    <a:lnTo>
                      <a:pt x="107" y="116"/>
                    </a:lnTo>
                    <a:lnTo>
                      <a:pt x="105" y="137"/>
                    </a:lnTo>
                    <a:lnTo>
                      <a:pt x="105" y="161"/>
                    </a:lnTo>
                    <a:lnTo>
                      <a:pt x="108" y="184"/>
                    </a:lnTo>
                    <a:lnTo>
                      <a:pt x="114" y="206"/>
                    </a:lnTo>
                    <a:lnTo>
                      <a:pt x="124" y="226"/>
                    </a:lnTo>
                    <a:lnTo>
                      <a:pt x="137" y="243"/>
                    </a:lnTo>
                    <a:lnTo>
                      <a:pt x="153" y="257"/>
                    </a:lnTo>
                    <a:lnTo>
                      <a:pt x="174" y="266"/>
                    </a:lnTo>
                    <a:lnTo>
                      <a:pt x="180" y="267"/>
                    </a:lnTo>
                    <a:lnTo>
                      <a:pt x="187" y="268"/>
                    </a:lnTo>
                    <a:lnTo>
                      <a:pt x="194" y="269"/>
                    </a:lnTo>
                    <a:lnTo>
                      <a:pt x="200" y="269"/>
                    </a:lnTo>
                    <a:lnTo>
                      <a:pt x="206" y="268"/>
                    </a:lnTo>
                    <a:lnTo>
                      <a:pt x="213" y="267"/>
                    </a:lnTo>
                    <a:lnTo>
                      <a:pt x="220" y="266"/>
                    </a:lnTo>
                    <a:lnTo>
                      <a:pt x="226" y="264"/>
                    </a:lnTo>
                    <a:lnTo>
                      <a:pt x="232" y="261"/>
                    </a:lnTo>
                    <a:lnTo>
                      <a:pt x="239" y="258"/>
                    </a:lnTo>
                    <a:lnTo>
                      <a:pt x="245" y="255"/>
                    </a:lnTo>
                    <a:lnTo>
                      <a:pt x="250" y="251"/>
                    </a:lnTo>
                    <a:lnTo>
                      <a:pt x="255" y="248"/>
                    </a:lnTo>
                    <a:lnTo>
                      <a:pt x="260" y="243"/>
                    </a:lnTo>
                    <a:lnTo>
                      <a:pt x="265" y="239"/>
                    </a:lnTo>
                    <a:lnTo>
                      <a:pt x="269" y="233"/>
                    </a:lnTo>
                    <a:lnTo>
                      <a:pt x="276" y="219"/>
                    </a:lnTo>
                    <a:lnTo>
                      <a:pt x="282" y="204"/>
                    </a:lnTo>
                    <a:lnTo>
                      <a:pt x="284" y="187"/>
                    </a:lnTo>
                    <a:lnTo>
                      <a:pt x="285" y="169"/>
                    </a:lnTo>
                    <a:lnTo>
                      <a:pt x="283" y="151"/>
                    </a:lnTo>
                    <a:lnTo>
                      <a:pt x="278" y="134"/>
                    </a:lnTo>
                    <a:lnTo>
                      <a:pt x="271" y="119"/>
                    </a:lnTo>
                    <a:lnTo>
                      <a:pt x="260" y="106"/>
                    </a:lnTo>
                    <a:lnTo>
                      <a:pt x="254" y="102"/>
                    </a:lnTo>
                    <a:lnTo>
                      <a:pt x="248" y="99"/>
                    </a:lnTo>
                    <a:lnTo>
                      <a:pt x="242" y="97"/>
                    </a:lnTo>
                    <a:lnTo>
                      <a:pt x="236" y="97"/>
                    </a:lnTo>
                    <a:lnTo>
                      <a:pt x="229" y="98"/>
                    </a:lnTo>
                    <a:lnTo>
                      <a:pt x="223" y="100"/>
                    </a:lnTo>
                    <a:lnTo>
                      <a:pt x="216" y="102"/>
                    </a:lnTo>
                    <a:lnTo>
                      <a:pt x="209" y="105"/>
                    </a:lnTo>
                    <a:lnTo>
                      <a:pt x="195" y="116"/>
                    </a:lnTo>
                    <a:lnTo>
                      <a:pt x="184" y="128"/>
                    </a:lnTo>
                    <a:lnTo>
                      <a:pt x="178" y="142"/>
                    </a:lnTo>
                    <a:lnTo>
                      <a:pt x="175" y="156"/>
                    </a:lnTo>
                    <a:lnTo>
                      <a:pt x="174" y="171"/>
                    </a:lnTo>
                    <a:lnTo>
                      <a:pt x="176" y="183"/>
                    </a:lnTo>
                    <a:lnTo>
                      <a:pt x="181" y="194"/>
                    </a:lnTo>
                    <a:lnTo>
                      <a:pt x="186" y="202"/>
                    </a:lnTo>
                    <a:lnTo>
                      <a:pt x="188" y="203"/>
                    </a:lnTo>
                    <a:lnTo>
                      <a:pt x="191" y="204"/>
                    </a:lnTo>
                    <a:lnTo>
                      <a:pt x="194" y="205"/>
                    </a:lnTo>
                    <a:lnTo>
                      <a:pt x="197" y="206"/>
                    </a:lnTo>
                    <a:lnTo>
                      <a:pt x="200" y="207"/>
                    </a:lnTo>
                    <a:lnTo>
                      <a:pt x="203" y="209"/>
                    </a:lnTo>
                    <a:lnTo>
                      <a:pt x="206" y="210"/>
                    </a:lnTo>
                    <a:lnTo>
                      <a:pt x="207" y="210"/>
                    </a:lnTo>
                    <a:lnTo>
                      <a:pt x="212" y="211"/>
                    </a:lnTo>
                    <a:lnTo>
                      <a:pt x="216" y="210"/>
                    </a:lnTo>
                    <a:lnTo>
                      <a:pt x="221" y="209"/>
                    </a:lnTo>
                    <a:lnTo>
                      <a:pt x="225" y="207"/>
                    </a:lnTo>
                    <a:lnTo>
                      <a:pt x="229" y="205"/>
                    </a:lnTo>
                    <a:lnTo>
                      <a:pt x="234" y="202"/>
                    </a:lnTo>
                    <a:lnTo>
                      <a:pt x="238" y="198"/>
                    </a:lnTo>
                    <a:lnTo>
                      <a:pt x="240" y="194"/>
                    </a:lnTo>
                    <a:lnTo>
                      <a:pt x="242" y="188"/>
                    </a:lnTo>
                    <a:lnTo>
                      <a:pt x="243" y="183"/>
                    </a:lnTo>
                    <a:lnTo>
                      <a:pt x="243" y="178"/>
                    </a:lnTo>
                    <a:lnTo>
                      <a:pt x="242" y="171"/>
                    </a:lnTo>
                    <a:lnTo>
                      <a:pt x="240" y="166"/>
                    </a:lnTo>
                    <a:lnTo>
                      <a:pt x="237" y="161"/>
                    </a:lnTo>
                    <a:lnTo>
                      <a:pt x="233" y="157"/>
                    </a:lnTo>
                    <a:lnTo>
                      <a:pt x="228" y="153"/>
                    </a:lnTo>
                    <a:lnTo>
                      <a:pt x="223" y="152"/>
                    </a:lnTo>
                    <a:lnTo>
                      <a:pt x="218" y="152"/>
                    </a:lnTo>
                    <a:lnTo>
                      <a:pt x="214" y="154"/>
                    </a:lnTo>
                    <a:lnTo>
                      <a:pt x="210" y="157"/>
                    </a:lnTo>
                    <a:lnTo>
                      <a:pt x="206" y="160"/>
                    </a:lnTo>
                    <a:lnTo>
                      <a:pt x="204" y="164"/>
                    </a:lnTo>
                    <a:lnTo>
                      <a:pt x="203" y="166"/>
                    </a:lnTo>
                    <a:lnTo>
                      <a:pt x="202" y="169"/>
                    </a:lnTo>
                    <a:lnTo>
                      <a:pt x="203" y="174"/>
                    </a:lnTo>
                    <a:lnTo>
                      <a:pt x="206" y="179"/>
                    </a:lnTo>
                    <a:lnTo>
                      <a:pt x="210" y="184"/>
                    </a:lnTo>
                    <a:lnTo>
                      <a:pt x="213" y="186"/>
                    </a:lnTo>
                    <a:lnTo>
                      <a:pt x="215" y="187"/>
                    </a:lnTo>
                    <a:lnTo>
                      <a:pt x="217" y="188"/>
                    </a:lnTo>
                    <a:lnTo>
                      <a:pt x="220" y="188"/>
                    </a:lnTo>
                    <a:lnTo>
                      <a:pt x="221" y="188"/>
                    </a:lnTo>
                    <a:lnTo>
                      <a:pt x="223" y="187"/>
                    </a:lnTo>
                    <a:lnTo>
                      <a:pt x="223" y="185"/>
                    </a:lnTo>
                    <a:lnTo>
                      <a:pt x="223" y="184"/>
                    </a:lnTo>
                    <a:lnTo>
                      <a:pt x="223" y="182"/>
                    </a:lnTo>
                    <a:lnTo>
                      <a:pt x="221" y="182"/>
                    </a:lnTo>
                    <a:lnTo>
                      <a:pt x="217" y="181"/>
                    </a:lnTo>
                    <a:lnTo>
                      <a:pt x="213" y="178"/>
                    </a:lnTo>
                    <a:lnTo>
                      <a:pt x="211" y="171"/>
                    </a:lnTo>
                    <a:lnTo>
                      <a:pt x="212" y="167"/>
                    </a:lnTo>
                    <a:lnTo>
                      <a:pt x="212" y="164"/>
                    </a:lnTo>
                    <a:lnTo>
                      <a:pt x="213" y="161"/>
                    </a:lnTo>
                    <a:lnTo>
                      <a:pt x="216" y="159"/>
                    </a:lnTo>
                    <a:lnTo>
                      <a:pt x="219" y="159"/>
                    </a:lnTo>
                    <a:lnTo>
                      <a:pt x="222" y="160"/>
                    </a:lnTo>
                    <a:lnTo>
                      <a:pt x="227" y="163"/>
                    </a:lnTo>
                    <a:lnTo>
                      <a:pt x="232" y="167"/>
                    </a:lnTo>
                    <a:lnTo>
                      <a:pt x="234" y="172"/>
                    </a:lnTo>
                    <a:lnTo>
                      <a:pt x="235" y="180"/>
                    </a:lnTo>
                    <a:lnTo>
                      <a:pt x="235" y="187"/>
                    </a:lnTo>
                    <a:lnTo>
                      <a:pt x="232" y="193"/>
                    </a:lnTo>
                    <a:lnTo>
                      <a:pt x="231" y="194"/>
                    </a:lnTo>
                    <a:lnTo>
                      <a:pt x="229" y="195"/>
                    </a:lnTo>
                    <a:lnTo>
                      <a:pt x="227" y="196"/>
                    </a:lnTo>
                    <a:lnTo>
                      <a:pt x="225" y="196"/>
                    </a:lnTo>
                    <a:lnTo>
                      <a:pt x="222" y="197"/>
                    </a:lnTo>
                    <a:lnTo>
                      <a:pt x="219" y="198"/>
                    </a:lnTo>
                    <a:lnTo>
                      <a:pt x="216" y="198"/>
                    </a:lnTo>
                    <a:lnTo>
                      <a:pt x="214" y="198"/>
                    </a:lnTo>
                    <a:lnTo>
                      <a:pt x="192" y="190"/>
                    </a:lnTo>
                    <a:lnTo>
                      <a:pt x="191" y="189"/>
                    </a:lnTo>
                    <a:lnTo>
                      <a:pt x="191" y="187"/>
                    </a:lnTo>
                    <a:lnTo>
                      <a:pt x="189" y="185"/>
                    </a:lnTo>
                    <a:lnTo>
                      <a:pt x="187" y="182"/>
                    </a:lnTo>
                    <a:lnTo>
                      <a:pt x="186" y="178"/>
                    </a:lnTo>
                    <a:lnTo>
                      <a:pt x="184" y="173"/>
                    </a:lnTo>
                    <a:lnTo>
                      <a:pt x="183" y="168"/>
                    </a:lnTo>
                    <a:lnTo>
                      <a:pt x="183" y="163"/>
                    </a:lnTo>
                    <a:lnTo>
                      <a:pt x="183" y="157"/>
                    </a:lnTo>
                    <a:lnTo>
                      <a:pt x="184" y="151"/>
                    </a:lnTo>
                    <a:lnTo>
                      <a:pt x="188" y="144"/>
                    </a:lnTo>
                    <a:lnTo>
                      <a:pt x="192" y="138"/>
                    </a:lnTo>
                    <a:lnTo>
                      <a:pt x="199" y="132"/>
                    </a:lnTo>
                    <a:lnTo>
                      <a:pt x="207" y="126"/>
                    </a:lnTo>
                    <a:lnTo>
                      <a:pt x="219" y="121"/>
                    </a:lnTo>
                    <a:lnTo>
                      <a:pt x="232" y="116"/>
                    </a:lnTo>
                    <a:lnTo>
                      <a:pt x="240" y="114"/>
                    </a:lnTo>
                    <a:lnTo>
                      <a:pt x="247" y="116"/>
                    </a:lnTo>
                    <a:lnTo>
                      <a:pt x="254" y="121"/>
                    </a:lnTo>
                    <a:lnTo>
                      <a:pt x="260" y="127"/>
                    </a:lnTo>
                    <a:lnTo>
                      <a:pt x="265" y="135"/>
                    </a:lnTo>
                    <a:lnTo>
                      <a:pt x="269" y="144"/>
                    </a:lnTo>
                    <a:lnTo>
                      <a:pt x="271" y="152"/>
                    </a:lnTo>
                    <a:lnTo>
                      <a:pt x="272" y="161"/>
                    </a:lnTo>
                    <a:lnTo>
                      <a:pt x="273" y="170"/>
                    </a:lnTo>
                    <a:lnTo>
                      <a:pt x="272" y="178"/>
                    </a:lnTo>
                    <a:lnTo>
                      <a:pt x="271" y="186"/>
                    </a:lnTo>
                    <a:lnTo>
                      <a:pt x="270" y="195"/>
                    </a:lnTo>
                    <a:lnTo>
                      <a:pt x="267" y="203"/>
                    </a:lnTo>
                    <a:lnTo>
                      <a:pt x="264" y="210"/>
                    </a:lnTo>
                    <a:lnTo>
                      <a:pt x="261" y="218"/>
                    </a:lnTo>
                    <a:lnTo>
                      <a:pt x="257" y="225"/>
                    </a:lnTo>
                    <a:lnTo>
                      <a:pt x="253" y="229"/>
                    </a:lnTo>
                    <a:lnTo>
                      <a:pt x="249" y="234"/>
                    </a:lnTo>
                    <a:lnTo>
                      <a:pt x="245" y="238"/>
                    </a:lnTo>
                    <a:lnTo>
                      <a:pt x="240" y="242"/>
                    </a:lnTo>
                    <a:lnTo>
                      <a:pt x="236" y="246"/>
                    </a:lnTo>
                    <a:lnTo>
                      <a:pt x="231" y="249"/>
                    </a:lnTo>
                    <a:lnTo>
                      <a:pt x="226" y="251"/>
                    </a:lnTo>
                    <a:lnTo>
                      <a:pt x="221" y="254"/>
                    </a:lnTo>
                    <a:lnTo>
                      <a:pt x="216" y="256"/>
                    </a:lnTo>
                    <a:lnTo>
                      <a:pt x="210" y="258"/>
                    </a:lnTo>
                    <a:lnTo>
                      <a:pt x="205" y="259"/>
                    </a:lnTo>
                    <a:lnTo>
                      <a:pt x="200" y="260"/>
                    </a:lnTo>
                    <a:lnTo>
                      <a:pt x="194" y="260"/>
                    </a:lnTo>
                    <a:lnTo>
                      <a:pt x="188" y="260"/>
                    </a:lnTo>
                    <a:lnTo>
                      <a:pt x="183" y="258"/>
                    </a:lnTo>
                    <a:lnTo>
                      <a:pt x="177" y="257"/>
                    </a:lnTo>
                    <a:lnTo>
                      <a:pt x="157" y="248"/>
                    </a:lnTo>
                    <a:lnTo>
                      <a:pt x="141" y="234"/>
                    </a:lnTo>
                    <a:lnTo>
                      <a:pt x="129" y="216"/>
                    </a:lnTo>
                    <a:lnTo>
                      <a:pt x="121" y="195"/>
                    </a:lnTo>
                    <a:lnTo>
                      <a:pt x="117" y="172"/>
                    </a:lnTo>
                    <a:lnTo>
                      <a:pt x="116" y="148"/>
                    </a:lnTo>
                    <a:lnTo>
                      <a:pt x="118" y="125"/>
                    </a:lnTo>
                    <a:lnTo>
                      <a:pt x="125" y="104"/>
                    </a:lnTo>
                    <a:lnTo>
                      <a:pt x="130" y="93"/>
                    </a:lnTo>
                    <a:lnTo>
                      <a:pt x="136" y="83"/>
                    </a:lnTo>
                    <a:lnTo>
                      <a:pt x="143" y="75"/>
                    </a:lnTo>
                    <a:lnTo>
                      <a:pt x="151" y="67"/>
                    </a:lnTo>
                    <a:lnTo>
                      <a:pt x="159" y="61"/>
                    </a:lnTo>
                    <a:lnTo>
                      <a:pt x="169" y="55"/>
                    </a:lnTo>
                    <a:lnTo>
                      <a:pt x="179" y="52"/>
                    </a:lnTo>
                    <a:lnTo>
                      <a:pt x="189" y="49"/>
                    </a:lnTo>
                    <a:lnTo>
                      <a:pt x="200" y="47"/>
                    </a:lnTo>
                    <a:lnTo>
                      <a:pt x="210" y="46"/>
                    </a:lnTo>
                    <a:lnTo>
                      <a:pt x="221" y="46"/>
                    </a:lnTo>
                    <a:lnTo>
                      <a:pt x="232" y="47"/>
                    </a:lnTo>
                    <a:lnTo>
                      <a:pt x="243" y="49"/>
                    </a:lnTo>
                    <a:lnTo>
                      <a:pt x="254" y="52"/>
                    </a:lnTo>
                    <a:lnTo>
                      <a:pt x="264" y="55"/>
                    </a:lnTo>
                    <a:lnTo>
                      <a:pt x="275" y="61"/>
                    </a:lnTo>
                    <a:lnTo>
                      <a:pt x="287" y="67"/>
                    </a:lnTo>
                    <a:lnTo>
                      <a:pt x="299" y="75"/>
                    </a:lnTo>
                    <a:lnTo>
                      <a:pt x="309" y="85"/>
                    </a:lnTo>
                    <a:lnTo>
                      <a:pt x="319" y="95"/>
                    </a:lnTo>
                    <a:lnTo>
                      <a:pt x="327" y="106"/>
                    </a:lnTo>
                    <a:lnTo>
                      <a:pt x="334" y="119"/>
                    </a:lnTo>
                    <a:lnTo>
                      <a:pt x="339" y="132"/>
                    </a:lnTo>
                    <a:lnTo>
                      <a:pt x="342" y="146"/>
                    </a:lnTo>
                    <a:lnTo>
                      <a:pt x="343" y="162"/>
                    </a:lnTo>
                    <a:lnTo>
                      <a:pt x="343" y="178"/>
                    </a:lnTo>
                    <a:lnTo>
                      <a:pt x="342" y="193"/>
                    </a:lnTo>
                    <a:lnTo>
                      <a:pt x="338" y="208"/>
                    </a:lnTo>
                    <a:lnTo>
                      <a:pt x="332" y="222"/>
                    </a:lnTo>
                    <a:lnTo>
                      <a:pt x="325" y="236"/>
                    </a:lnTo>
                    <a:lnTo>
                      <a:pt x="316" y="249"/>
                    </a:lnTo>
                    <a:lnTo>
                      <a:pt x="305" y="262"/>
                    </a:lnTo>
                    <a:lnTo>
                      <a:pt x="297" y="270"/>
                    </a:lnTo>
                    <a:lnTo>
                      <a:pt x="288" y="278"/>
                    </a:lnTo>
                    <a:lnTo>
                      <a:pt x="278" y="287"/>
                    </a:lnTo>
                    <a:lnTo>
                      <a:pt x="267" y="294"/>
                    </a:lnTo>
                    <a:lnTo>
                      <a:pt x="255" y="301"/>
                    </a:lnTo>
                    <a:lnTo>
                      <a:pt x="244" y="308"/>
                    </a:lnTo>
                    <a:lnTo>
                      <a:pt x="231" y="315"/>
                    </a:lnTo>
                    <a:lnTo>
                      <a:pt x="218" y="320"/>
                    </a:lnTo>
                    <a:lnTo>
                      <a:pt x="205" y="324"/>
                    </a:lnTo>
                    <a:lnTo>
                      <a:pt x="191" y="327"/>
                    </a:lnTo>
                    <a:lnTo>
                      <a:pt x="178" y="328"/>
                    </a:lnTo>
                    <a:lnTo>
                      <a:pt x="164" y="328"/>
                    </a:lnTo>
                    <a:lnTo>
                      <a:pt x="150" y="327"/>
                    </a:lnTo>
                    <a:lnTo>
                      <a:pt x="137" y="324"/>
                    </a:lnTo>
                    <a:lnTo>
                      <a:pt x="124" y="319"/>
                    </a:lnTo>
                    <a:lnTo>
                      <a:pt x="111" y="312"/>
                    </a:lnTo>
                    <a:lnTo>
                      <a:pt x="94" y="299"/>
                    </a:lnTo>
                    <a:lnTo>
                      <a:pt x="80" y="286"/>
                    </a:lnTo>
                    <a:lnTo>
                      <a:pt x="69" y="273"/>
                    </a:lnTo>
                    <a:lnTo>
                      <a:pt x="62" y="258"/>
                    </a:lnTo>
                    <a:lnTo>
                      <a:pt x="57" y="242"/>
                    </a:lnTo>
                    <a:lnTo>
                      <a:pt x="54" y="225"/>
                    </a:lnTo>
                    <a:lnTo>
                      <a:pt x="54" y="205"/>
                    </a:lnTo>
                    <a:lnTo>
                      <a:pt x="54" y="183"/>
                    </a:lnTo>
                    <a:lnTo>
                      <a:pt x="55" y="171"/>
                    </a:lnTo>
                    <a:lnTo>
                      <a:pt x="57" y="159"/>
                    </a:lnTo>
                    <a:lnTo>
                      <a:pt x="60" y="147"/>
                    </a:lnTo>
                    <a:lnTo>
                      <a:pt x="63" y="137"/>
                    </a:lnTo>
                    <a:lnTo>
                      <a:pt x="66" y="126"/>
                    </a:lnTo>
                    <a:lnTo>
                      <a:pt x="70" y="116"/>
                    </a:lnTo>
                    <a:lnTo>
                      <a:pt x="75" y="107"/>
                    </a:lnTo>
                    <a:lnTo>
                      <a:pt x="80" y="98"/>
                    </a:lnTo>
                    <a:lnTo>
                      <a:pt x="86" y="90"/>
                    </a:lnTo>
                    <a:lnTo>
                      <a:pt x="92" y="82"/>
                    </a:lnTo>
                    <a:lnTo>
                      <a:pt x="99" y="76"/>
                    </a:lnTo>
                    <a:lnTo>
                      <a:pt x="106" y="69"/>
                    </a:lnTo>
                    <a:lnTo>
                      <a:pt x="114" y="62"/>
                    </a:lnTo>
                    <a:lnTo>
                      <a:pt x="122" y="57"/>
                    </a:lnTo>
                    <a:lnTo>
                      <a:pt x="131" y="52"/>
                    </a:lnTo>
                    <a:lnTo>
                      <a:pt x="140" y="47"/>
                    </a:lnTo>
                    <a:lnTo>
                      <a:pt x="148" y="43"/>
                    </a:lnTo>
                    <a:lnTo>
                      <a:pt x="156" y="39"/>
                    </a:lnTo>
                    <a:lnTo>
                      <a:pt x="165" y="35"/>
                    </a:lnTo>
                    <a:lnTo>
                      <a:pt x="173" y="31"/>
                    </a:lnTo>
                    <a:lnTo>
                      <a:pt x="181" y="28"/>
                    </a:lnTo>
                    <a:lnTo>
                      <a:pt x="189" y="25"/>
                    </a:lnTo>
                    <a:lnTo>
                      <a:pt x="198" y="22"/>
                    </a:lnTo>
                    <a:lnTo>
                      <a:pt x="206" y="20"/>
                    </a:lnTo>
                    <a:lnTo>
                      <a:pt x="215" y="18"/>
                    </a:lnTo>
                    <a:lnTo>
                      <a:pt x="224" y="17"/>
                    </a:lnTo>
                    <a:lnTo>
                      <a:pt x="234" y="16"/>
                    </a:lnTo>
                    <a:lnTo>
                      <a:pt x="243" y="16"/>
                    </a:lnTo>
                    <a:lnTo>
                      <a:pt x="254" y="17"/>
                    </a:lnTo>
                    <a:lnTo>
                      <a:pt x="264" y="19"/>
                    </a:lnTo>
                    <a:lnTo>
                      <a:pt x="275" y="21"/>
                    </a:lnTo>
                    <a:lnTo>
                      <a:pt x="287" y="24"/>
                    </a:lnTo>
                    <a:lnTo>
                      <a:pt x="294" y="27"/>
                    </a:lnTo>
                    <a:lnTo>
                      <a:pt x="300" y="29"/>
                    </a:lnTo>
                    <a:lnTo>
                      <a:pt x="306" y="33"/>
                    </a:lnTo>
                    <a:lnTo>
                      <a:pt x="313" y="35"/>
                    </a:lnTo>
                    <a:lnTo>
                      <a:pt x="319" y="39"/>
                    </a:lnTo>
                    <a:lnTo>
                      <a:pt x="325" y="43"/>
                    </a:lnTo>
                    <a:lnTo>
                      <a:pt x="331" y="48"/>
                    </a:lnTo>
                    <a:lnTo>
                      <a:pt x="337" y="52"/>
                    </a:lnTo>
                    <a:lnTo>
                      <a:pt x="342" y="57"/>
                    </a:lnTo>
                    <a:lnTo>
                      <a:pt x="347" y="62"/>
                    </a:lnTo>
                    <a:lnTo>
                      <a:pt x="353" y="68"/>
                    </a:lnTo>
                    <a:lnTo>
                      <a:pt x="357" y="74"/>
                    </a:lnTo>
                    <a:lnTo>
                      <a:pt x="361" y="80"/>
                    </a:lnTo>
                    <a:lnTo>
                      <a:pt x="365" y="86"/>
                    </a:lnTo>
                    <a:lnTo>
                      <a:pt x="369" y="93"/>
                    </a:lnTo>
                    <a:lnTo>
                      <a:pt x="372" y="100"/>
                    </a:lnTo>
                    <a:lnTo>
                      <a:pt x="381" y="125"/>
                    </a:lnTo>
                    <a:lnTo>
                      <a:pt x="386" y="150"/>
                    </a:lnTo>
                    <a:lnTo>
                      <a:pt x="387" y="176"/>
                    </a:lnTo>
                    <a:lnTo>
                      <a:pt x="386" y="202"/>
                    </a:lnTo>
                    <a:lnTo>
                      <a:pt x="381" y="227"/>
                    </a:lnTo>
                    <a:lnTo>
                      <a:pt x="374" y="252"/>
                    </a:lnTo>
                    <a:lnTo>
                      <a:pt x="363" y="276"/>
                    </a:lnTo>
                    <a:lnTo>
                      <a:pt x="350" y="299"/>
                    </a:lnTo>
                    <a:lnTo>
                      <a:pt x="339" y="311"/>
                    </a:lnTo>
                    <a:lnTo>
                      <a:pt x="328" y="321"/>
                    </a:lnTo>
                    <a:lnTo>
                      <a:pt x="317" y="331"/>
                    </a:lnTo>
                    <a:lnTo>
                      <a:pt x="305" y="340"/>
                    </a:lnTo>
                    <a:lnTo>
                      <a:pt x="293" y="347"/>
                    </a:lnTo>
                    <a:lnTo>
                      <a:pt x="280" y="354"/>
                    </a:lnTo>
                    <a:lnTo>
                      <a:pt x="268" y="360"/>
                    </a:lnTo>
                    <a:lnTo>
                      <a:pt x="255" y="365"/>
                    </a:lnTo>
                    <a:lnTo>
                      <a:pt x="242" y="369"/>
                    </a:lnTo>
                    <a:lnTo>
                      <a:pt x="229" y="373"/>
                    </a:lnTo>
                    <a:lnTo>
                      <a:pt x="216" y="375"/>
                    </a:lnTo>
                    <a:lnTo>
                      <a:pt x="201" y="377"/>
                    </a:lnTo>
                    <a:lnTo>
                      <a:pt x="187" y="378"/>
                    </a:lnTo>
                    <a:lnTo>
                      <a:pt x="173" y="377"/>
                    </a:lnTo>
                    <a:lnTo>
                      <a:pt x="159" y="377"/>
                    </a:lnTo>
                    <a:lnTo>
                      <a:pt x="144" y="375"/>
                    </a:lnTo>
                    <a:lnTo>
                      <a:pt x="135" y="373"/>
                    </a:lnTo>
                    <a:lnTo>
                      <a:pt x="127" y="371"/>
                    </a:lnTo>
                    <a:lnTo>
                      <a:pt x="119" y="368"/>
                    </a:lnTo>
                    <a:lnTo>
                      <a:pt x="111" y="365"/>
                    </a:lnTo>
                    <a:lnTo>
                      <a:pt x="104" y="362"/>
                    </a:lnTo>
                    <a:lnTo>
                      <a:pt x="96" y="357"/>
                    </a:lnTo>
                    <a:lnTo>
                      <a:pt x="89" y="352"/>
                    </a:lnTo>
                    <a:lnTo>
                      <a:pt x="83" y="347"/>
                    </a:lnTo>
                    <a:lnTo>
                      <a:pt x="76" y="341"/>
                    </a:lnTo>
                    <a:lnTo>
                      <a:pt x="70" y="335"/>
                    </a:lnTo>
                    <a:lnTo>
                      <a:pt x="65" y="329"/>
                    </a:lnTo>
                    <a:lnTo>
                      <a:pt x="59" y="322"/>
                    </a:lnTo>
                    <a:lnTo>
                      <a:pt x="54" y="315"/>
                    </a:lnTo>
                    <a:lnTo>
                      <a:pt x="48" y="308"/>
                    </a:lnTo>
                    <a:lnTo>
                      <a:pt x="43" y="300"/>
                    </a:lnTo>
                    <a:lnTo>
                      <a:pt x="38" y="292"/>
                    </a:lnTo>
                    <a:lnTo>
                      <a:pt x="30" y="277"/>
                    </a:lnTo>
                    <a:lnTo>
                      <a:pt x="24" y="262"/>
                    </a:lnTo>
                    <a:lnTo>
                      <a:pt x="19" y="248"/>
                    </a:lnTo>
                    <a:lnTo>
                      <a:pt x="15" y="233"/>
                    </a:lnTo>
                    <a:lnTo>
                      <a:pt x="13" y="219"/>
                    </a:lnTo>
                    <a:lnTo>
                      <a:pt x="13" y="203"/>
                    </a:lnTo>
                    <a:lnTo>
                      <a:pt x="13" y="186"/>
                    </a:lnTo>
                    <a:lnTo>
                      <a:pt x="14" y="168"/>
                    </a:lnTo>
                    <a:lnTo>
                      <a:pt x="16" y="152"/>
                    </a:lnTo>
                    <a:lnTo>
                      <a:pt x="19" y="137"/>
                    </a:lnTo>
                    <a:lnTo>
                      <a:pt x="24" y="123"/>
                    </a:lnTo>
                    <a:lnTo>
                      <a:pt x="30" y="109"/>
                    </a:lnTo>
                    <a:lnTo>
                      <a:pt x="38" y="96"/>
                    </a:lnTo>
                    <a:lnTo>
                      <a:pt x="47" y="82"/>
                    </a:lnTo>
                    <a:lnTo>
                      <a:pt x="57" y="69"/>
                    </a:lnTo>
                    <a:lnTo>
                      <a:pt x="69" y="57"/>
                    </a:lnTo>
                    <a:lnTo>
                      <a:pt x="74" y="52"/>
                    </a:lnTo>
                    <a:lnTo>
                      <a:pt x="80" y="47"/>
                    </a:lnTo>
                    <a:lnTo>
                      <a:pt x="86" y="42"/>
                    </a:lnTo>
                    <a:lnTo>
                      <a:pt x="92" y="38"/>
                    </a:lnTo>
                    <a:lnTo>
                      <a:pt x="98" y="34"/>
                    </a:lnTo>
                    <a:lnTo>
                      <a:pt x="105" y="29"/>
                    </a:lnTo>
                    <a:lnTo>
                      <a:pt x="112" y="26"/>
                    </a:lnTo>
                    <a:lnTo>
                      <a:pt x="118" y="22"/>
                    </a:lnTo>
                    <a:lnTo>
                      <a:pt x="125" y="18"/>
                    </a:lnTo>
                    <a:lnTo>
                      <a:pt x="131" y="15"/>
                    </a:lnTo>
                    <a:lnTo>
                      <a:pt x="137" y="12"/>
                    </a:lnTo>
                    <a:lnTo>
                      <a:pt x="143" y="10"/>
                    </a:lnTo>
                    <a:lnTo>
                      <a:pt x="147" y="8"/>
                    </a:lnTo>
                    <a:lnTo>
                      <a:pt x="152" y="7"/>
                    </a:lnTo>
                    <a:lnTo>
                      <a:pt x="156" y="7"/>
                    </a:lnTo>
                    <a:lnTo>
                      <a:pt x="159" y="6"/>
                    </a:lnTo>
                    <a:lnTo>
                      <a:pt x="161" y="3"/>
                    </a:lnTo>
                    <a:lnTo>
                      <a:pt x="159" y="1"/>
                    </a:lnTo>
                    <a:lnTo>
                      <a:pt x="157" y="0"/>
                    </a:lnTo>
                    <a:lnTo>
                      <a:pt x="155" y="0"/>
                    </a:lnTo>
                  </a:path>
                </a:pathLst>
              </a:custGeom>
              <a:solidFill>
                <a:srgbClr val="000000"/>
              </a:solidFill>
              <a:ln w="9525" cap="rnd">
                <a:noFill/>
                <a:round/>
                <a:headEnd/>
                <a:tailEnd/>
              </a:ln>
            </p:spPr>
            <p:txBody>
              <a:bodyPr/>
              <a:lstStyle/>
              <a:p>
                <a:endParaRPr lang="tr-TR"/>
              </a:p>
            </p:txBody>
          </p:sp>
          <p:sp>
            <p:nvSpPr>
              <p:cNvPr id="18946" name="Freeform 555"/>
              <p:cNvSpPr>
                <a:spLocks/>
              </p:cNvSpPr>
              <p:nvPr/>
            </p:nvSpPr>
            <p:spPr bwMode="auto">
              <a:xfrm>
                <a:off x="2789" y="3616"/>
                <a:ext cx="23" cy="98"/>
              </a:xfrm>
              <a:custGeom>
                <a:avLst/>
                <a:gdLst>
                  <a:gd name="T0" fmla="*/ 2 w 23"/>
                  <a:gd name="T1" fmla="*/ 94 h 98"/>
                  <a:gd name="T2" fmla="*/ 2 w 23"/>
                  <a:gd name="T3" fmla="*/ 96 h 98"/>
                  <a:gd name="T4" fmla="*/ 3 w 23"/>
                  <a:gd name="T5" fmla="*/ 97 h 98"/>
                  <a:gd name="T6" fmla="*/ 5 w 23"/>
                  <a:gd name="T7" fmla="*/ 97 h 98"/>
                  <a:gd name="T8" fmla="*/ 6 w 23"/>
                  <a:gd name="T9" fmla="*/ 97 h 98"/>
                  <a:gd name="T10" fmla="*/ 7 w 23"/>
                  <a:gd name="T11" fmla="*/ 97 h 98"/>
                  <a:gd name="T12" fmla="*/ 9 w 23"/>
                  <a:gd name="T13" fmla="*/ 95 h 98"/>
                  <a:gd name="T14" fmla="*/ 9 w 23"/>
                  <a:gd name="T15" fmla="*/ 94 h 98"/>
                  <a:gd name="T16" fmla="*/ 9 w 23"/>
                  <a:gd name="T17" fmla="*/ 92 h 98"/>
                  <a:gd name="T18" fmla="*/ 8 w 23"/>
                  <a:gd name="T19" fmla="*/ 79 h 98"/>
                  <a:gd name="T20" fmla="*/ 8 w 23"/>
                  <a:gd name="T21" fmla="*/ 65 h 98"/>
                  <a:gd name="T22" fmla="*/ 10 w 23"/>
                  <a:gd name="T23" fmla="*/ 52 h 98"/>
                  <a:gd name="T24" fmla="*/ 13 w 23"/>
                  <a:gd name="T25" fmla="*/ 38 h 98"/>
                  <a:gd name="T26" fmla="*/ 16 w 23"/>
                  <a:gd name="T27" fmla="*/ 25 h 98"/>
                  <a:gd name="T28" fmla="*/ 19 w 23"/>
                  <a:gd name="T29" fmla="*/ 14 h 98"/>
                  <a:gd name="T30" fmla="*/ 21 w 23"/>
                  <a:gd name="T31" fmla="*/ 5 h 98"/>
                  <a:gd name="T32" fmla="*/ 22 w 23"/>
                  <a:gd name="T33" fmla="*/ 0 h 98"/>
                  <a:gd name="T34" fmla="*/ 19 w 23"/>
                  <a:gd name="T35" fmla="*/ 1 h 98"/>
                  <a:gd name="T36" fmla="*/ 15 w 23"/>
                  <a:gd name="T37" fmla="*/ 9 h 98"/>
                  <a:gd name="T38" fmla="*/ 11 w 23"/>
                  <a:gd name="T39" fmla="*/ 19 h 98"/>
                  <a:gd name="T40" fmla="*/ 7 w 23"/>
                  <a:gd name="T41" fmla="*/ 33 h 98"/>
                  <a:gd name="T42" fmla="*/ 3 w 23"/>
                  <a:gd name="T43" fmla="*/ 48 h 98"/>
                  <a:gd name="T44" fmla="*/ 1 w 23"/>
                  <a:gd name="T45" fmla="*/ 64 h 98"/>
                  <a:gd name="T46" fmla="*/ 0 w 23"/>
                  <a:gd name="T47" fmla="*/ 80 h 98"/>
                  <a:gd name="T48" fmla="*/ 2 w 23"/>
                  <a:gd name="T49" fmla="*/ 94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98"/>
                  <a:gd name="T77" fmla="*/ 23 w 23"/>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98">
                    <a:moveTo>
                      <a:pt x="2" y="94"/>
                    </a:moveTo>
                    <a:lnTo>
                      <a:pt x="2" y="96"/>
                    </a:lnTo>
                    <a:lnTo>
                      <a:pt x="3" y="97"/>
                    </a:lnTo>
                    <a:lnTo>
                      <a:pt x="5" y="97"/>
                    </a:lnTo>
                    <a:lnTo>
                      <a:pt x="6" y="97"/>
                    </a:lnTo>
                    <a:lnTo>
                      <a:pt x="7" y="97"/>
                    </a:lnTo>
                    <a:lnTo>
                      <a:pt x="9" y="95"/>
                    </a:lnTo>
                    <a:lnTo>
                      <a:pt x="9" y="94"/>
                    </a:lnTo>
                    <a:lnTo>
                      <a:pt x="9" y="92"/>
                    </a:lnTo>
                    <a:lnTo>
                      <a:pt x="8" y="79"/>
                    </a:lnTo>
                    <a:lnTo>
                      <a:pt x="8" y="65"/>
                    </a:lnTo>
                    <a:lnTo>
                      <a:pt x="10" y="52"/>
                    </a:lnTo>
                    <a:lnTo>
                      <a:pt x="13" y="38"/>
                    </a:lnTo>
                    <a:lnTo>
                      <a:pt x="16" y="25"/>
                    </a:lnTo>
                    <a:lnTo>
                      <a:pt x="19" y="14"/>
                    </a:lnTo>
                    <a:lnTo>
                      <a:pt x="21" y="5"/>
                    </a:lnTo>
                    <a:lnTo>
                      <a:pt x="22" y="0"/>
                    </a:lnTo>
                    <a:lnTo>
                      <a:pt x="19" y="1"/>
                    </a:lnTo>
                    <a:lnTo>
                      <a:pt x="15" y="9"/>
                    </a:lnTo>
                    <a:lnTo>
                      <a:pt x="11" y="19"/>
                    </a:lnTo>
                    <a:lnTo>
                      <a:pt x="7" y="33"/>
                    </a:lnTo>
                    <a:lnTo>
                      <a:pt x="3" y="48"/>
                    </a:lnTo>
                    <a:lnTo>
                      <a:pt x="1" y="64"/>
                    </a:lnTo>
                    <a:lnTo>
                      <a:pt x="0" y="80"/>
                    </a:lnTo>
                    <a:lnTo>
                      <a:pt x="2" y="94"/>
                    </a:lnTo>
                  </a:path>
                </a:pathLst>
              </a:custGeom>
              <a:solidFill>
                <a:srgbClr val="000000"/>
              </a:solidFill>
              <a:ln w="9525" cap="rnd">
                <a:noFill/>
                <a:round/>
                <a:headEnd/>
                <a:tailEnd/>
              </a:ln>
            </p:spPr>
            <p:txBody>
              <a:bodyPr/>
              <a:lstStyle/>
              <a:p>
                <a:endParaRPr lang="tr-TR"/>
              </a:p>
            </p:txBody>
          </p:sp>
          <p:sp>
            <p:nvSpPr>
              <p:cNvPr id="18947" name="Freeform 556"/>
              <p:cNvSpPr>
                <a:spLocks/>
              </p:cNvSpPr>
              <p:nvPr/>
            </p:nvSpPr>
            <p:spPr bwMode="auto">
              <a:xfrm>
                <a:off x="3194" y="3695"/>
                <a:ext cx="46" cy="159"/>
              </a:xfrm>
              <a:custGeom>
                <a:avLst/>
                <a:gdLst>
                  <a:gd name="T0" fmla="*/ 0 w 46"/>
                  <a:gd name="T1" fmla="*/ 150 h 159"/>
                  <a:gd name="T2" fmla="*/ 0 w 46"/>
                  <a:gd name="T3" fmla="*/ 152 h 159"/>
                  <a:gd name="T4" fmla="*/ 0 w 46"/>
                  <a:gd name="T5" fmla="*/ 154 h 159"/>
                  <a:gd name="T6" fmla="*/ 0 w 46"/>
                  <a:gd name="T7" fmla="*/ 155 h 159"/>
                  <a:gd name="T8" fmla="*/ 1 w 46"/>
                  <a:gd name="T9" fmla="*/ 157 h 159"/>
                  <a:gd name="T10" fmla="*/ 3 w 46"/>
                  <a:gd name="T11" fmla="*/ 158 h 159"/>
                  <a:gd name="T12" fmla="*/ 4 w 46"/>
                  <a:gd name="T13" fmla="*/ 158 h 159"/>
                  <a:gd name="T14" fmla="*/ 6 w 46"/>
                  <a:gd name="T15" fmla="*/ 158 h 159"/>
                  <a:gd name="T16" fmla="*/ 7 w 46"/>
                  <a:gd name="T17" fmla="*/ 157 h 159"/>
                  <a:gd name="T18" fmla="*/ 12 w 46"/>
                  <a:gd name="T19" fmla="*/ 150 h 159"/>
                  <a:gd name="T20" fmla="*/ 18 w 46"/>
                  <a:gd name="T21" fmla="*/ 143 h 159"/>
                  <a:gd name="T22" fmla="*/ 23 w 46"/>
                  <a:gd name="T23" fmla="*/ 135 h 159"/>
                  <a:gd name="T24" fmla="*/ 28 w 46"/>
                  <a:gd name="T25" fmla="*/ 128 h 159"/>
                  <a:gd name="T26" fmla="*/ 32 w 46"/>
                  <a:gd name="T27" fmla="*/ 120 h 159"/>
                  <a:gd name="T28" fmla="*/ 36 w 46"/>
                  <a:gd name="T29" fmla="*/ 112 h 159"/>
                  <a:gd name="T30" fmla="*/ 40 w 46"/>
                  <a:gd name="T31" fmla="*/ 104 h 159"/>
                  <a:gd name="T32" fmla="*/ 42 w 46"/>
                  <a:gd name="T33" fmla="*/ 95 h 159"/>
                  <a:gd name="T34" fmla="*/ 45 w 46"/>
                  <a:gd name="T35" fmla="*/ 67 h 159"/>
                  <a:gd name="T36" fmla="*/ 45 w 46"/>
                  <a:gd name="T37" fmla="*/ 36 h 159"/>
                  <a:gd name="T38" fmla="*/ 43 w 46"/>
                  <a:gd name="T39" fmla="*/ 10 h 159"/>
                  <a:gd name="T40" fmla="*/ 39 w 46"/>
                  <a:gd name="T41" fmla="*/ 0 h 159"/>
                  <a:gd name="T42" fmla="*/ 39 w 46"/>
                  <a:gd name="T43" fmla="*/ 7 h 159"/>
                  <a:gd name="T44" fmla="*/ 39 w 46"/>
                  <a:gd name="T45" fmla="*/ 21 h 159"/>
                  <a:gd name="T46" fmla="*/ 38 w 46"/>
                  <a:gd name="T47" fmla="*/ 41 h 159"/>
                  <a:gd name="T48" fmla="*/ 35 w 46"/>
                  <a:gd name="T49" fmla="*/ 64 h 159"/>
                  <a:gd name="T50" fmla="*/ 31 w 46"/>
                  <a:gd name="T51" fmla="*/ 88 h 159"/>
                  <a:gd name="T52" fmla="*/ 25 w 46"/>
                  <a:gd name="T53" fmla="*/ 112 h 159"/>
                  <a:gd name="T54" fmla="*/ 14 w 46"/>
                  <a:gd name="T55" fmla="*/ 134 h 159"/>
                  <a:gd name="T56" fmla="*/ 0 w 46"/>
                  <a:gd name="T57" fmla="*/ 150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59"/>
                  <a:gd name="T89" fmla="*/ 46 w 46"/>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59">
                    <a:moveTo>
                      <a:pt x="0" y="150"/>
                    </a:moveTo>
                    <a:lnTo>
                      <a:pt x="0" y="152"/>
                    </a:lnTo>
                    <a:lnTo>
                      <a:pt x="0" y="154"/>
                    </a:lnTo>
                    <a:lnTo>
                      <a:pt x="0" y="155"/>
                    </a:lnTo>
                    <a:lnTo>
                      <a:pt x="1" y="157"/>
                    </a:lnTo>
                    <a:lnTo>
                      <a:pt x="3" y="158"/>
                    </a:lnTo>
                    <a:lnTo>
                      <a:pt x="4" y="158"/>
                    </a:lnTo>
                    <a:lnTo>
                      <a:pt x="6" y="158"/>
                    </a:lnTo>
                    <a:lnTo>
                      <a:pt x="7" y="157"/>
                    </a:lnTo>
                    <a:lnTo>
                      <a:pt x="12" y="150"/>
                    </a:lnTo>
                    <a:lnTo>
                      <a:pt x="18" y="143"/>
                    </a:lnTo>
                    <a:lnTo>
                      <a:pt x="23" y="135"/>
                    </a:lnTo>
                    <a:lnTo>
                      <a:pt x="28" y="128"/>
                    </a:lnTo>
                    <a:lnTo>
                      <a:pt x="32" y="120"/>
                    </a:lnTo>
                    <a:lnTo>
                      <a:pt x="36" y="112"/>
                    </a:lnTo>
                    <a:lnTo>
                      <a:pt x="40" y="104"/>
                    </a:lnTo>
                    <a:lnTo>
                      <a:pt x="42" y="95"/>
                    </a:lnTo>
                    <a:lnTo>
                      <a:pt x="45" y="67"/>
                    </a:lnTo>
                    <a:lnTo>
                      <a:pt x="45" y="36"/>
                    </a:lnTo>
                    <a:lnTo>
                      <a:pt x="43" y="10"/>
                    </a:lnTo>
                    <a:lnTo>
                      <a:pt x="39" y="0"/>
                    </a:lnTo>
                    <a:lnTo>
                      <a:pt x="39" y="7"/>
                    </a:lnTo>
                    <a:lnTo>
                      <a:pt x="39" y="21"/>
                    </a:lnTo>
                    <a:lnTo>
                      <a:pt x="38" y="41"/>
                    </a:lnTo>
                    <a:lnTo>
                      <a:pt x="35" y="64"/>
                    </a:lnTo>
                    <a:lnTo>
                      <a:pt x="31" y="88"/>
                    </a:lnTo>
                    <a:lnTo>
                      <a:pt x="25" y="112"/>
                    </a:lnTo>
                    <a:lnTo>
                      <a:pt x="14" y="134"/>
                    </a:lnTo>
                    <a:lnTo>
                      <a:pt x="0" y="150"/>
                    </a:lnTo>
                  </a:path>
                </a:pathLst>
              </a:custGeom>
              <a:solidFill>
                <a:srgbClr val="000000"/>
              </a:solidFill>
              <a:ln w="9525" cap="rnd">
                <a:noFill/>
                <a:round/>
                <a:headEnd/>
                <a:tailEnd/>
              </a:ln>
            </p:spPr>
            <p:txBody>
              <a:bodyPr/>
              <a:lstStyle/>
              <a:p>
                <a:endParaRPr lang="tr-TR"/>
              </a:p>
            </p:txBody>
          </p:sp>
          <p:sp>
            <p:nvSpPr>
              <p:cNvPr id="18948" name="Freeform 557"/>
              <p:cNvSpPr>
                <a:spLocks/>
              </p:cNvSpPr>
              <p:nvPr/>
            </p:nvSpPr>
            <p:spPr bwMode="auto">
              <a:xfrm>
                <a:off x="3251" y="3738"/>
                <a:ext cx="13" cy="64"/>
              </a:xfrm>
              <a:custGeom>
                <a:avLst/>
                <a:gdLst>
                  <a:gd name="T0" fmla="*/ 0 w 13"/>
                  <a:gd name="T1" fmla="*/ 57 h 64"/>
                  <a:gd name="T2" fmla="*/ 0 w 13"/>
                  <a:gd name="T3" fmla="*/ 59 h 64"/>
                  <a:gd name="T4" fmla="*/ 0 w 13"/>
                  <a:gd name="T5" fmla="*/ 60 h 64"/>
                  <a:gd name="T6" fmla="*/ 1 w 13"/>
                  <a:gd name="T7" fmla="*/ 62 h 64"/>
                  <a:gd name="T8" fmla="*/ 4 w 13"/>
                  <a:gd name="T9" fmla="*/ 63 h 64"/>
                  <a:gd name="T10" fmla="*/ 6 w 13"/>
                  <a:gd name="T11" fmla="*/ 63 h 64"/>
                  <a:gd name="T12" fmla="*/ 8 w 13"/>
                  <a:gd name="T13" fmla="*/ 63 h 64"/>
                  <a:gd name="T14" fmla="*/ 9 w 13"/>
                  <a:gd name="T15" fmla="*/ 62 h 64"/>
                  <a:gd name="T16" fmla="*/ 10 w 13"/>
                  <a:gd name="T17" fmla="*/ 60 h 64"/>
                  <a:gd name="T18" fmla="*/ 12 w 13"/>
                  <a:gd name="T19" fmla="*/ 42 h 64"/>
                  <a:gd name="T20" fmla="*/ 12 w 13"/>
                  <a:gd name="T21" fmla="*/ 22 h 64"/>
                  <a:gd name="T22" fmla="*/ 9 w 13"/>
                  <a:gd name="T23" fmla="*/ 6 h 64"/>
                  <a:gd name="T24" fmla="*/ 6 w 13"/>
                  <a:gd name="T25" fmla="*/ 0 h 64"/>
                  <a:gd name="T26" fmla="*/ 6 w 13"/>
                  <a:gd name="T27" fmla="*/ 9 h 64"/>
                  <a:gd name="T28" fmla="*/ 6 w 13"/>
                  <a:gd name="T29" fmla="*/ 24 h 64"/>
                  <a:gd name="T30" fmla="*/ 4 w 13"/>
                  <a:gd name="T31" fmla="*/ 41 h 64"/>
                  <a:gd name="T32" fmla="*/ 0 w 13"/>
                  <a:gd name="T33" fmla="*/ 5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64"/>
                  <a:gd name="T53" fmla="*/ 13 w 13"/>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64">
                    <a:moveTo>
                      <a:pt x="0" y="57"/>
                    </a:moveTo>
                    <a:lnTo>
                      <a:pt x="0" y="59"/>
                    </a:lnTo>
                    <a:lnTo>
                      <a:pt x="0" y="60"/>
                    </a:lnTo>
                    <a:lnTo>
                      <a:pt x="1" y="62"/>
                    </a:lnTo>
                    <a:lnTo>
                      <a:pt x="4" y="63"/>
                    </a:lnTo>
                    <a:lnTo>
                      <a:pt x="6" y="63"/>
                    </a:lnTo>
                    <a:lnTo>
                      <a:pt x="8" y="63"/>
                    </a:lnTo>
                    <a:lnTo>
                      <a:pt x="9" y="62"/>
                    </a:lnTo>
                    <a:lnTo>
                      <a:pt x="10" y="60"/>
                    </a:lnTo>
                    <a:lnTo>
                      <a:pt x="12" y="42"/>
                    </a:lnTo>
                    <a:lnTo>
                      <a:pt x="12" y="22"/>
                    </a:lnTo>
                    <a:lnTo>
                      <a:pt x="9" y="6"/>
                    </a:lnTo>
                    <a:lnTo>
                      <a:pt x="6" y="0"/>
                    </a:lnTo>
                    <a:lnTo>
                      <a:pt x="6" y="9"/>
                    </a:lnTo>
                    <a:lnTo>
                      <a:pt x="6" y="24"/>
                    </a:lnTo>
                    <a:lnTo>
                      <a:pt x="4" y="41"/>
                    </a:lnTo>
                    <a:lnTo>
                      <a:pt x="0" y="57"/>
                    </a:lnTo>
                  </a:path>
                </a:pathLst>
              </a:custGeom>
              <a:solidFill>
                <a:srgbClr val="000000"/>
              </a:solidFill>
              <a:ln w="9525" cap="rnd">
                <a:noFill/>
                <a:round/>
                <a:headEnd/>
                <a:tailEnd/>
              </a:ln>
            </p:spPr>
            <p:txBody>
              <a:bodyPr/>
              <a:lstStyle/>
              <a:p>
                <a:endParaRPr lang="tr-TR"/>
              </a:p>
            </p:txBody>
          </p:sp>
        </p:grpSp>
        <p:sp>
          <p:nvSpPr>
            <p:cNvPr id="18484" name="Freeform 558"/>
            <p:cNvSpPr>
              <a:spLocks/>
            </p:cNvSpPr>
            <p:nvPr/>
          </p:nvSpPr>
          <p:spPr bwMode="auto">
            <a:xfrm>
              <a:off x="1911" y="2467"/>
              <a:ext cx="392" cy="220"/>
            </a:xfrm>
            <a:custGeom>
              <a:avLst/>
              <a:gdLst>
                <a:gd name="T0" fmla="*/ 1 w 597"/>
                <a:gd name="T1" fmla="*/ 1 h 335"/>
                <a:gd name="T2" fmla="*/ 1 w 597"/>
                <a:gd name="T3" fmla="*/ 1 h 335"/>
                <a:gd name="T4" fmla="*/ 1 w 597"/>
                <a:gd name="T5" fmla="*/ 1 h 335"/>
                <a:gd name="T6" fmla="*/ 1 w 597"/>
                <a:gd name="T7" fmla="*/ 1 h 335"/>
                <a:gd name="T8" fmla="*/ 1 w 597"/>
                <a:gd name="T9" fmla="*/ 1 h 335"/>
                <a:gd name="T10" fmla="*/ 1 w 597"/>
                <a:gd name="T11" fmla="*/ 1 h 335"/>
                <a:gd name="T12" fmla="*/ 1 w 597"/>
                <a:gd name="T13" fmla="*/ 1 h 335"/>
                <a:gd name="T14" fmla="*/ 1 w 597"/>
                <a:gd name="T15" fmla="*/ 1 h 335"/>
                <a:gd name="T16" fmla="*/ 1 w 597"/>
                <a:gd name="T17" fmla="*/ 1 h 335"/>
                <a:gd name="T18" fmla="*/ 1 w 597"/>
                <a:gd name="T19" fmla="*/ 1 h 335"/>
                <a:gd name="T20" fmla="*/ 1 w 597"/>
                <a:gd name="T21" fmla="*/ 1 h 335"/>
                <a:gd name="T22" fmla="*/ 1 w 597"/>
                <a:gd name="T23" fmla="*/ 1 h 335"/>
                <a:gd name="T24" fmla="*/ 1 w 597"/>
                <a:gd name="T25" fmla="*/ 1 h 335"/>
                <a:gd name="T26" fmla="*/ 1 w 597"/>
                <a:gd name="T27" fmla="*/ 1 h 335"/>
                <a:gd name="T28" fmla="*/ 1 w 597"/>
                <a:gd name="T29" fmla="*/ 1 h 335"/>
                <a:gd name="T30" fmla="*/ 1 w 597"/>
                <a:gd name="T31" fmla="*/ 1 h 335"/>
                <a:gd name="T32" fmla="*/ 1 w 597"/>
                <a:gd name="T33" fmla="*/ 1 h 335"/>
                <a:gd name="T34" fmla="*/ 1 w 597"/>
                <a:gd name="T35" fmla="*/ 1 h 335"/>
                <a:gd name="T36" fmla="*/ 1 w 597"/>
                <a:gd name="T37" fmla="*/ 1 h 335"/>
                <a:gd name="T38" fmla="*/ 1 w 597"/>
                <a:gd name="T39" fmla="*/ 1 h 335"/>
                <a:gd name="T40" fmla="*/ 1 w 597"/>
                <a:gd name="T41" fmla="*/ 1 h 335"/>
                <a:gd name="T42" fmla="*/ 1 w 597"/>
                <a:gd name="T43" fmla="*/ 1 h 335"/>
                <a:gd name="T44" fmla="*/ 1 w 597"/>
                <a:gd name="T45" fmla="*/ 1 h 335"/>
                <a:gd name="T46" fmla="*/ 1 w 597"/>
                <a:gd name="T47" fmla="*/ 1 h 335"/>
                <a:gd name="T48" fmla="*/ 1 w 597"/>
                <a:gd name="T49" fmla="*/ 1 h 335"/>
                <a:gd name="T50" fmla="*/ 1 w 597"/>
                <a:gd name="T51" fmla="*/ 1 h 335"/>
                <a:gd name="T52" fmla="*/ 1 w 597"/>
                <a:gd name="T53" fmla="*/ 1 h 335"/>
                <a:gd name="T54" fmla="*/ 1 w 597"/>
                <a:gd name="T55" fmla="*/ 1 h 335"/>
                <a:gd name="T56" fmla="*/ 1 w 597"/>
                <a:gd name="T57" fmla="*/ 1 h 335"/>
                <a:gd name="T58" fmla="*/ 1 w 597"/>
                <a:gd name="T59" fmla="*/ 1 h 335"/>
                <a:gd name="T60" fmla="*/ 1 w 597"/>
                <a:gd name="T61" fmla="*/ 1 h 335"/>
                <a:gd name="T62" fmla="*/ 1 w 597"/>
                <a:gd name="T63" fmla="*/ 1 h 335"/>
                <a:gd name="T64" fmla="*/ 1 w 597"/>
                <a:gd name="T65" fmla="*/ 1 h 335"/>
                <a:gd name="T66" fmla="*/ 1 w 597"/>
                <a:gd name="T67" fmla="*/ 1 h 335"/>
                <a:gd name="T68" fmla="*/ 1 w 597"/>
                <a:gd name="T69" fmla="*/ 1 h 335"/>
                <a:gd name="T70" fmla="*/ 1 w 597"/>
                <a:gd name="T71" fmla="*/ 1 h 335"/>
                <a:gd name="T72" fmla="*/ 1 w 597"/>
                <a:gd name="T73" fmla="*/ 1 h 335"/>
                <a:gd name="T74" fmla="*/ 1 w 597"/>
                <a:gd name="T75" fmla="*/ 1 h 335"/>
                <a:gd name="T76" fmla="*/ 1 w 597"/>
                <a:gd name="T77" fmla="*/ 1 h 335"/>
                <a:gd name="T78" fmla="*/ 1 w 597"/>
                <a:gd name="T79" fmla="*/ 1 h 335"/>
                <a:gd name="T80" fmla="*/ 1 w 597"/>
                <a:gd name="T81" fmla="*/ 1 h 335"/>
                <a:gd name="T82" fmla="*/ 1 w 597"/>
                <a:gd name="T83" fmla="*/ 1 h 335"/>
                <a:gd name="T84" fmla="*/ 1 w 597"/>
                <a:gd name="T85" fmla="*/ 1 h 335"/>
                <a:gd name="T86" fmla="*/ 1 w 597"/>
                <a:gd name="T87" fmla="*/ 1 h 335"/>
                <a:gd name="T88" fmla="*/ 1 w 597"/>
                <a:gd name="T89" fmla="*/ 1 h 335"/>
                <a:gd name="T90" fmla="*/ 1 w 597"/>
                <a:gd name="T91" fmla="*/ 1 h 335"/>
                <a:gd name="T92" fmla="*/ 1 w 597"/>
                <a:gd name="T93" fmla="*/ 1 h 335"/>
                <a:gd name="T94" fmla="*/ 1 w 597"/>
                <a:gd name="T95" fmla="*/ 1 h 335"/>
                <a:gd name="T96" fmla="*/ 1 w 597"/>
                <a:gd name="T97" fmla="*/ 1 h 335"/>
                <a:gd name="T98" fmla="*/ 1 w 597"/>
                <a:gd name="T99" fmla="*/ 1 h 335"/>
                <a:gd name="T100" fmla="*/ 1 w 597"/>
                <a:gd name="T101" fmla="*/ 1 h 335"/>
                <a:gd name="T102" fmla="*/ 1 w 597"/>
                <a:gd name="T103" fmla="*/ 1 h 335"/>
                <a:gd name="T104" fmla="*/ 1 w 597"/>
                <a:gd name="T105" fmla="*/ 1 h 335"/>
                <a:gd name="T106" fmla="*/ 1 w 597"/>
                <a:gd name="T107" fmla="*/ 1 h 335"/>
                <a:gd name="T108" fmla="*/ 1 w 597"/>
                <a:gd name="T109" fmla="*/ 1 h 335"/>
                <a:gd name="T110" fmla="*/ 1 w 597"/>
                <a:gd name="T111" fmla="*/ 1 h 335"/>
                <a:gd name="T112" fmla="*/ 1 w 597"/>
                <a:gd name="T113" fmla="*/ 1 h 335"/>
                <a:gd name="T114" fmla="*/ 1 w 597"/>
                <a:gd name="T115" fmla="*/ 1 h 335"/>
                <a:gd name="T116" fmla="*/ 1 w 597"/>
                <a:gd name="T117" fmla="*/ 1 h 335"/>
                <a:gd name="T118" fmla="*/ 1 w 597"/>
                <a:gd name="T119" fmla="*/ 1 h 335"/>
                <a:gd name="T120" fmla="*/ 1 w 597"/>
                <a:gd name="T121" fmla="*/ 1 h 335"/>
                <a:gd name="T122" fmla="*/ 1 w 597"/>
                <a:gd name="T123" fmla="*/ 1 h 335"/>
                <a:gd name="T124" fmla="*/ 1 w 597"/>
                <a:gd name="T125" fmla="*/ 1 h 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7"/>
                <a:gd name="T190" fmla="*/ 0 h 335"/>
                <a:gd name="T191" fmla="*/ 597 w 597"/>
                <a:gd name="T192" fmla="*/ 335 h 3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7" h="335">
                  <a:moveTo>
                    <a:pt x="514" y="2"/>
                  </a:moveTo>
                  <a:lnTo>
                    <a:pt x="519" y="4"/>
                  </a:lnTo>
                  <a:lnTo>
                    <a:pt x="526" y="7"/>
                  </a:lnTo>
                  <a:lnTo>
                    <a:pt x="531" y="9"/>
                  </a:lnTo>
                  <a:lnTo>
                    <a:pt x="537" y="13"/>
                  </a:lnTo>
                  <a:lnTo>
                    <a:pt x="542" y="16"/>
                  </a:lnTo>
                  <a:lnTo>
                    <a:pt x="547" y="20"/>
                  </a:lnTo>
                  <a:lnTo>
                    <a:pt x="551" y="25"/>
                  </a:lnTo>
                  <a:lnTo>
                    <a:pt x="555" y="31"/>
                  </a:lnTo>
                  <a:lnTo>
                    <a:pt x="556" y="35"/>
                  </a:lnTo>
                  <a:lnTo>
                    <a:pt x="558" y="38"/>
                  </a:lnTo>
                  <a:lnTo>
                    <a:pt x="560" y="42"/>
                  </a:lnTo>
                  <a:lnTo>
                    <a:pt x="563" y="44"/>
                  </a:lnTo>
                  <a:lnTo>
                    <a:pt x="568" y="44"/>
                  </a:lnTo>
                  <a:lnTo>
                    <a:pt x="573" y="46"/>
                  </a:lnTo>
                  <a:lnTo>
                    <a:pt x="577" y="49"/>
                  </a:lnTo>
                  <a:lnTo>
                    <a:pt x="579" y="53"/>
                  </a:lnTo>
                  <a:lnTo>
                    <a:pt x="581" y="58"/>
                  </a:lnTo>
                  <a:lnTo>
                    <a:pt x="583" y="63"/>
                  </a:lnTo>
                  <a:lnTo>
                    <a:pt x="585" y="68"/>
                  </a:lnTo>
                  <a:lnTo>
                    <a:pt x="587" y="72"/>
                  </a:lnTo>
                  <a:lnTo>
                    <a:pt x="590" y="83"/>
                  </a:lnTo>
                  <a:lnTo>
                    <a:pt x="593" y="95"/>
                  </a:lnTo>
                  <a:lnTo>
                    <a:pt x="595" y="106"/>
                  </a:lnTo>
                  <a:lnTo>
                    <a:pt x="596" y="118"/>
                  </a:lnTo>
                  <a:lnTo>
                    <a:pt x="596" y="130"/>
                  </a:lnTo>
                  <a:lnTo>
                    <a:pt x="595" y="141"/>
                  </a:lnTo>
                  <a:lnTo>
                    <a:pt x="593" y="153"/>
                  </a:lnTo>
                  <a:lnTo>
                    <a:pt x="590" y="164"/>
                  </a:lnTo>
                  <a:lnTo>
                    <a:pt x="591" y="168"/>
                  </a:lnTo>
                  <a:lnTo>
                    <a:pt x="593" y="172"/>
                  </a:lnTo>
                  <a:lnTo>
                    <a:pt x="593" y="176"/>
                  </a:lnTo>
                  <a:lnTo>
                    <a:pt x="593" y="180"/>
                  </a:lnTo>
                  <a:lnTo>
                    <a:pt x="591" y="194"/>
                  </a:lnTo>
                  <a:lnTo>
                    <a:pt x="587" y="206"/>
                  </a:lnTo>
                  <a:lnTo>
                    <a:pt x="580" y="218"/>
                  </a:lnTo>
                  <a:lnTo>
                    <a:pt x="572" y="228"/>
                  </a:lnTo>
                  <a:lnTo>
                    <a:pt x="562" y="238"/>
                  </a:lnTo>
                  <a:lnTo>
                    <a:pt x="552" y="247"/>
                  </a:lnTo>
                  <a:lnTo>
                    <a:pt x="540" y="254"/>
                  </a:lnTo>
                  <a:lnTo>
                    <a:pt x="529" y="260"/>
                  </a:lnTo>
                  <a:lnTo>
                    <a:pt x="531" y="257"/>
                  </a:lnTo>
                  <a:lnTo>
                    <a:pt x="532" y="254"/>
                  </a:lnTo>
                  <a:lnTo>
                    <a:pt x="532" y="250"/>
                  </a:lnTo>
                  <a:lnTo>
                    <a:pt x="532" y="247"/>
                  </a:lnTo>
                  <a:lnTo>
                    <a:pt x="534" y="243"/>
                  </a:lnTo>
                  <a:lnTo>
                    <a:pt x="538" y="239"/>
                  </a:lnTo>
                  <a:lnTo>
                    <a:pt x="540" y="234"/>
                  </a:lnTo>
                  <a:lnTo>
                    <a:pt x="539" y="229"/>
                  </a:lnTo>
                  <a:lnTo>
                    <a:pt x="534" y="231"/>
                  </a:lnTo>
                  <a:lnTo>
                    <a:pt x="533" y="235"/>
                  </a:lnTo>
                  <a:lnTo>
                    <a:pt x="532" y="239"/>
                  </a:lnTo>
                  <a:lnTo>
                    <a:pt x="530" y="242"/>
                  </a:lnTo>
                  <a:lnTo>
                    <a:pt x="524" y="247"/>
                  </a:lnTo>
                  <a:lnTo>
                    <a:pt x="517" y="252"/>
                  </a:lnTo>
                  <a:lnTo>
                    <a:pt x="511" y="258"/>
                  </a:lnTo>
                  <a:lnTo>
                    <a:pt x="504" y="264"/>
                  </a:lnTo>
                  <a:lnTo>
                    <a:pt x="498" y="269"/>
                  </a:lnTo>
                  <a:lnTo>
                    <a:pt x="491" y="273"/>
                  </a:lnTo>
                  <a:lnTo>
                    <a:pt x="484" y="277"/>
                  </a:lnTo>
                  <a:lnTo>
                    <a:pt x="476" y="278"/>
                  </a:lnTo>
                  <a:lnTo>
                    <a:pt x="471" y="282"/>
                  </a:lnTo>
                  <a:lnTo>
                    <a:pt x="467" y="286"/>
                  </a:lnTo>
                  <a:lnTo>
                    <a:pt x="463" y="290"/>
                  </a:lnTo>
                  <a:lnTo>
                    <a:pt x="457" y="293"/>
                  </a:lnTo>
                  <a:lnTo>
                    <a:pt x="452" y="296"/>
                  </a:lnTo>
                  <a:lnTo>
                    <a:pt x="447" y="299"/>
                  </a:lnTo>
                  <a:lnTo>
                    <a:pt x="441" y="300"/>
                  </a:lnTo>
                  <a:lnTo>
                    <a:pt x="435" y="302"/>
                  </a:lnTo>
                  <a:lnTo>
                    <a:pt x="434" y="300"/>
                  </a:lnTo>
                  <a:lnTo>
                    <a:pt x="434" y="299"/>
                  </a:lnTo>
                  <a:lnTo>
                    <a:pt x="434" y="298"/>
                  </a:lnTo>
                  <a:lnTo>
                    <a:pt x="433" y="296"/>
                  </a:lnTo>
                  <a:lnTo>
                    <a:pt x="431" y="295"/>
                  </a:lnTo>
                  <a:lnTo>
                    <a:pt x="428" y="295"/>
                  </a:lnTo>
                  <a:lnTo>
                    <a:pt x="425" y="295"/>
                  </a:lnTo>
                  <a:lnTo>
                    <a:pt x="423" y="297"/>
                  </a:lnTo>
                  <a:lnTo>
                    <a:pt x="420" y="298"/>
                  </a:lnTo>
                  <a:lnTo>
                    <a:pt x="418" y="300"/>
                  </a:lnTo>
                  <a:lnTo>
                    <a:pt x="416" y="301"/>
                  </a:lnTo>
                  <a:lnTo>
                    <a:pt x="413" y="302"/>
                  </a:lnTo>
                  <a:lnTo>
                    <a:pt x="407" y="305"/>
                  </a:lnTo>
                  <a:lnTo>
                    <a:pt x="401" y="308"/>
                  </a:lnTo>
                  <a:lnTo>
                    <a:pt x="394" y="312"/>
                  </a:lnTo>
                  <a:lnTo>
                    <a:pt x="388" y="315"/>
                  </a:lnTo>
                  <a:lnTo>
                    <a:pt x="381" y="317"/>
                  </a:lnTo>
                  <a:lnTo>
                    <a:pt x="374" y="319"/>
                  </a:lnTo>
                  <a:lnTo>
                    <a:pt x="367" y="319"/>
                  </a:lnTo>
                  <a:lnTo>
                    <a:pt x="360" y="318"/>
                  </a:lnTo>
                  <a:lnTo>
                    <a:pt x="365" y="313"/>
                  </a:lnTo>
                  <a:lnTo>
                    <a:pt x="370" y="307"/>
                  </a:lnTo>
                  <a:lnTo>
                    <a:pt x="376" y="302"/>
                  </a:lnTo>
                  <a:lnTo>
                    <a:pt x="381" y="296"/>
                  </a:lnTo>
                  <a:lnTo>
                    <a:pt x="386" y="290"/>
                  </a:lnTo>
                  <a:lnTo>
                    <a:pt x="391" y="284"/>
                  </a:lnTo>
                  <a:lnTo>
                    <a:pt x="394" y="277"/>
                  </a:lnTo>
                  <a:lnTo>
                    <a:pt x="397" y="270"/>
                  </a:lnTo>
                  <a:lnTo>
                    <a:pt x="405" y="261"/>
                  </a:lnTo>
                  <a:lnTo>
                    <a:pt x="412" y="251"/>
                  </a:lnTo>
                  <a:lnTo>
                    <a:pt x="418" y="240"/>
                  </a:lnTo>
                  <a:lnTo>
                    <a:pt x="422" y="228"/>
                  </a:lnTo>
                  <a:lnTo>
                    <a:pt x="425" y="217"/>
                  </a:lnTo>
                  <a:lnTo>
                    <a:pt x="428" y="205"/>
                  </a:lnTo>
                  <a:lnTo>
                    <a:pt x="429" y="193"/>
                  </a:lnTo>
                  <a:lnTo>
                    <a:pt x="431" y="181"/>
                  </a:lnTo>
                  <a:lnTo>
                    <a:pt x="431" y="171"/>
                  </a:lnTo>
                  <a:lnTo>
                    <a:pt x="431" y="161"/>
                  </a:lnTo>
                  <a:lnTo>
                    <a:pt x="429" y="152"/>
                  </a:lnTo>
                  <a:lnTo>
                    <a:pt x="426" y="142"/>
                  </a:lnTo>
                  <a:lnTo>
                    <a:pt x="425" y="137"/>
                  </a:lnTo>
                  <a:lnTo>
                    <a:pt x="424" y="132"/>
                  </a:lnTo>
                  <a:lnTo>
                    <a:pt x="423" y="126"/>
                  </a:lnTo>
                  <a:lnTo>
                    <a:pt x="422" y="121"/>
                  </a:lnTo>
                  <a:lnTo>
                    <a:pt x="420" y="116"/>
                  </a:lnTo>
                  <a:lnTo>
                    <a:pt x="418" y="111"/>
                  </a:lnTo>
                  <a:lnTo>
                    <a:pt x="416" y="106"/>
                  </a:lnTo>
                  <a:lnTo>
                    <a:pt x="414" y="102"/>
                  </a:lnTo>
                  <a:lnTo>
                    <a:pt x="413" y="95"/>
                  </a:lnTo>
                  <a:lnTo>
                    <a:pt x="411" y="88"/>
                  </a:lnTo>
                  <a:lnTo>
                    <a:pt x="409" y="82"/>
                  </a:lnTo>
                  <a:lnTo>
                    <a:pt x="405" y="76"/>
                  </a:lnTo>
                  <a:lnTo>
                    <a:pt x="402" y="71"/>
                  </a:lnTo>
                  <a:lnTo>
                    <a:pt x="398" y="66"/>
                  </a:lnTo>
                  <a:lnTo>
                    <a:pt x="393" y="61"/>
                  </a:lnTo>
                  <a:lnTo>
                    <a:pt x="388" y="57"/>
                  </a:lnTo>
                  <a:lnTo>
                    <a:pt x="383" y="53"/>
                  </a:lnTo>
                  <a:lnTo>
                    <a:pt x="378" y="49"/>
                  </a:lnTo>
                  <a:lnTo>
                    <a:pt x="372" y="45"/>
                  </a:lnTo>
                  <a:lnTo>
                    <a:pt x="366" y="42"/>
                  </a:lnTo>
                  <a:lnTo>
                    <a:pt x="361" y="39"/>
                  </a:lnTo>
                  <a:lnTo>
                    <a:pt x="355" y="35"/>
                  </a:lnTo>
                  <a:lnTo>
                    <a:pt x="350" y="32"/>
                  </a:lnTo>
                  <a:lnTo>
                    <a:pt x="345" y="29"/>
                  </a:lnTo>
                  <a:lnTo>
                    <a:pt x="343" y="30"/>
                  </a:lnTo>
                  <a:lnTo>
                    <a:pt x="343" y="31"/>
                  </a:lnTo>
                  <a:lnTo>
                    <a:pt x="343" y="33"/>
                  </a:lnTo>
                  <a:lnTo>
                    <a:pt x="344" y="34"/>
                  </a:lnTo>
                  <a:lnTo>
                    <a:pt x="354" y="41"/>
                  </a:lnTo>
                  <a:lnTo>
                    <a:pt x="365" y="47"/>
                  </a:lnTo>
                  <a:lnTo>
                    <a:pt x="376" y="54"/>
                  </a:lnTo>
                  <a:lnTo>
                    <a:pt x="386" y="62"/>
                  </a:lnTo>
                  <a:lnTo>
                    <a:pt x="394" y="70"/>
                  </a:lnTo>
                  <a:lnTo>
                    <a:pt x="402" y="80"/>
                  </a:lnTo>
                  <a:lnTo>
                    <a:pt x="407" y="92"/>
                  </a:lnTo>
                  <a:lnTo>
                    <a:pt x="409" y="105"/>
                  </a:lnTo>
                  <a:lnTo>
                    <a:pt x="412" y="111"/>
                  </a:lnTo>
                  <a:lnTo>
                    <a:pt x="415" y="118"/>
                  </a:lnTo>
                  <a:lnTo>
                    <a:pt x="417" y="125"/>
                  </a:lnTo>
                  <a:lnTo>
                    <a:pt x="419" y="132"/>
                  </a:lnTo>
                  <a:lnTo>
                    <a:pt x="420" y="139"/>
                  </a:lnTo>
                  <a:lnTo>
                    <a:pt x="423" y="147"/>
                  </a:lnTo>
                  <a:lnTo>
                    <a:pt x="424" y="154"/>
                  </a:lnTo>
                  <a:lnTo>
                    <a:pt x="426" y="161"/>
                  </a:lnTo>
                  <a:lnTo>
                    <a:pt x="425" y="176"/>
                  </a:lnTo>
                  <a:lnTo>
                    <a:pt x="424" y="191"/>
                  </a:lnTo>
                  <a:lnTo>
                    <a:pt x="422" y="205"/>
                  </a:lnTo>
                  <a:lnTo>
                    <a:pt x="419" y="220"/>
                  </a:lnTo>
                  <a:lnTo>
                    <a:pt x="415" y="234"/>
                  </a:lnTo>
                  <a:lnTo>
                    <a:pt x="409" y="246"/>
                  </a:lnTo>
                  <a:lnTo>
                    <a:pt x="401" y="258"/>
                  </a:lnTo>
                  <a:lnTo>
                    <a:pt x="391" y="269"/>
                  </a:lnTo>
                  <a:lnTo>
                    <a:pt x="389" y="273"/>
                  </a:lnTo>
                  <a:lnTo>
                    <a:pt x="387" y="278"/>
                  </a:lnTo>
                  <a:lnTo>
                    <a:pt x="384" y="282"/>
                  </a:lnTo>
                  <a:lnTo>
                    <a:pt x="381" y="286"/>
                  </a:lnTo>
                  <a:lnTo>
                    <a:pt x="378" y="290"/>
                  </a:lnTo>
                  <a:lnTo>
                    <a:pt x="375" y="293"/>
                  </a:lnTo>
                  <a:lnTo>
                    <a:pt x="372" y="297"/>
                  </a:lnTo>
                  <a:lnTo>
                    <a:pt x="368" y="301"/>
                  </a:lnTo>
                  <a:lnTo>
                    <a:pt x="367" y="300"/>
                  </a:lnTo>
                  <a:lnTo>
                    <a:pt x="366" y="300"/>
                  </a:lnTo>
                  <a:lnTo>
                    <a:pt x="366" y="299"/>
                  </a:lnTo>
                  <a:lnTo>
                    <a:pt x="363" y="300"/>
                  </a:lnTo>
                  <a:lnTo>
                    <a:pt x="359" y="301"/>
                  </a:lnTo>
                  <a:lnTo>
                    <a:pt x="355" y="304"/>
                  </a:lnTo>
                  <a:lnTo>
                    <a:pt x="352" y="307"/>
                  </a:lnTo>
                  <a:lnTo>
                    <a:pt x="349" y="310"/>
                  </a:lnTo>
                  <a:lnTo>
                    <a:pt x="345" y="312"/>
                  </a:lnTo>
                  <a:lnTo>
                    <a:pt x="341" y="314"/>
                  </a:lnTo>
                  <a:lnTo>
                    <a:pt x="338" y="315"/>
                  </a:lnTo>
                  <a:lnTo>
                    <a:pt x="333" y="318"/>
                  </a:lnTo>
                  <a:lnTo>
                    <a:pt x="329" y="320"/>
                  </a:lnTo>
                  <a:lnTo>
                    <a:pt x="325" y="323"/>
                  </a:lnTo>
                  <a:lnTo>
                    <a:pt x="320" y="325"/>
                  </a:lnTo>
                  <a:lnTo>
                    <a:pt x="314" y="326"/>
                  </a:lnTo>
                  <a:lnTo>
                    <a:pt x="309" y="328"/>
                  </a:lnTo>
                  <a:lnTo>
                    <a:pt x="304" y="328"/>
                  </a:lnTo>
                  <a:lnTo>
                    <a:pt x="298" y="328"/>
                  </a:lnTo>
                  <a:lnTo>
                    <a:pt x="295" y="330"/>
                  </a:lnTo>
                  <a:lnTo>
                    <a:pt x="292" y="332"/>
                  </a:lnTo>
                  <a:lnTo>
                    <a:pt x="288" y="333"/>
                  </a:lnTo>
                  <a:lnTo>
                    <a:pt x="285" y="333"/>
                  </a:lnTo>
                  <a:lnTo>
                    <a:pt x="280" y="334"/>
                  </a:lnTo>
                  <a:lnTo>
                    <a:pt x="277" y="333"/>
                  </a:lnTo>
                  <a:lnTo>
                    <a:pt x="273" y="333"/>
                  </a:lnTo>
                  <a:lnTo>
                    <a:pt x="269" y="332"/>
                  </a:lnTo>
                  <a:lnTo>
                    <a:pt x="267" y="331"/>
                  </a:lnTo>
                  <a:lnTo>
                    <a:pt x="266" y="330"/>
                  </a:lnTo>
                  <a:lnTo>
                    <a:pt x="264" y="328"/>
                  </a:lnTo>
                  <a:lnTo>
                    <a:pt x="262" y="328"/>
                  </a:lnTo>
                  <a:lnTo>
                    <a:pt x="261" y="330"/>
                  </a:lnTo>
                  <a:lnTo>
                    <a:pt x="260" y="331"/>
                  </a:lnTo>
                  <a:lnTo>
                    <a:pt x="258" y="332"/>
                  </a:lnTo>
                  <a:lnTo>
                    <a:pt x="256" y="332"/>
                  </a:lnTo>
                  <a:lnTo>
                    <a:pt x="254" y="331"/>
                  </a:lnTo>
                  <a:lnTo>
                    <a:pt x="252" y="331"/>
                  </a:lnTo>
                  <a:lnTo>
                    <a:pt x="249" y="331"/>
                  </a:lnTo>
                  <a:lnTo>
                    <a:pt x="247" y="331"/>
                  </a:lnTo>
                  <a:lnTo>
                    <a:pt x="245" y="330"/>
                  </a:lnTo>
                  <a:lnTo>
                    <a:pt x="243" y="329"/>
                  </a:lnTo>
                  <a:lnTo>
                    <a:pt x="241" y="329"/>
                  </a:lnTo>
                  <a:lnTo>
                    <a:pt x="239" y="328"/>
                  </a:lnTo>
                  <a:lnTo>
                    <a:pt x="237" y="328"/>
                  </a:lnTo>
                  <a:lnTo>
                    <a:pt x="234" y="328"/>
                  </a:lnTo>
                  <a:lnTo>
                    <a:pt x="232" y="328"/>
                  </a:lnTo>
                  <a:lnTo>
                    <a:pt x="230" y="327"/>
                  </a:lnTo>
                  <a:lnTo>
                    <a:pt x="224" y="325"/>
                  </a:lnTo>
                  <a:lnTo>
                    <a:pt x="219" y="323"/>
                  </a:lnTo>
                  <a:lnTo>
                    <a:pt x="213" y="320"/>
                  </a:lnTo>
                  <a:lnTo>
                    <a:pt x="207" y="318"/>
                  </a:lnTo>
                  <a:lnTo>
                    <a:pt x="201" y="316"/>
                  </a:lnTo>
                  <a:lnTo>
                    <a:pt x="195" y="313"/>
                  </a:lnTo>
                  <a:lnTo>
                    <a:pt x="190" y="311"/>
                  </a:lnTo>
                  <a:lnTo>
                    <a:pt x="184" y="309"/>
                  </a:lnTo>
                  <a:lnTo>
                    <a:pt x="179" y="306"/>
                  </a:lnTo>
                  <a:lnTo>
                    <a:pt x="173" y="303"/>
                  </a:lnTo>
                  <a:lnTo>
                    <a:pt x="167" y="300"/>
                  </a:lnTo>
                  <a:lnTo>
                    <a:pt x="162" y="297"/>
                  </a:lnTo>
                  <a:lnTo>
                    <a:pt x="156" y="294"/>
                  </a:lnTo>
                  <a:lnTo>
                    <a:pt x="151" y="290"/>
                  </a:lnTo>
                  <a:lnTo>
                    <a:pt x="146" y="286"/>
                  </a:lnTo>
                  <a:lnTo>
                    <a:pt x="141" y="282"/>
                  </a:lnTo>
                  <a:lnTo>
                    <a:pt x="136" y="282"/>
                  </a:lnTo>
                  <a:lnTo>
                    <a:pt x="131" y="282"/>
                  </a:lnTo>
                  <a:lnTo>
                    <a:pt x="127" y="281"/>
                  </a:lnTo>
                  <a:lnTo>
                    <a:pt x="123" y="280"/>
                  </a:lnTo>
                  <a:lnTo>
                    <a:pt x="118" y="279"/>
                  </a:lnTo>
                  <a:lnTo>
                    <a:pt x="113" y="278"/>
                  </a:lnTo>
                  <a:lnTo>
                    <a:pt x="109" y="277"/>
                  </a:lnTo>
                  <a:lnTo>
                    <a:pt x="104" y="275"/>
                  </a:lnTo>
                  <a:lnTo>
                    <a:pt x="99" y="273"/>
                  </a:lnTo>
                  <a:lnTo>
                    <a:pt x="94" y="270"/>
                  </a:lnTo>
                  <a:lnTo>
                    <a:pt x="89" y="267"/>
                  </a:lnTo>
                  <a:lnTo>
                    <a:pt x="84" y="264"/>
                  </a:lnTo>
                  <a:lnTo>
                    <a:pt x="80" y="260"/>
                  </a:lnTo>
                  <a:lnTo>
                    <a:pt x="75" y="256"/>
                  </a:lnTo>
                  <a:lnTo>
                    <a:pt x="71" y="252"/>
                  </a:lnTo>
                  <a:lnTo>
                    <a:pt x="68" y="247"/>
                  </a:lnTo>
                  <a:lnTo>
                    <a:pt x="62" y="244"/>
                  </a:lnTo>
                  <a:lnTo>
                    <a:pt x="56" y="242"/>
                  </a:lnTo>
                  <a:lnTo>
                    <a:pt x="50" y="240"/>
                  </a:lnTo>
                  <a:lnTo>
                    <a:pt x="44" y="237"/>
                  </a:lnTo>
                  <a:lnTo>
                    <a:pt x="38" y="234"/>
                  </a:lnTo>
                  <a:lnTo>
                    <a:pt x="32" y="231"/>
                  </a:lnTo>
                  <a:lnTo>
                    <a:pt x="27" y="226"/>
                  </a:lnTo>
                  <a:lnTo>
                    <a:pt x="23" y="221"/>
                  </a:lnTo>
                  <a:lnTo>
                    <a:pt x="20" y="216"/>
                  </a:lnTo>
                  <a:lnTo>
                    <a:pt x="18" y="213"/>
                  </a:lnTo>
                  <a:lnTo>
                    <a:pt x="16" y="209"/>
                  </a:lnTo>
                  <a:lnTo>
                    <a:pt x="13" y="205"/>
                  </a:lnTo>
                  <a:lnTo>
                    <a:pt x="9" y="202"/>
                  </a:lnTo>
                  <a:lnTo>
                    <a:pt x="7" y="198"/>
                  </a:lnTo>
                  <a:lnTo>
                    <a:pt x="4" y="195"/>
                  </a:lnTo>
                  <a:lnTo>
                    <a:pt x="0" y="191"/>
                  </a:lnTo>
                  <a:lnTo>
                    <a:pt x="0" y="187"/>
                  </a:lnTo>
                  <a:lnTo>
                    <a:pt x="1" y="185"/>
                  </a:lnTo>
                  <a:lnTo>
                    <a:pt x="3" y="181"/>
                  </a:lnTo>
                  <a:lnTo>
                    <a:pt x="6" y="178"/>
                  </a:lnTo>
                  <a:lnTo>
                    <a:pt x="7" y="175"/>
                  </a:lnTo>
                  <a:lnTo>
                    <a:pt x="9" y="172"/>
                  </a:lnTo>
                  <a:lnTo>
                    <a:pt x="9" y="168"/>
                  </a:lnTo>
                  <a:lnTo>
                    <a:pt x="9" y="164"/>
                  </a:lnTo>
                  <a:lnTo>
                    <a:pt x="10" y="161"/>
                  </a:lnTo>
                  <a:lnTo>
                    <a:pt x="12" y="157"/>
                  </a:lnTo>
                  <a:lnTo>
                    <a:pt x="13" y="154"/>
                  </a:lnTo>
                  <a:lnTo>
                    <a:pt x="15" y="151"/>
                  </a:lnTo>
                  <a:lnTo>
                    <a:pt x="17" y="149"/>
                  </a:lnTo>
                  <a:lnTo>
                    <a:pt x="19" y="146"/>
                  </a:lnTo>
                  <a:lnTo>
                    <a:pt x="22" y="144"/>
                  </a:lnTo>
                  <a:lnTo>
                    <a:pt x="25" y="142"/>
                  </a:lnTo>
                  <a:lnTo>
                    <a:pt x="26" y="140"/>
                  </a:lnTo>
                  <a:lnTo>
                    <a:pt x="25" y="138"/>
                  </a:lnTo>
                  <a:lnTo>
                    <a:pt x="24" y="136"/>
                  </a:lnTo>
                  <a:lnTo>
                    <a:pt x="22" y="135"/>
                  </a:lnTo>
                  <a:lnTo>
                    <a:pt x="28" y="131"/>
                  </a:lnTo>
                  <a:lnTo>
                    <a:pt x="34" y="129"/>
                  </a:lnTo>
                  <a:lnTo>
                    <a:pt x="41" y="127"/>
                  </a:lnTo>
                  <a:lnTo>
                    <a:pt x="47" y="126"/>
                  </a:lnTo>
                  <a:lnTo>
                    <a:pt x="54" y="126"/>
                  </a:lnTo>
                  <a:lnTo>
                    <a:pt x="61" y="126"/>
                  </a:lnTo>
                  <a:lnTo>
                    <a:pt x="68" y="126"/>
                  </a:lnTo>
                  <a:lnTo>
                    <a:pt x="75" y="127"/>
                  </a:lnTo>
                  <a:lnTo>
                    <a:pt x="77" y="129"/>
                  </a:lnTo>
                  <a:lnTo>
                    <a:pt x="79" y="130"/>
                  </a:lnTo>
                  <a:lnTo>
                    <a:pt x="81" y="129"/>
                  </a:lnTo>
                  <a:lnTo>
                    <a:pt x="83" y="128"/>
                  </a:lnTo>
                  <a:lnTo>
                    <a:pt x="85" y="126"/>
                  </a:lnTo>
                  <a:lnTo>
                    <a:pt x="88" y="125"/>
                  </a:lnTo>
                  <a:lnTo>
                    <a:pt x="90" y="124"/>
                  </a:lnTo>
                  <a:lnTo>
                    <a:pt x="92" y="124"/>
                  </a:lnTo>
                  <a:lnTo>
                    <a:pt x="96" y="123"/>
                  </a:lnTo>
                  <a:lnTo>
                    <a:pt x="99" y="123"/>
                  </a:lnTo>
                  <a:lnTo>
                    <a:pt x="104" y="123"/>
                  </a:lnTo>
                  <a:lnTo>
                    <a:pt x="107" y="123"/>
                  </a:lnTo>
                  <a:lnTo>
                    <a:pt x="111" y="125"/>
                  </a:lnTo>
                  <a:lnTo>
                    <a:pt x="115" y="126"/>
                  </a:lnTo>
                  <a:lnTo>
                    <a:pt x="118" y="127"/>
                  </a:lnTo>
                  <a:lnTo>
                    <a:pt x="121" y="129"/>
                  </a:lnTo>
                  <a:lnTo>
                    <a:pt x="126" y="126"/>
                  </a:lnTo>
                  <a:lnTo>
                    <a:pt x="130" y="125"/>
                  </a:lnTo>
                  <a:lnTo>
                    <a:pt x="134" y="125"/>
                  </a:lnTo>
                  <a:lnTo>
                    <a:pt x="139" y="125"/>
                  </a:lnTo>
                  <a:lnTo>
                    <a:pt x="144" y="126"/>
                  </a:lnTo>
                  <a:lnTo>
                    <a:pt x="148" y="127"/>
                  </a:lnTo>
                  <a:lnTo>
                    <a:pt x="152" y="129"/>
                  </a:lnTo>
                  <a:lnTo>
                    <a:pt x="156" y="131"/>
                  </a:lnTo>
                  <a:lnTo>
                    <a:pt x="159" y="131"/>
                  </a:lnTo>
                  <a:lnTo>
                    <a:pt x="160" y="130"/>
                  </a:lnTo>
                  <a:lnTo>
                    <a:pt x="162" y="128"/>
                  </a:lnTo>
                  <a:lnTo>
                    <a:pt x="165" y="127"/>
                  </a:lnTo>
                  <a:lnTo>
                    <a:pt x="167" y="127"/>
                  </a:lnTo>
                  <a:lnTo>
                    <a:pt x="170" y="126"/>
                  </a:lnTo>
                  <a:lnTo>
                    <a:pt x="172" y="125"/>
                  </a:lnTo>
                  <a:lnTo>
                    <a:pt x="175" y="125"/>
                  </a:lnTo>
                  <a:lnTo>
                    <a:pt x="171" y="136"/>
                  </a:lnTo>
                  <a:lnTo>
                    <a:pt x="168" y="147"/>
                  </a:lnTo>
                  <a:lnTo>
                    <a:pt x="165" y="159"/>
                  </a:lnTo>
                  <a:lnTo>
                    <a:pt x="163" y="171"/>
                  </a:lnTo>
                  <a:lnTo>
                    <a:pt x="163" y="183"/>
                  </a:lnTo>
                  <a:lnTo>
                    <a:pt x="164" y="195"/>
                  </a:lnTo>
                  <a:lnTo>
                    <a:pt x="168" y="206"/>
                  </a:lnTo>
                  <a:lnTo>
                    <a:pt x="173" y="216"/>
                  </a:lnTo>
                  <a:lnTo>
                    <a:pt x="175" y="222"/>
                  </a:lnTo>
                  <a:lnTo>
                    <a:pt x="179" y="228"/>
                  </a:lnTo>
                  <a:lnTo>
                    <a:pt x="182" y="233"/>
                  </a:lnTo>
                  <a:lnTo>
                    <a:pt x="187" y="238"/>
                  </a:lnTo>
                  <a:lnTo>
                    <a:pt x="191" y="243"/>
                  </a:lnTo>
                  <a:lnTo>
                    <a:pt x="195" y="248"/>
                  </a:lnTo>
                  <a:lnTo>
                    <a:pt x="199" y="254"/>
                  </a:lnTo>
                  <a:lnTo>
                    <a:pt x="201" y="260"/>
                  </a:lnTo>
                  <a:lnTo>
                    <a:pt x="206" y="267"/>
                  </a:lnTo>
                  <a:lnTo>
                    <a:pt x="212" y="274"/>
                  </a:lnTo>
                  <a:lnTo>
                    <a:pt x="219" y="279"/>
                  </a:lnTo>
                  <a:lnTo>
                    <a:pt x="227" y="284"/>
                  </a:lnTo>
                  <a:lnTo>
                    <a:pt x="235" y="287"/>
                  </a:lnTo>
                  <a:lnTo>
                    <a:pt x="243" y="289"/>
                  </a:lnTo>
                  <a:lnTo>
                    <a:pt x="252" y="290"/>
                  </a:lnTo>
                  <a:lnTo>
                    <a:pt x="261" y="290"/>
                  </a:lnTo>
                  <a:lnTo>
                    <a:pt x="270" y="290"/>
                  </a:lnTo>
                  <a:lnTo>
                    <a:pt x="278" y="287"/>
                  </a:lnTo>
                  <a:lnTo>
                    <a:pt x="285" y="283"/>
                  </a:lnTo>
                  <a:lnTo>
                    <a:pt x="293" y="279"/>
                  </a:lnTo>
                  <a:lnTo>
                    <a:pt x="300" y="274"/>
                  </a:lnTo>
                  <a:lnTo>
                    <a:pt x="307" y="269"/>
                  </a:lnTo>
                  <a:lnTo>
                    <a:pt x="315" y="265"/>
                  </a:lnTo>
                  <a:lnTo>
                    <a:pt x="322" y="262"/>
                  </a:lnTo>
                  <a:lnTo>
                    <a:pt x="330" y="257"/>
                  </a:lnTo>
                  <a:lnTo>
                    <a:pt x="335" y="251"/>
                  </a:lnTo>
                  <a:lnTo>
                    <a:pt x="340" y="244"/>
                  </a:lnTo>
                  <a:lnTo>
                    <a:pt x="344" y="237"/>
                  </a:lnTo>
                  <a:lnTo>
                    <a:pt x="348" y="230"/>
                  </a:lnTo>
                  <a:lnTo>
                    <a:pt x="352" y="223"/>
                  </a:lnTo>
                  <a:lnTo>
                    <a:pt x="357" y="216"/>
                  </a:lnTo>
                  <a:lnTo>
                    <a:pt x="362" y="209"/>
                  </a:lnTo>
                  <a:lnTo>
                    <a:pt x="365" y="204"/>
                  </a:lnTo>
                  <a:lnTo>
                    <a:pt x="367" y="199"/>
                  </a:lnTo>
                  <a:lnTo>
                    <a:pt x="369" y="193"/>
                  </a:lnTo>
                  <a:lnTo>
                    <a:pt x="370" y="187"/>
                  </a:lnTo>
                  <a:lnTo>
                    <a:pt x="372" y="182"/>
                  </a:lnTo>
                  <a:lnTo>
                    <a:pt x="373" y="176"/>
                  </a:lnTo>
                  <a:lnTo>
                    <a:pt x="375" y="169"/>
                  </a:lnTo>
                  <a:lnTo>
                    <a:pt x="376" y="164"/>
                  </a:lnTo>
                  <a:lnTo>
                    <a:pt x="375" y="156"/>
                  </a:lnTo>
                  <a:lnTo>
                    <a:pt x="375" y="148"/>
                  </a:lnTo>
                  <a:lnTo>
                    <a:pt x="374" y="141"/>
                  </a:lnTo>
                  <a:lnTo>
                    <a:pt x="373" y="134"/>
                  </a:lnTo>
                  <a:lnTo>
                    <a:pt x="371" y="127"/>
                  </a:lnTo>
                  <a:lnTo>
                    <a:pt x="368" y="121"/>
                  </a:lnTo>
                  <a:lnTo>
                    <a:pt x="365" y="114"/>
                  </a:lnTo>
                  <a:lnTo>
                    <a:pt x="360" y="108"/>
                  </a:lnTo>
                  <a:lnTo>
                    <a:pt x="360" y="103"/>
                  </a:lnTo>
                  <a:lnTo>
                    <a:pt x="359" y="99"/>
                  </a:lnTo>
                  <a:lnTo>
                    <a:pt x="358" y="95"/>
                  </a:lnTo>
                  <a:lnTo>
                    <a:pt x="357" y="90"/>
                  </a:lnTo>
                  <a:lnTo>
                    <a:pt x="354" y="87"/>
                  </a:lnTo>
                  <a:lnTo>
                    <a:pt x="352" y="83"/>
                  </a:lnTo>
                  <a:lnTo>
                    <a:pt x="349" y="80"/>
                  </a:lnTo>
                  <a:lnTo>
                    <a:pt x="345" y="77"/>
                  </a:lnTo>
                  <a:lnTo>
                    <a:pt x="338" y="74"/>
                  </a:lnTo>
                  <a:lnTo>
                    <a:pt x="331" y="72"/>
                  </a:lnTo>
                  <a:lnTo>
                    <a:pt x="324" y="72"/>
                  </a:lnTo>
                  <a:lnTo>
                    <a:pt x="317" y="71"/>
                  </a:lnTo>
                  <a:lnTo>
                    <a:pt x="309" y="71"/>
                  </a:lnTo>
                  <a:lnTo>
                    <a:pt x="302" y="71"/>
                  </a:lnTo>
                  <a:lnTo>
                    <a:pt x="294" y="72"/>
                  </a:lnTo>
                  <a:lnTo>
                    <a:pt x="286" y="72"/>
                  </a:lnTo>
                  <a:lnTo>
                    <a:pt x="278" y="75"/>
                  </a:lnTo>
                  <a:lnTo>
                    <a:pt x="269" y="78"/>
                  </a:lnTo>
                  <a:lnTo>
                    <a:pt x="261" y="82"/>
                  </a:lnTo>
                  <a:lnTo>
                    <a:pt x="253" y="85"/>
                  </a:lnTo>
                  <a:lnTo>
                    <a:pt x="245" y="90"/>
                  </a:lnTo>
                  <a:lnTo>
                    <a:pt x="238" y="95"/>
                  </a:lnTo>
                  <a:lnTo>
                    <a:pt x="232" y="103"/>
                  </a:lnTo>
                  <a:lnTo>
                    <a:pt x="227" y="111"/>
                  </a:lnTo>
                  <a:lnTo>
                    <a:pt x="221" y="120"/>
                  </a:lnTo>
                  <a:lnTo>
                    <a:pt x="217" y="129"/>
                  </a:lnTo>
                  <a:lnTo>
                    <a:pt x="213" y="139"/>
                  </a:lnTo>
                  <a:lnTo>
                    <a:pt x="211" y="150"/>
                  </a:lnTo>
                  <a:lnTo>
                    <a:pt x="210" y="161"/>
                  </a:lnTo>
                  <a:lnTo>
                    <a:pt x="210" y="171"/>
                  </a:lnTo>
                  <a:lnTo>
                    <a:pt x="212" y="182"/>
                  </a:lnTo>
                  <a:lnTo>
                    <a:pt x="215" y="192"/>
                  </a:lnTo>
                  <a:lnTo>
                    <a:pt x="220" y="197"/>
                  </a:lnTo>
                  <a:lnTo>
                    <a:pt x="222" y="203"/>
                  </a:lnTo>
                  <a:lnTo>
                    <a:pt x="223" y="210"/>
                  </a:lnTo>
                  <a:lnTo>
                    <a:pt x="224" y="218"/>
                  </a:lnTo>
                  <a:lnTo>
                    <a:pt x="224" y="224"/>
                  </a:lnTo>
                  <a:lnTo>
                    <a:pt x="226" y="231"/>
                  </a:lnTo>
                  <a:lnTo>
                    <a:pt x="230" y="235"/>
                  </a:lnTo>
                  <a:lnTo>
                    <a:pt x="238" y="238"/>
                  </a:lnTo>
                  <a:lnTo>
                    <a:pt x="242" y="241"/>
                  </a:lnTo>
                  <a:lnTo>
                    <a:pt x="245" y="243"/>
                  </a:lnTo>
                  <a:lnTo>
                    <a:pt x="250" y="243"/>
                  </a:lnTo>
                  <a:lnTo>
                    <a:pt x="254" y="242"/>
                  </a:lnTo>
                  <a:lnTo>
                    <a:pt x="258" y="242"/>
                  </a:lnTo>
                  <a:lnTo>
                    <a:pt x="262" y="241"/>
                  </a:lnTo>
                  <a:lnTo>
                    <a:pt x="267" y="242"/>
                  </a:lnTo>
                  <a:lnTo>
                    <a:pt x="271" y="244"/>
                  </a:lnTo>
                  <a:lnTo>
                    <a:pt x="277" y="244"/>
                  </a:lnTo>
                  <a:lnTo>
                    <a:pt x="282" y="243"/>
                  </a:lnTo>
                  <a:lnTo>
                    <a:pt x="287" y="241"/>
                  </a:lnTo>
                  <a:lnTo>
                    <a:pt x="292" y="239"/>
                  </a:lnTo>
                  <a:lnTo>
                    <a:pt x="297" y="237"/>
                  </a:lnTo>
                  <a:lnTo>
                    <a:pt x="302" y="235"/>
                  </a:lnTo>
                  <a:lnTo>
                    <a:pt x="307" y="232"/>
                  </a:lnTo>
                  <a:lnTo>
                    <a:pt x="311" y="229"/>
                  </a:lnTo>
                  <a:lnTo>
                    <a:pt x="316" y="226"/>
                  </a:lnTo>
                  <a:lnTo>
                    <a:pt x="320" y="223"/>
                  </a:lnTo>
                  <a:lnTo>
                    <a:pt x="325" y="219"/>
                  </a:lnTo>
                  <a:lnTo>
                    <a:pt x="328" y="215"/>
                  </a:lnTo>
                  <a:lnTo>
                    <a:pt x="332" y="211"/>
                  </a:lnTo>
                  <a:lnTo>
                    <a:pt x="336" y="207"/>
                  </a:lnTo>
                  <a:lnTo>
                    <a:pt x="339" y="203"/>
                  </a:lnTo>
                  <a:lnTo>
                    <a:pt x="342" y="198"/>
                  </a:lnTo>
                  <a:lnTo>
                    <a:pt x="344" y="189"/>
                  </a:lnTo>
                  <a:lnTo>
                    <a:pt x="346" y="180"/>
                  </a:lnTo>
                  <a:lnTo>
                    <a:pt x="346" y="171"/>
                  </a:lnTo>
                  <a:lnTo>
                    <a:pt x="346" y="162"/>
                  </a:lnTo>
                  <a:lnTo>
                    <a:pt x="346" y="153"/>
                  </a:lnTo>
                  <a:lnTo>
                    <a:pt x="343" y="144"/>
                  </a:lnTo>
                  <a:lnTo>
                    <a:pt x="339" y="137"/>
                  </a:lnTo>
                  <a:lnTo>
                    <a:pt x="333" y="130"/>
                  </a:lnTo>
                  <a:lnTo>
                    <a:pt x="327" y="126"/>
                  </a:lnTo>
                  <a:lnTo>
                    <a:pt x="321" y="123"/>
                  </a:lnTo>
                  <a:lnTo>
                    <a:pt x="315" y="120"/>
                  </a:lnTo>
                  <a:lnTo>
                    <a:pt x="308" y="117"/>
                  </a:lnTo>
                  <a:lnTo>
                    <a:pt x="301" y="116"/>
                  </a:lnTo>
                  <a:lnTo>
                    <a:pt x="294" y="115"/>
                  </a:lnTo>
                  <a:lnTo>
                    <a:pt x="287" y="115"/>
                  </a:lnTo>
                  <a:lnTo>
                    <a:pt x="280" y="116"/>
                  </a:lnTo>
                  <a:lnTo>
                    <a:pt x="275" y="118"/>
                  </a:lnTo>
                  <a:lnTo>
                    <a:pt x="271" y="121"/>
                  </a:lnTo>
                  <a:lnTo>
                    <a:pt x="266" y="124"/>
                  </a:lnTo>
                  <a:lnTo>
                    <a:pt x="262" y="127"/>
                  </a:lnTo>
                  <a:lnTo>
                    <a:pt x="258" y="130"/>
                  </a:lnTo>
                  <a:lnTo>
                    <a:pt x="255" y="134"/>
                  </a:lnTo>
                  <a:lnTo>
                    <a:pt x="252" y="139"/>
                  </a:lnTo>
                  <a:lnTo>
                    <a:pt x="249" y="143"/>
                  </a:lnTo>
                  <a:lnTo>
                    <a:pt x="247" y="150"/>
                  </a:lnTo>
                  <a:lnTo>
                    <a:pt x="246" y="157"/>
                  </a:lnTo>
                  <a:lnTo>
                    <a:pt x="245" y="164"/>
                  </a:lnTo>
                  <a:lnTo>
                    <a:pt x="245" y="171"/>
                  </a:lnTo>
                  <a:lnTo>
                    <a:pt x="247" y="178"/>
                  </a:lnTo>
                  <a:lnTo>
                    <a:pt x="249" y="185"/>
                  </a:lnTo>
                  <a:lnTo>
                    <a:pt x="252" y="191"/>
                  </a:lnTo>
                  <a:lnTo>
                    <a:pt x="256" y="197"/>
                  </a:lnTo>
                  <a:lnTo>
                    <a:pt x="257" y="199"/>
                  </a:lnTo>
                  <a:lnTo>
                    <a:pt x="259" y="200"/>
                  </a:lnTo>
                  <a:lnTo>
                    <a:pt x="262" y="200"/>
                  </a:lnTo>
                  <a:lnTo>
                    <a:pt x="264" y="200"/>
                  </a:lnTo>
                  <a:lnTo>
                    <a:pt x="267" y="200"/>
                  </a:lnTo>
                  <a:lnTo>
                    <a:pt x="269" y="200"/>
                  </a:lnTo>
                  <a:lnTo>
                    <a:pt x="272" y="199"/>
                  </a:lnTo>
                  <a:lnTo>
                    <a:pt x="274" y="199"/>
                  </a:lnTo>
                  <a:lnTo>
                    <a:pt x="277" y="196"/>
                  </a:lnTo>
                  <a:lnTo>
                    <a:pt x="280" y="193"/>
                  </a:lnTo>
                  <a:lnTo>
                    <a:pt x="283" y="190"/>
                  </a:lnTo>
                  <a:lnTo>
                    <a:pt x="285" y="186"/>
                  </a:lnTo>
                  <a:lnTo>
                    <a:pt x="286" y="182"/>
                  </a:lnTo>
                  <a:lnTo>
                    <a:pt x="285" y="178"/>
                  </a:lnTo>
                  <a:lnTo>
                    <a:pt x="284" y="174"/>
                  </a:lnTo>
                  <a:lnTo>
                    <a:pt x="283" y="169"/>
                  </a:lnTo>
                  <a:lnTo>
                    <a:pt x="287" y="169"/>
                  </a:lnTo>
                  <a:lnTo>
                    <a:pt x="291" y="169"/>
                  </a:lnTo>
                  <a:lnTo>
                    <a:pt x="295" y="170"/>
                  </a:lnTo>
                  <a:lnTo>
                    <a:pt x="298" y="172"/>
                  </a:lnTo>
                  <a:lnTo>
                    <a:pt x="302" y="174"/>
                  </a:lnTo>
                  <a:lnTo>
                    <a:pt x="306" y="177"/>
                  </a:lnTo>
                  <a:lnTo>
                    <a:pt x="309" y="179"/>
                  </a:lnTo>
                  <a:lnTo>
                    <a:pt x="313" y="182"/>
                  </a:lnTo>
                  <a:lnTo>
                    <a:pt x="314" y="180"/>
                  </a:lnTo>
                  <a:lnTo>
                    <a:pt x="316" y="178"/>
                  </a:lnTo>
                  <a:lnTo>
                    <a:pt x="317" y="177"/>
                  </a:lnTo>
                  <a:lnTo>
                    <a:pt x="315" y="175"/>
                  </a:lnTo>
                  <a:lnTo>
                    <a:pt x="312" y="174"/>
                  </a:lnTo>
                  <a:lnTo>
                    <a:pt x="309" y="172"/>
                  </a:lnTo>
                  <a:lnTo>
                    <a:pt x="306" y="170"/>
                  </a:lnTo>
                  <a:lnTo>
                    <a:pt x="304" y="169"/>
                  </a:lnTo>
                  <a:lnTo>
                    <a:pt x="301" y="167"/>
                  </a:lnTo>
                  <a:lnTo>
                    <a:pt x="297" y="166"/>
                  </a:lnTo>
                  <a:lnTo>
                    <a:pt x="294" y="164"/>
                  </a:lnTo>
                  <a:lnTo>
                    <a:pt x="290" y="164"/>
                  </a:lnTo>
                  <a:lnTo>
                    <a:pt x="287" y="163"/>
                  </a:lnTo>
                  <a:lnTo>
                    <a:pt x="283" y="163"/>
                  </a:lnTo>
                  <a:lnTo>
                    <a:pt x="280" y="164"/>
                  </a:lnTo>
                  <a:lnTo>
                    <a:pt x="277" y="166"/>
                  </a:lnTo>
                  <a:lnTo>
                    <a:pt x="278" y="172"/>
                  </a:lnTo>
                  <a:lnTo>
                    <a:pt x="280" y="179"/>
                  </a:lnTo>
                  <a:lnTo>
                    <a:pt x="280" y="185"/>
                  </a:lnTo>
                  <a:lnTo>
                    <a:pt x="277" y="190"/>
                  </a:lnTo>
                  <a:lnTo>
                    <a:pt x="276" y="188"/>
                  </a:lnTo>
                  <a:lnTo>
                    <a:pt x="274" y="187"/>
                  </a:lnTo>
                  <a:lnTo>
                    <a:pt x="272" y="185"/>
                  </a:lnTo>
                  <a:lnTo>
                    <a:pt x="270" y="184"/>
                  </a:lnTo>
                  <a:lnTo>
                    <a:pt x="268" y="185"/>
                  </a:lnTo>
                  <a:lnTo>
                    <a:pt x="266" y="185"/>
                  </a:lnTo>
                  <a:lnTo>
                    <a:pt x="264" y="185"/>
                  </a:lnTo>
                  <a:lnTo>
                    <a:pt x="262" y="185"/>
                  </a:lnTo>
                  <a:lnTo>
                    <a:pt x="260" y="184"/>
                  </a:lnTo>
                  <a:lnTo>
                    <a:pt x="258" y="183"/>
                  </a:lnTo>
                  <a:lnTo>
                    <a:pt x="257" y="182"/>
                  </a:lnTo>
                  <a:lnTo>
                    <a:pt x="256" y="180"/>
                  </a:lnTo>
                  <a:lnTo>
                    <a:pt x="256" y="172"/>
                  </a:lnTo>
                  <a:lnTo>
                    <a:pt x="257" y="164"/>
                  </a:lnTo>
                  <a:lnTo>
                    <a:pt x="258" y="157"/>
                  </a:lnTo>
                  <a:lnTo>
                    <a:pt x="260" y="151"/>
                  </a:lnTo>
                  <a:lnTo>
                    <a:pt x="263" y="144"/>
                  </a:lnTo>
                  <a:lnTo>
                    <a:pt x="267" y="139"/>
                  </a:lnTo>
                  <a:lnTo>
                    <a:pt x="272" y="134"/>
                  </a:lnTo>
                  <a:lnTo>
                    <a:pt x="277" y="130"/>
                  </a:lnTo>
                  <a:lnTo>
                    <a:pt x="277" y="128"/>
                  </a:lnTo>
                  <a:lnTo>
                    <a:pt x="277" y="127"/>
                  </a:lnTo>
                  <a:lnTo>
                    <a:pt x="275" y="126"/>
                  </a:lnTo>
                  <a:lnTo>
                    <a:pt x="274" y="125"/>
                  </a:lnTo>
                  <a:lnTo>
                    <a:pt x="281" y="121"/>
                  </a:lnTo>
                  <a:lnTo>
                    <a:pt x="288" y="119"/>
                  </a:lnTo>
                  <a:lnTo>
                    <a:pt x="295" y="119"/>
                  </a:lnTo>
                  <a:lnTo>
                    <a:pt x="303" y="121"/>
                  </a:lnTo>
                  <a:lnTo>
                    <a:pt x="310" y="123"/>
                  </a:lnTo>
                  <a:lnTo>
                    <a:pt x="317" y="126"/>
                  </a:lnTo>
                  <a:lnTo>
                    <a:pt x="324" y="129"/>
                  </a:lnTo>
                  <a:lnTo>
                    <a:pt x="330" y="132"/>
                  </a:lnTo>
                  <a:lnTo>
                    <a:pt x="335" y="140"/>
                  </a:lnTo>
                  <a:lnTo>
                    <a:pt x="339" y="148"/>
                  </a:lnTo>
                  <a:lnTo>
                    <a:pt x="341" y="157"/>
                  </a:lnTo>
                  <a:lnTo>
                    <a:pt x="341" y="165"/>
                  </a:lnTo>
                  <a:lnTo>
                    <a:pt x="341" y="175"/>
                  </a:lnTo>
                  <a:lnTo>
                    <a:pt x="340" y="184"/>
                  </a:lnTo>
                  <a:lnTo>
                    <a:pt x="338" y="192"/>
                  </a:lnTo>
                  <a:lnTo>
                    <a:pt x="336" y="201"/>
                  </a:lnTo>
                  <a:lnTo>
                    <a:pt x="333" y="205"/>
                  </a:lnTo>
                  <a:lnTo>
                    <a:pt x="330" y="209"/>
                  </a:lnTo>
                  <a:lnTo>
                    <a:pt x="327" y="212"/>
                  </a:lnTo>
                  <a:lnTo>
                    <a:pt x="323" y="216"/>
                  </a:lnTo>
                  <a:lnTo>
                    <a:pt x="319" y="219"/>
                  </a:lnTo>
                  <a:lnTo>
                    <a:pt x="315" y="222"/>
                  </a:lnTo>
                  <a:lnTo>
                    <a:pt x="311" y="225"/>
                  </a:lnTo>
                  <a:lnTo>
                    <a:pt x="307" y="227"/>
                  </a:lnTo>
                  <a:lnTo>
                    <a:pt x="303" y="230"/>
                  </a:lnTo>
                  <a:lnTo>
                    <a:pt x="298" y="232"/>
                  </a:lnTo>
                  <a:lnTo>
                    <a:pt x="294" y="234"/>
                  </a:lnTo>
                  <a:lnTo>
                    <a:pt x="289" y="235"/>
                  </a:lnTo>
                  <a:lnTo>
                    <a:pt x="285" y="236"/>
                  </a:lnTo>
                  <a:lnTo>
                    <a:pt x="280" y="238"/>
                  </a:lnTo>
                  <a:lnTo>
                    <a:pt x="275" y="239"/>
                  </a:lnTo>
                  <a:lnTo>
                    <a:pt x="270" y="239"/>
                  </a:lnTo>
                  <a:lnTo>
                    <a:pt x="268" y="237"/>
                  </a:lnTo>
                  <a:lnTo>
                    <a:pt x="266" y="237"/>
                  </a:lnTo>
                  <a:lnTo>
                    <a:pt x="263" y="236"/>
                  </a:lnTo>
                  <a:lnTo>
                    <a:pt x="261" y="236"/>
                  </a:lnTo>
                  <a:lnTo>
                    <a:pt x="258" y="236"/>
                  </a:lnTo>
                  <a:lnTo>
                    <a:pt x="256" y="236"/>
                  </a:lnTo>
                  <a:lnTo>
                    <a:pt x="255" y="234"/>
                  </a:lnTo>
                  <a:lnTo>
                    <a:pt x="253" y="231"/>
                  </a:lnTo>
                  <a:lnTo>
                    <a:pt x="251" y="233"/>
                  </a:lnTo>
                  <a:lnTo>
                    <a:pt x="249" y="234"/>
                  </a:lnTo>
                  <a:lnTo>
                    <a:pt x="247" y="234"/>
                  </a:lnTo>
                  <a:lnTo>
                    <a:pt x="245" y="233"/>
                  </a:lnTo>
                  <a:lnTo>
                    <a:pt x="243" y="232"/>
                  </a:lnTo>
                  <a:lnTo>
                    <a:pt x="241" y="231"/>
                  </a:lnTo>
                  <a:lnTo>
                    <a:pt x="239" y="230"/>
                  </a:lnTo>
                  <a:lnTo>
                    <a:pt x="237" y="229"/>
                  </a:lnTo>
                  <a:lnTo>
                    <a:pt x="235" y="222"/>
                  </a:lnTo>
                  <a:lnTo>
                    <a:pt x="235" y="216"/>
                  </a:lnTo>
                  <a:lnTo>
                    <a:pt x="237" y="209"/>
                  </a:lnTo>
                  <a:lnTo>
                    <a:pt x="237" y="203"/>
                  </a:lnTo>
                  <a:lnTo>
                    <a:pt x="234" y="200"/>
                  </a:lnTo>
                  <a:lnTo>
                    <a:pt x="231" y="198"/>
                  </a:lnTo>
                  <a:lnTo>
                    <a:pt x="229" y="195"/>
                  </a:lnTo>
                  <a:lnTo>
                    <a:pt x="226" y="192"/>
                  </a:lnTo>
                  <a:lnTo>
                    <a:pt x="225" y="190"/>
                  </a:lnTo>
                  <a:lnTo>
                    <a:pt x="223" y="186"/>
                  </a:lnTo>
                  <a:lnTo>
                    <a:pt x="222" y="183"/>
                  </a:lnTo>
                  <a:lnTo>
                    <a:pt x="221" y="179"/>
                  </a:lnTo>
                  <a:lnTo>
                    <a:pt x="220" y="167"/>
                  </a:lnTo>
                  <a:lnTo>
                    <a:pt x="221" y="154"/>
                  </a:lnTo>
                  <a:lnTo>
                    <a:pt x="224" y="142"/>
                  </a:lnTo>
                  <a:lnTo>
                    <a:pt x="229" y="131"/>
                  </a:lnTo>
                  <a:lnTo>
                    <a:pt x="235" y="121"/>
                  </a:lnTo>
                  <a:lnTo>
                    <a:pt x="242" y="111"/>
                  </a:lnTo>
                  <a:lnTo>
                    <a:pt x="250" y="102"/>
                  </a:lnTo>
                  <a:lnTo>
                    <a:pt x="259" y="95"/>
                  </a:lnTo>
                  <a:lnTo>
                    <a:pt x="257" y="88"/>
                  </a:lnTo>
                  <a:lnTo>
                    <a:pt x="262" y="85"/>
                  </a:lnTo>
                  <a:lnTo>
                    <a:pt x="266" y="83"/>
                  </a:lnTo>
                  <a:lnTo>
                    <a:pt x="271" y="81"/>
                  </a:lnTo>
                  <a:lnTo>
                    <a:pt x="276" y="79"/>
                  </a:lnTo>
                  <a:lnTo>
                    <a:pt x="281" y="77"/>
                  </a:lnTo>
                  <a:lnTo>
                    <a:pt x="287" y="76"/>
                  </a:lnTo>
                  <a:lnTo>
                    <a:pt x="292" y="75"/>
                  </a:lnTo>
                  <a:lnTo>
                    <a:pt x="298" y="75"/>
                  </a:lnTo>
                  <a:lnTo>
                    <a:pt x="303" y="74"/>
                  </a:lnTo>
                  <a:lnTo>
                    <a:pt x="309" y="74"/>
                  </a:lnTo>
                  <a:lnTo>
                    <a:pt x="314" y="75"/>
                  </a:lnTo>
                  <a:lnTo>
                    <a:pt x="319" y="75"/>
                  </a:lnTo>
                  <a:lnTo>
                    <a:pt x="325" y="76"/>
                  </a:lnTo>
                  <a:lnTo>
                    <a:pt x="330" y="77"/>
                  </a:lnTo>
                  <a:lnTo>
                    <a:pt x="335" y="78"/>
                  </a:lnTo>
                  <a:lnTo>
                    <a:pt x="340" y="80"/>
                  </a:lnTo>
                  <a:lnTo>
                    <a:pt x="342" y="81"/>
                  </a:lnTo>
                  <a:lnTo>
                    <a:pt x="344" y="83"/>
                  </a:lnTo>
                  <a:lnTo>
                    <a:pt x="346" y="84"/>
                  </a:lnTo>
                  <a:lnTo>
                    <a:pt x="349" y="86"/>
                  </a:lnTo>
                  <a:lnTo>
                    <a:pt x="351" y="88"/>
                  </a:lnTo>
                  <a:lnTo>
                    <a:pt x="352" y="90"/>
                  </a:lnTo>
                  <a:lnTo>
                    <a:pt x="354" y="93"/>
                  </a:lnTo>
                  <a:lnTo>
                    <a:pt x="354" y="95"/>
                  </a:lnTo>
                  <a:lnTo>
                    <a:pt x="354" y="100"/>
                  </a:lnTo>
                  <a:lnTo>
                    <a:pt x="354" y="104"/>
                  </a:lnTo>
                  <a:lnTo>
                    <a:pt x="354" y="108"/>
                  </a:lnTo>
                  <a:lnTo>
                    <a:pt x="356" y="111"/>
                  </a:lnTo>
                  <a:lnTo>
                    <a:pt x="359" y="114"/>
                  </a:lnTo>
                  <a:lnTo>
                    <a:pt x="361" y="117"/>
                  </a:lnTo>
                  <a:lnTo>
                    <a:pt x="363" y="120"/>
                  </a:lnTo>
                  <a:lnTo>
                    <a:pt x="365" y="123"/>
                  </a:lnTo>
                  <a:lnTo>
                    <a:pt x="368" y="132"/>
                  </a:lnTo>
                  <a:lnTo>
                    <a:pt x="370" y="142"/>
                  </a:lnTo>
                  <a:lnTo>
                    <a:pt x="370" y="152"/>
                  </a:lnTo>
                  <a:lnTo>
                    <a:pt x="370" y="162"/>
                  </a:lnTo>
                  <a:lnTo>
                    <a:pt x="369" y="172"/>
                  </a:lnTo>
                  <a:lnTo>
                    <a:pt x="367" y="182"/>
                  </a:lnTo>
                  <a:lnTo>
                    <a:pt x="364" y="192"/>
                  </a:lnTo>
                  <a:lnTo>
                    <a:pt x="361" y="201"/>
                  </a:lnTo>
                  <a:lnTo>
                    <a:pt x="359" y="206"/>
                  </a:lnTo>
                  <a:lnTo>
                    <a:pt x="356" y="210"/>
                  </a:lnTo>
                  <a:lnTo>
                    <a:pt x="353" y="214"/>
                  </a:lnTo>
                  <a:lnTo>
                    <a:pt x="349" y="218"/>
                  </a:lnTo>
                  <a:lnTo>
                    <a:pt x="346" y="222"/>
                  </a:lnTo>
                  <a:lnTo>
                    <a:pt x="343" y="226"/>
                  </a:lnTo>
                  <a:lnTo>
                    <a:pt x="341" y="231"/>
                  </a:lnTo>
                  <a:lnTo>
                    <a:pt x="341" y="237"/>
                  </a:lnTo>
                  <a:lnTo>
                    <a:pt x="337" y="242"/>
                  </a:lnTo>
                  <a:lnTo>
                    <a:pt x="333" y="246"/>
                  </a:lnTo>
                  <a:lnTo>
                    <a:pt x="329" y="251"/>
                  </a:lnTo>
                  <a:lnTo>
                    <a:pt x="325" y="255"/>
                  </a:lnTo>
                  <a:lnTo>
                    <a:pt x="320" y="258"/>
                  </a:lnTo>
                  <a:lnTo>
                    <a:pt x="315" y="261"/>
                  </a:lnTo>
                  <a:lnTo>
                    <a:pt x="310" y="263"/>
                  </a:lnTo>
                  <a:lnTo>
                    <a:pt x="304" y="263"/>
                  </a:lnTo>
                  <a:lnTo>
                    <a:pt x="303" y="265"/>
                  </a:lnTo>
                  <a:lnTo>
                    <a:pt x="302" y="267"/>
                  </a:lnTo>
                  <a:lnTo>
                    <a:pt x="300" y="269"/>
                  </a:lnTo>
                  <a:lnTo>
                    <a:pt x="298" y="270"/>
                  </a:lnTo>
                  <a:lnTo>
                    <a:pt x="295" y="272"/>
                  </a:lnTo>
                  <a:lnTo>
                    <a:pt x="293" y="273"/>
                  </a:lnTo>
                  <a:lnTo>
                    <a:pt x="290" y="274"/>
                  </a:lnTo>
                  <a:lnTo>
                    <a:pt x="288" y="275"/>
                  </a:lnTo>
                  <a:lnTo>
                    <a:pt x="285" y="273"/>
                  </a:lnTo>
                  <a:lnTo>
                    <a:pt x="281" y="272"/>
                  </a:lnTo>
                  <a:lnTo>
                    <a:pt x="278" y="273"/>
                  </a:lnTo>
                  <a:lnTo>
                    <a:pt x="274" y="275"/>
                  </a:lnTo>
                  <a:lnTo>
                    <a:pt x="270" y="277"/>
                  </a:lnTo>
                  <a:lnTo>
                    <a:pt x="267" y="279"/>
                  </a:lnTo>
                  <a:lnTo>
                    <a:pt x="263" y="279"/>
                  </a:lnTo>
                  <a:lnTo>
                    <a:pt x="259" y="279"/>
                  </a:lnTo>
                  <a:lnTo>
                    <a:pt x="254" y="279"/>
                  </a:lnTo>
                  <a:lnTo>
                    <a:pt x="249" y="279"/>
                  </a:lnTo>
                  <a:lnTo>
                    <a:pt x="243" y="278"/>
                  </a:lnTo>
                  <a:lnTo>
                    <a:pt x="238" y="277"/>
                  </a:lnTo>
                  <a:lnTo>
                    <a:pt x="233" y="276"/>
                  </a:lnTo>
                  <a:lnTo>
                    <a:pt x="229" y="274"/>
                  </a:lnTo>
                  <a:lnTo>
                    <a:pt x="225" y="271"/>
                  </a:lnTo>
                  <a:lnTo>
                    <a:pt x="221" y="267"/>
                  </a:lnTo>
                  <a:lnTo>
                    <a:pt x="218" y="266"/>
                  </a:lnTo>
                  <a:lnTo>
                    <a:pt x="215" y="264"/>
                  </a:lnTo>
                  <a:lnTo>
                    <a:pt x="213" y="262"/>
                  </a:lnTo>
                  <a:lnTo>
                    <a:pt x="211" y="259"/>
                  </a:lnTo>
                  <a:lnTo>
                    <a:pt x="212" y="256"/>
                  </a:lnTo>
                  <a:lnTo>
                    <a:pt x="211" y="255"/>
                  </a:lnTo>
                  <a:lnTo>
                    <a:pt x="209" y="254"/>
                  </a:lnTo>
                  <a:lnTo>
                    <a:pt x="208" y="252"/>
                  </a:lnTo>
                  <a:lnTo>
                    <a:pt x="208" y="247"/>
                  </a:lnTo>
                  <a:lnTo>
                    <a:pt x="206" y="244"/>
                  </a:lnTo>
                  <a:lnTo>
                    <a:pt x="203" y="241"/>
                  </a:lnTo>
                  <a:lnTo>
                    <a:pt x="200" y="238"/>
                  </a:lnTo>
                  <a:lnTo>
                    <a:pt x="196" y="235"/>
                  </a:lnTo>
                  <a:lnTo>
                    <a:pt x="193" y="232"/>
                  </a:lnTo>
                  <a:lnTo>
                    <a:pt x="190" y="229"/>
                  </a:lnTo>
                  <a:lnTo>
                    <a:pt x="187" y="225"/>
                  </a:lnTo>
                  <a:lnTo>
                    <a:pt x="186" y="219"/>
                  </a:lnTo>
                  <a:lnTo>
                    <a:pt x="183" y="214"/>
                  </a:lnTo>
                  <a:lnTo>
                    <a:pt x="180" y="209"/>
                  </a:lnTo>
                  <a:lnTo>
                    <a:pt x="178" y="204"/>
                  </a:lnTo>
                  <a:lnTo>
                    <a:pt x="175" y="191"/>
                  </a:lnTo>
                  <a:lnTo>
                    <a:pt x="174" y="178"/>
                  </a:lnTo>
                  <a:lnTo>
                    <a:pt x="176" y="166"/>
                  </a:lnTo>
                  <a:lnTo>
                    <a:pt x="179" y="154"/>
                  </a:lnTo>
                  <a:lnTo>
                    <a:pt x="182" y="142"/>
                  </a:lnTo>
                  <a:lnTo>
                    <a:pt x="186" y="131"/>
                  </a:lnTo>
                  <a:lnTo>
                    <a:pt x="190" y="119"/>
                  </a:lnTo>
                  <a:lnTo>
                    <a:pt x="194" y="108"/>
                  </a:lnTo>
                  <a:lnTo>
                    <a:pt x="197" y="102"/>
                  </a:lnTo>
                  <a:lnTo>
                    <a:pt x="200" y="96"/>
                  </a:lnTo>
                  <a:lnTo>
                    <a:pt x="204" y="90"/>
                  </a:lnTo>
                  <a:lnTo>
                    <a:pt x="207" y="85"/>
                  </a:lnTo>
                  <a:lnTo>
                    <a:pt x="211" y="79"/>
                  </a:lnTo>
                  <a:lnTo>
                    <a:pt x="214" y="74"/>
                  </a:lnTo>
                  <a:lnTo>
                    <a:pt x="217" y="68"/>
                  </a:lnTo>
                  <a:lnTo>
                    <a:pt x="220" y="62"/>
                  </a:lnTo>
                  <a:lnTo>
                    <a:pt x="222" y="61"/>
                  </a:lnTo>
                  <a:lnTo>
                    <a:pt x="223" y="59"/>
                  </a:lnTo>
                  <a:lnTo>
                    <a:pt x="224" y="57"/>
                  </a:lnTo>
                  <a:lnTo>
                    <a:pt x="224" y="55"/>
                  </a:lnTo>
                  <a:lnTo>
                    <a:pt x="227" y="52"/>
                  </a:lnTo>
                  <a:lnTo>
                    <a:pt x="230" y="48"/>
                  </a:lnTo>
                  <a:lnTo>
                    <a:pt x="234" y="44"/>
                  </a:lnTo>
                  <a:lnTo>
                    <a:pt x="238" y="42"/>
                  </a:lnTo>
                  <a:lnTo>
                    <a:pt x="242" y="39"/>
                  </a:lnTo>
                  <a:lnTo>
                    <a:pt x="246" y="37"/>
                  </a:lnTo>
                  <a:lnTo>
                    <a:pt x="250" y="36"/>
                  </a:lnTo>
                  <a:lnTo>
                    <a:pt x="255" y="36"/>
                  </a:lnTo>
                  <a:lnTo>
                    <a:pt x="262" y="38"/>
                  </a:lnTo>
                  <a:lnTo>
                    <a:pt x="268" y="38"/>
                  </a:lnTo>
                  <a:lnTo>
                    <a:pt x="275" y="37"/>
                  </a:lnTo>
                  <a:lnTo>
                    <a:pt x="282" y="36"/>
                  </a:lnTo>
                  <a:lnTo>
                    <a:pt x="288" y="34"/>
                  </a:lnTo>
                  <a:lnTo>
                    <a:pt x="295" y="32"/>
                  </a:lnTo>
                  <a:lnTo>
                    <a:pt x="301" y="31"/>
                  </a:lnTo>
                  <a:lnTo>
                    <a:pt x="307" y="30"/>
                  </a:lnTo>
                  <a:lnTo>
                    <a:pt x="311" y="29"/>
                  </a:lnTo>
                  <a:lnTo>
                    <a:pt x="313" y="26"/>
                  </a:lnTo>
                  <a:lnTo>
                    <a:pt x="315" y="23"/>
                  </a:lnTo>
                  <a:lnTo>
                    <a:pt x="316" y="20"/>
                  </a:lnTo>
                  <a:lnTo>
                    <a:pt x="318" y="16"/>
                  </a:lnTo>
                  <a:lnTo>
                    <a:pt x="320" y="14"/>
                  </a:lnTo>
                  <a:lnTo>
                    <a:pt x="323" y="13"/>
                  </a:lnTo>
                  <a:lnTo>
                    <a:pt x="328" y="13"/>
                  </a:lnTo>
                  <a:lnTo>
                    <a:pt x="332" y="12"/>
                  </a:lnTo>
                  <a:lnTo>
                    <a:pt x="337" y="11"/>
                  </a:lnTo>
                  <a:lnTo>
                    <a:pt x="341" y="11"/>
                  </a:lnTo>
                  <a:lnTo>
                    <a:pt x="346" y="11"/>
                  </a:lnTo>
                  <a:lnTo>
                    <a:pt x="351" y="12"/>
                  </a:lnTo>
                  <a:lnTo>
                    <a:pt x="355" y="12"/>
                  </a:lnTo>
                  <a:lnTo>
                    <a:pt x="359" y="13"/>
                  </a:lnTo>
                  <a:lnTo>
                    <a:pt x="364" y="14"/>
                  </a:lnTo>
                  <a:lnTo>
                    <a:pt x="368" y="15"/>
                  </a:lnTo>
                  <a:lnTo>
                    <a:pt x="372" y="16"/>
                  </a:lnTo>
                  <a:lnTo>
                    <a:pt x="377" y="16"/>
                  </a:lnTo>
                  <a:lnTo>
                    <a:pt x="381" y="16"/>
                  </a:lnTo>
                  <a:lnTo>
                    <a:pt x="386" y="17"/>
                  </a:lnTo>
                  <a:lnTo>
                    <a:pt x="390" y="17"/>
                  </a:lnTo>
                  <a:lnTo>
                    <a:pt x="394" y="17"/>
                  </a:lnTo>
                  <a:lnTo>
                    <a:pt x="398" y="16"/>
                  </a:lnTo>
                  <a:lnTo>
                    <a:pt x="400" y="15"/>
                  </a:lnTo>
                  <a:lnTo>
                    <a:pt x="401" y="12"/>
                  </a:lnTo>
                  <a:lnTo>
                    <a:pt x="403" y="10"/>
                  </a:lnTo>
                  <a:lnTo>
                    <a:pt x="405" y="10"/>
                  </a:lnTo>
                  <a:lnTo>
                    <a:pt x="408" y="11"/>
                  </a:lnTo>
                  <a:lnTo>
                    <a:pt x="411" y="11"/>
                  </a:lnTo>
                  <a:lnTo>
                    <a:pt x="414" y="11"/>
                  </a:lnTo>
                  <a:lnTo>
                    <a:pt x="417" y="11"/>
                  </a:lnTo>
                  <a:lnTo>
                    <a:pt x="420" y="8"/>
                  </a:lnTo>
                  <a:lnTo>
                    <a:pt x="423" y="7"/>
                  </a:lnTo>
                  <a:lnTo>
                    <a:pt x="427" y="7"/>
                  </a:lnTo>
                  <a:lnTo>
                    <a:pt x="430" y="7"/>
                  </a:lnTo>
                  <a:lnTo>
                    <a:pt x="434" y="8"/>
                  </a:lnTo>
                  <a:lnTo>
                    <a:pt x="438" y="9"/>
                  </a:lnTo>
                  <a:lnTo>
                    <a:pt x="441" y="10"/>
                  </a:lnTo>
                  <a:lnTo>
                    <a:pt x="445" y="10"/>
                  </a:lnTo>
                  <a:lnTo>
                    <a:pt x="447" y="11"/>
                  </a:lnTo>
                  <a:lnTo>
                    <a:pt x="448" y="11"/>
                  </a:lnTo>
                  <a:lnTo>
                    <a:pt x="450" y="11"/>
                  </a:lnTo>
                  <a:lnTo>
                    <a:pt x="452" y="12"/>
                  </a:lnTo>
                  <a:lnTo>
                    <a:pt x="452" y="13"/>
                  </a:lnTo>
                  <a:lnTo>
                    <a:pt x="453" y="14"/>
                  </a:lnTo>
                  <a:lnTo>
                    <a:pt x="454" y="16"/>
                  </a:lnTo>
                  <a:lnTo>
                    <a:pt x="460" y="14"/>
                  </a:lnTo>
                  <a:lnTo>
                    <a:pt x="465" y="15"/>
                  </a:lnTo>
                  <a:lnTo>
                    <a:pt x="471" y="16"/>
                  </a:lnTo>
                  <a:lnTo>
                    <a:pt x="476" y="18"/>
                  </a:lnTo>
                  <a:lnTo>
                    <a:pt x="481" y="21"/>
                  </a:lnTo>
                  <a:lnTo>
                    <a:pt x="487" y="23"/>
                  </a:lnTo>
                  <a:lnTo>
                    <a:pt x="492" y="26"/>
                  </a:lnTo>
                  <a:lnTo>
                    <a:pt x="498" y="28"/>
                  </a:lnTo>
                  <a:lnTo>
                    <a:pt x="499" y="29"/>
                  </a:lnTo>
                  <a:lnTo>
                    <a:pt x="501" y="28"/>
                  </a:lnTo>
                  <a:lnTo>
                    <a:pt x="502" y="26"/>
                  </a:lnTo>
                  <a:lnTo>
                    <a:pt x="502" y="24"/>
                  </a:lnTo>
                  <a:lnTo>
                    <a:pt x="501" y="23"/>
                  </a:lnTo>
                  <a:lnTo>
                    <a:pt x="500" y="21"/>
                  </a:lnTo>
                  <a:lnTo>
                    <a:pt x="498" y="22"/>
                  </a:lnTo>
                  <a:lnTo>
                    <a:pt x="496" y="22"/>
                  </a:lnTo>
                  <a:lnTo>
                    <a:pt x="494" y="21"/>
                  </a:lnTo>
                  <a:lnTo>
                    <a:pt x="490" y="19"/>
                  </a:lnTo>
                  <a:lnTo>
                    <a:pt x="487" y="17"/>
                  </a:lnTo>
                  <a:lnTo>
                    <a:pt x="483" y="16"/>
                  </a:lnTo>
                  <a:lnTo>
                    <a:pt x="479" y="14"/>
                  </a:lnTo>
                  <a:lnTo>
                    <a:pt x="475" y="12"/>
                  </a:lnTo>
                  <a:lnTo>
                    <a:pt x="471" y="11"/>
                  </a:lnTo>
                  <a:lnTo>
                    <a:pt x="467" y="10"/>
                  </a:lnTo>
                  <a:lnTo>
                    <a:pt x="463" y="8"/>
                  </a:lnTo>
                  <a:lnTo>
                    <a:pt x="468" y="5"/>
                  </a:lnTo>
                  <a:lnTo>
                    <a:pt x="474" y="3"/>
                  </a:lnTo>
                  <a:lnTo>
                    <a:pt x="480" y="1"/>
                  </a:lnTo>
                  <a:lnTo>
                    <a:pt x="487" y="1"/>
                  </a:lnTo>
                  <a:lnTo>
                    <a:pt x="494" y="0"/>
                  </a:lnTo>
                  <a:lnTo>
                    <a:pt x="501" y="1"/>
                  </a:lnTo>
                  <a:lnTo>
                    <a:pt x="507" y="1"/>
                  </a:lnTo>
                  <a:lnTo>
                    <a:pt x="514" y="2"/>
                  </a:lnTo>
                </a:path>
              </a:pathLst>
            </a:custGeom>
            <a:solidFill>
              <a:srgbClr val="FFBFDD"/>
            </a:solidFill>
            <a:ln w="9525" cap="rnd">
              <a:noFill/>
              <a:round/>
              <a:headEnd/>
              <a:tailEnd/>
            </a:ln>
          </p:spPr>
          <p:txBody>
            <a:bodyPr/>
            <a:lstStyle/>
            <a:p>
              <a:endParaRPr lang="tr-TR"/>
            </a:p>
          </p:txBody>
        </p:sp>
        <p:pic>
          <p:nvPicPr>
            <p:cNvPr id="18485" name="Picture 559"/>
            <p:cNvPicPr>
              <a:picLocks noChangeArrowheads="1"/>
            </p:cNvPicPr>
            <p:nvPr/>
          </p:nvPicPr>
          <p:blipFill>
            <a:blip r:embed="rId17"/>
            <a:srcRect/>
            <a:stretch>
              <a:fillRect/>
            </a:stretch>
          </p:blipFill>
          <p:spPr bwMode="auto">
            <a:xfrm>
              <a:off x="2357" y="2273"/>
              <a:ext cx="311" cy="520"/>
            </a:xfrm>
            <a:prstGeom prst="rect">
              <a:avLst/>
            </a:prstGeom>
            <a:noFill/>
            <a:ln w="9525">
              <a:noFill/>
              <a:miter lim="800000"/>
              <a:headEnd/>
              <a:tailEnd/>
            </a:ln>
          </p:spPr>
        </p:pic>
        <p:pic>
          <p:nvPicPr>
            <p:cNvPr id="18486" name="Picture 560"/>
            <p:cNvPicPr>
              <a:picLocks noChangeArrowheads="1"/>
            </p:cNvPicPr>
            <p:nvPr/>
          </p:nvPicPr>
          <p:blipFill>
            <a:blip r:embed="rId18"/>
            <a:srcRect/>
            <a:stretch>
              <a:fillRect/>
            </a:stretch>
          </p:blipFill>
          <p:spPr bwMode="auto">
            <a:xfrm>
              <a:off x="2741" y="2411"/>
              <a:ext cx="359" cy="377"/>
            </a:xfrm>
            <a:prstGeom prst="rect">
              <a:avLst/>
            </a:prstGeom>
            <a:noFill/>
            <a:ln w="9525">
              <a:noFill/>
              <a:miter lim="800000"/>
              <a:headEnd/>
              <a:tailEnd/>
            </a:ln>
          </p:spPr>
        </p:pic>
        <p:pic>
          <p:nvPicPr>
            <p:cNvPr id="18487" name="Picture 561"/>
            <p:cNvPicPr>
              <a:picLocks noChangeArrowheads="1"/>
            </p:cNvPicPr>
            <p:nvPr/>
          </p:nvPicPr>
          <p:blipFill>
            <a:blip r:embed="rId19"/>
            <a:srcRect/>
            <a:stretch>
              <a:fillRect/>
            </a:stretch>
          </p:blipFill>
          <p:spPr bwMode="auto">
            <a:xfrm>
              <a:off x="3960" y="2342"/>
              <a:ext cx="359" cy="403"/>
            </a:xfrm>
            <a:prstGeom prst="rect">
              <a:avLst/>
            </a:prstGeom>
            <a:noFill/>
            <a:ln w="9525">
              <a:noFill/>
              <a:miter lim="800000"/>
              <a:headEnd/>
              <a:tailEnd/>
            </a:ln>
          </p:spPr>
        </p:pic>
        <p:sp>
          <p:nvSpPr>
            <p:cNvPr id="18488" name="Freeform 562"/>
            <p:cNvSpPr>
              <a:spLocks/>
            </p:cNvSpPr>
            <p:nvPr/>
          </p:nvSpPr>
          <p:spPr bwMode="auto">
            <a:xfrm>
              <a:off x="1496" y="2072"/>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a:solidFill>
                <a:schemeClr val="tx1"/>
              </a:solidFill>
              <a:round/>
              <a:headEnd type="none" w="sm" len="sm"/>
              <a:tailEnd type="stealth" w="med" len="med"/>
            </a:ln>
          </p:spPr>
          <p:txBody>
            <a:bodyPr/>
            <a:lstStyle/>
            <a:p>
              <a:endParaRPr lang="tr-TR"/>
            </a:p>
          </p:txBody>
        </p:sp>
        <p:pic>
          <p:nvPicPr>
            <p:cNvPr id="18489" name="Picture 563"/>
            <p:cNvPicPr>
              <a:picLocks noChangeArrowheads="1"/>
            </p:cNvPicPr>
            <p:nvPr/>
          </p:nvPicPr>
          <p:blipFill>
            <a:blip r:embed="rId20"/>
            <a:srcRect/>
            <a:stretch>
              <a:fillRect/>
            </a:stretch>
          </p:blipFill>
          <p:spPr bwMode="auto">
            <a:xfrm>
              <a:off x="4805" y="2392"/>
              <a:ext cx="361" cy="363"/>
            </a:xfrm>
            <a:prstGeom prst="rect">
              <a:avLst/>
            </a:prstGeom>
            <a:noFill/>
            <a:ln w="9525">
              <a:noFill/>
              <a:miter lim="800000"/>
              <a:headEnd/>
              <a:tailEnd/>
            </a:ln>
          </p:spPr>
        </p:pic>
        <p:grpSp>
          <p:nvGrpSpPr>
            <p:cNvPr id="4" name="Group 564"/>
            <p:cNvGrpSpPr>
              <a:grpSpLocks/>
            </p:cNvGrpSpPr>
            <p:nvPr/>
          </p:nvGrpSpPr>
          <p:grpSpPr bwMode="auto">
            <a:xfrm>
              <a:off x="1466" y="2222"/>
              <a:ext cx="486" cy="521"/>
              <a:chOff x="108" y="3285"/>
              <a:chExt cx="743" cy="795"/>
            </a:xfrm>
          </p:grpSpPr>
          <p:sp>
            <p:nvSpPr>
              <p:cNvPr id="18491" name="Freeform 565"/>
              <p:cNvSpPr>
                <a:spLocks/>
              </p:cNvSpPr>
              <p:nvPr/>
            </p:nvSpPr>
            <p:spPr bwMode="auto">
              <a:xfrm>
                <a:off x="110" y="3906"/>
                <a:ext cx="739" cy="172"/>
              </a:xfrm>
              <a:custGeom>
                <a:avLst/>
                <a:gdLst>
                  <a:gd name="T0" fmla="*/ 4 w 739"/>
                  <a:gd name="T1" fmla="*/ 171 h 172"/>
                  <a:gd name="T2" fmla="*/ 737 w 739"/>
                  <a:gd name="T3" fmla="*/ 171 h 172"/>
                  <a:gd name="T4" fmla="*/ 738 w 739"/>
                  <a:gd name="T5" fmla="*/ 43 h 172"/>
                  <a:gd name="T6" fmla="*/ 722 w 739"/>
                  <a:gd name="T7" fmla="*/ 41 h 172"/>
                  <a:gd name="T8" fmla="*/ 720 w 739"/>
                  <a:gd name="T9" fmla="*/ 38 h 172"/>
                  <a:gd name="T10" fmla="*/ 718 w 739"/>
                  <a:gd name="T11" fmla="*/ 36 h 172"/>
                  <a:gd name="T12" fmla="*/ 715 w 739"/>
                  <a:gd name="T13" fmla="*/ 34 h 172"/>
                  <a:gd name="T14" fmla="*/ 713 w 739"/>
                  <a:gd name="T15" fmla="*/ 32 h 172"/>
                  <a:gd name="T16" fmla="*/ 701 w 739"/>
                  <a:gd name="T17" fmla="*/ 40 h 172"/>
                  <a:gd name="T18" fmla="*/ 704 w 739"/>
                  <a:gd name="T19" fmla="*/ 30 h 172"/>
                  <a:gd name="T20" fmla="*/ 697 w 739"/>
                  <a:gd name="T21" fmla="*/ 29 h 172"/>
                  <a:gd name="T22" fmla="*/ 689 w 739"/>
                  <a:gd name="T23" fmla="*/ 46 h 172"/>
                  <a:gd name="T24" fmla="*/ 688 w 739"/>
                  <a:gd name="T25" fmla="*/ 34 h 172"/>
                  <a:gd name="T26" fmla="*/ 682 w 739"/>
                  <a:gd name="T27" fmla="*/ 32 h 172"/>
                  <a:gd name="T28" fmla="*/ 684 w 739"/>
                  <a:gd name="T29" fmla="*/ 51 h 172"/>
                  <a:gd name="T30" fmla="*/ 679 w 739"/>
                  <a:gd name="T31" fmla="*/ 45 h 172"/>
                  <a:gd name="T32" fmla="*/ 671 w 739"/>
                  <a:gd name="T33" fmla="*/ 58 h 172"/>
                  <a:gd name="T34" fmla="*/ 103 w 739"/>
                  <a:gd name="T35" fmla="*/ 29 h 172"/>
                  <a:gd name="T36" fmla="*/ 46 w 739"/>
                  <a:gd name="T37" fmla="*/ 0 h 172"/>
                  <a:gd name="T38" fmla="*/ 39 w 739"/>
                  <a:gd name="T39" fmla="*/ 2 h 172"/>
                  <a:gd name="T40" fmla="*/ 33 w 739"/>
                  <a:gd name="T41" fmla="*/ 1 h 172"/>
                  <a:gd name="T42" fmla="*/ 29 w 739"/>
                  <a:gd name="T43" fmla="*/ 19 h 172"/>
                  <a:gd name="T44" fmla="*/ 24 w 739"/>
                  <a:gd name="T45" fmla="*/ 8 h 172"/>
                  <a:gd name="T46" fmla="*/ 19 w 739"/>
                  <a:gd name="T47" fmla="*/ 10 h 172"/>
                  <a:gd name="T48" fmla="*/ 18 w 739"/>
                  <a:gd name="T49" fmla="*/ 29 h 172"/>
                  <a:gd name="T50" fmla="*/ 14 w 739"/>
                  <a:gd name="T51" fmla="*/ 14 h 172"/>
                  <a:gd name="T52" fmla="*/ 11 w 739"/>
                  <a:gd name="T53" fmla="*/ 16 h 172"/>
                  <a:gd name="T54" fmla="*/ 11 w 739"/>
                  <a:gd name="T55" fmla="*/ 44 h 172"/>
                  <a:gd name="T56" fmla="*/ 5 w 739"/>
                  <a:gd name="T57" fmla="*/ 36 h 172"/>
                  <a:gd name="T58" fmla="*/ 0 w 739"/>
                  <a:gd name="T59" fmla="*/ 39 h 172"/>
                  <a:gd name="T60" fmla="*/ 4 w 739"/>
                  <a:gd name="T61" fmla="*/ 62 h 172"/>
                  <a:gd name="T62" fmla="*/ 4 w 739"/>
                  <a:gd name="T63" fmla="*/ 103 h 172"/>
                  <a:gd name="T64" fmla="*/ 4 w 739"/>
                  <a:gd name="T65" fmla="*/ 144 h 172"/>
                  <a:gd name="T66" fmla="*/ 4 w 739"/>
                  <a:gd name="T67" fmla="*/ 171 h 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9"/>
                  <a:gd name="T103" fmla="*/ 0 h 172"/>
                  <a:gd name="T104" fmla="*/ 739 w 739"/>
                  <a:gd name="T105" fmla="*/ 172 h 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9" h="172">
                    <a:moveTo>
                      <a:pt x="4" y="171"/>
                    </a:moveTo>
                    <a:lnTo>
                      <a:pt x="737" y="171"/>
                    </a:lnTo>
                    <a:lnTo>
                      <a:pt x="738" y="43"/>
                    </a:lnTo>
                    <a:lnTo>
                      <a:pt x="722" y="41"/>
                    </a:lnTo>
                    <a:lnTo>
                      <a:pt x="720" y="38"/>
                    </a:lnTo>
                    <a:lnTo>
                      <a:pt x="718" y="36"/>
                    </a:lnTo>
                    <a:lnTo>
                      <a:pt x="715" y="34"/>
                    </a:lnTo>
                    <a:lnTo>
                      <a:pt x="713" y="32"/>
                    </a:lnTo>
                    <a:lnTo>
                      <a:pt x="701" y="40"/>
                    </a:lnTo>
                    <a:lnTo>
                      <a:pt x="704" y="30"/>
                    </a:lnTo>
                    <a:lnTo>
                      <a:pt x="697" y="29"/>
                    </a:lnTo>
                    <a:lnTo>
                      <a:pt x="689" y="46"/>
                    </a:lnTo>
                    <a:lnTo>
                      <a:pt x="688" y="34"/>
                    </a:lnTo>
                    <a:lnTo>
                      <a:pt x="682" y="32"/>
                    </a:lnTo>
                    <a:lnTo>
                      <a:pt x="684" y="51"/>
                    </a:lnTo>
                    <a:lnTo>
                      <a:pt x="679" y="45"/>
                    </a:lnTo>
                    <a:lnTo>
                      <a:pt x="671" y="58"/>
                    </a:lnTo>
                    <a:lnTo>
                      <a:pt x="103" y="29"/>
                    </a:lnTo>
                    <a:lnTo>
                      <a:pt x="46" y="0"/>
                    </a:lnTo>
                    <a:lnTo>
                      <a:pt x="39" y="2"/>
                    </a:lnTo>
                    <a:lnTo>
                      <a:pt x="33" y="1"/>
                    </a:lnTo>
                    <a:lnTo>
                      <a:pt x="29" y="19"/>
                    </a:lnTo>
                    <a:lnTo>
                      <a:pt x="24" y="8"/>
                    </a:lnTo>
                    <a:lnTo>
                      <a:pt x="19" y="10"/>
                    </a:lnTo>
                    <a:lnTo>
                      <a:pt x="18" y="29"/>
                    </a:lnTo>
                    <a:lnTo>
                      <a:pt x="14" y="14"/>
                    </a:lnTo>
                    <a:lnTo>
                      <a:pt x="11" y="16"/>
                    </a:lnTo>
                    <a:lnTo>
                      <a:pt x="11" y="44"/>
                    </a:lnTo>
                    <a:lnTo>
                      <a:pt x="5" y="36"/>
                    </a:lnTo>
                    <a:lnTo>
                      <a:pt x="0" y="39"/>
                    </a:lnTo>
                    <a:lnTo>
                      <a:pt x="4" y="62"/>
                    </a:lnTo>
                    <a:lnTo>
                      <a:pt x="4" y="103"/>
                    </a:lnTo>
                    <a:lnTo>
                      <a:pt x="4" y="144"/>
                    </a:lnTo>
                    <a:lnTo>
                      <a:pt x="4" y="171"/>
                    </a:lnTo>
                  </a:path>
                </a:pathLst>
              </a:custGeom>
              <a:solidFill>
                <a:srgbClr val="02C100"/>
              </a:solidFill>
              <a:ln w="9525" cap="rnd">
                <a:noFill/>
                <a:round/>
                <a:headEnd/>
                <a:tailEnd/>
              </a:ln>
            </p:spPr>
            <p:txBody>
              <a:bodyPr/>
              <a:lstStyle/>
              <a:p>
                <a:endParaRPr lang="tr-TR"/>
              </a:p>
            </p:txBody>
          </p:sp>
          <p:sp>
            <p:nvSpPr>
              <p:cNvPr id="18492" name="Freeform 566"/>
              <p:cNvSpPr>
                <a:spLocks/>
              </p:cNvSpPr>
              <p:nvPr/>
            </p:nvSpPr>
            <p:spPr bwMode="auto">
              <a:xfrm>
                <a:off x="115" y="4075"/>
                <a:ext cx="736" cy="5"/>
              </a:xfrm>
              <a:custGeom>
                <a:avLst/>
                <a:gdLst>
                  <a:gd name="T0" fmla="*/ 730 w 736"/>
                  <a:gd name="T1" fmla="*/ 2 h 5"/>
                  <a:gd name="T2" fmla="*/ 733 w 736"/>
                  <a:gd name="T3" fmla="*/ 0 h 5"/>
                  <a:gd name="T4" fmla="*/ 0 w 736"/>
                  <a:gd name="T5" fmla="*/ 0 h 5"/>
                  <a:gd name="T6" fmla="*/ 0 w 736"/>
                  <a:gd name="T7" fmla="*/ 4 h 5"/>
                  <a:gd name="T8" fmla="*/ 733 w 736"/>
                  <a:gd name="T9" fmla="*/ 4 h 5"/>
                  <a:gd name="T10" fmla="*/ 735 w 736"/>
                  <a:gd name="T11" fmla="*/ 2 h 5"/>
                  <a:gd name="T12" fmla="*/ 733 w 736"/>
                  <a:gd name="T13" fmla="*/ 4 h 5"/>
                  <a:gd name="T14" fmla="*/ 735 w 736"/>
                  <a:gd name="T15" fmla="*/ 4 h 5"/>
                  <a:gd name="T16" fmla="*/ 735 w 736"/>
                  <a:gd name="T17" fmla="*/ 2 h 5"/>
                  <a:gd name="T18" fmla="*/ 730 w 736"/>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6"/>
                  <a:gd name="T31" fmla="*/ 0 h 5"/>
                  <a:gd name="T32" fmla="*/ 736 w 73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6" h="5">
                    <a:moveTo>
                      <a:pt x="730" y="2"/>
                    </a:moveTo>
                    <a:lnTo>
                      <a:pt x="733" y="0"/>
                    </a:lnTo>
                    <a:lnTo>
                      <a:pt x="0" y="0"/>
                    </a:lnTo>
                    <a:lnTo>
                      <a:pt x="0" y="4"/>
                    </a:lnTo>
                    <a:lnTo>
                      <a:pt x="733" y="4"/>
                    </a:lnTo>
                    <a:lnTo>
                      <a:pt x="735" y="2"/>
                    </a:lnTo>
                    <a:lnTo>
                      <a:pt x="733" y="4"/>
                    </a:lnTo>
                    <a:lnTo>
                      <a:pt x="735" y="4"/>
                    </a:lnTo>
                    <a:lnTo>
                      <a:pt x="735" y="2"/>
                    </a:lnTo>
                    <a:lnTo>
                      <a:pt x="730" y="2"/>
                    </a:lnTo>
                  </a:path>
                </a:pathLst>
              </a:custGeom>
              <a:solidFill>
                <a:srgbClr val="000000"/>
              </a:solidFill>
              <a:ln w="9525" cap="rnd">
                <a:noFill/>
                <a:round/>
                <a:headEnd/>
                <a:tailEnd/>
              </a:ln>
            </p:spPr>
            <p:txBody>
              <a:bodyPr/>
              <a:lstStyle/>
              <a:p>
                <a:endParaRPr lang="tr-TR"/>
              </a:p>
            </p:txBody>
          </p:sp>
          <p:sp>
            <p:nvSpPr>
              <p:cNvPr id="18493" name="Freeform 567"/>
              <p:cNvSpPr>
                <a:spLocks/>
              </p:cNvSpPr>
              <p:nvPr/>
            </p:nvSpPr>
            <p:spPr bwMode="auto">
              <a:xfrm>
                <a:off x="844" y="3947"/>
                <a:ext cx="7" cy="131"/>
              </a:xfrm>
              <a:custGeom>
                <a:avLst/>
                <a:gdLst>
                  <a:gd name="T0" fmla="*/ 3 w 7"/>
                  <a:gd name="T1" fmla="*/ 4 h 131"/>
                  <a:gd name="T2" fmla="*/ 1 w 7"/>
                  <a:gd name="T3" fmla="*/ 2 h 131"/>
                  <a:gd name="T4" fmla="*/ 0 w 7"/>
                  <a:gd name="T5" fmla="*/ 130 h 131"/>
                  <a:gd name="T6" fmla="*/ 6 w 7"/>
                  <a:gd name="T7" fmla="*/ 130 h 131"/>
                  <a:gd name="T8" fmla="*/ 6 w 7"/>
                  <a:gd name="T9" fmla="*/ 2 h 131"/>
                  <a:gd name="T10" fmla="*/ 4 w 7"/>
                  <a:gd name="T11" fmla="*/ 0 h 131"/>
                  <a:gd name="T12" fmla="*/ 6 w 7"/>
                  <a:gd name="T13" fmla="*/ 2 h 131"/>
                  <a:gd name="T14" fmla="*/ 6 w 7"/>
                  <a:gd name="T15" fmla="*/ 0 h 131"/>
                  <a:gd name="T16" fmla="*/ 4 w 7"/>
                  <a:gd name="T17" fmla="*/ 0 h 131"/>
                  <a:gd name="T18" fmla="*/ 3 w 7"/>
                  <a:gd name="T19" fmla="*/ 4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31"/>
                  <a:gd name="T32" fmla="*/ 7 w 7"/>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31">
                    <a:moveTo>
                      <a:pt x="3" y="4"/>
                    </a:moveTo>
                    <a:lnTo>
                      <a:pt x="1" y="2"/>
                    </a:lnTo>
                    <a:lnTo>
                      <a:pt x="0" y="130"/>
                    </a:lnTo>
                    <a:lnTo>
                      <a:pt x="6" y="130"/>
                    </a:lnTo>
                    <a:lnTo>
                      <a:pt x="6" y="2"/>
                    </a:lnTo>
                    <a:lnTo>
                      <a:pt x="4" y="0"/>
                    </a:lnTo>
                    <a:lnTo>
                      <a:pt x="6" y="2"/>
                    </a:lnTo>
                    <a:lnTo>
                      <a:pt x="6" y="0"/>
                    </a:lnTo>
                    <a:lnTo>
                      <a:pt x="4" y="0"/>
                    </a:lnTo>
                    <a:lnTo>
                      <a:pt x="3" y="4"/>
                    </a:lnTo>
                  </a:path>
                </a:pathLst>
              </a:custGeom>
              <a:solidFill>
                <a:srgbClr val="000000"/>
              </a:solidFill>
              <a:ln w="9525" cap="rnd">
                <a:noFill/>
                <a:round/>
                <a:headEnd/>
                <a:tailEnd/>
              </a:ln>
            </p:spPr>
            <p:txBody>
              <a:bodyPr/>
              <a:lstStyle/>
              <a:p>
                <a:endParaRPr lang="tr-TR"/>
              </a:p>
            </p:txBody>
          </p:sp>
          <p:sp>
            <p:nvSpPr>
              <p:cNvPr id="18494" name="Freeform 568"/>
              <p:cNvSpPr>
                <a:spLocks/>
              </p:cNvSpPr>
              <p:nvPr/>
            </p:nvSpPr>
            <p:spPr bwMode="auto">
              <a:xfrm>
                <a:off x="829" y="3945"/>
                <a:ext cx="20" cy="7"/>
              </a:xfrm>
              <a:custGeom>
                <a:avLst/>
                <a:gdLst>
                  <a:gd name="T0" fmla="*/ 0 w 20"/>
                  <a:gd name="T1" fmla="*/ 3 h 7"/>
                  <a:gd name="T2" fmla="*/ 18 w 20"/>
                  <a:gd name="T3" fmla="*/ 6 h 7"/>
                  <a:gd name="T4" fmla="*/ 19 w 20"/>
                  <a:gd name="T5" fmla="*/ 2 h 7"/>
                  <a:gd name="T6" fmla="*/ 2 w 20"/>
                  <a:gd name="T7" fmla="*/ 0 h 7"/>
                  <a:gd name="T8" fmla="*/ 4 w 20"/>
                  <a:gd name="T9" fmla="*/ 1 h 7"/>
                  <a:gd name="T10" fmla="*/ 0 w 20"/>
                  <a:gd name="T11" fmla="*/ 3 h 7"/>
                  <a:gd name="T12" fmla="*/ 0 w 20"/>
                  <a:gd name="T13" fmla="*/ 3 h 7"/>
                  <a:gd name="T14" fmla="*/ 1 w 20"/>
                  <a:gd name="T15" fmla="*/ 3 h 7"/>
                  <a:gd name="T16" fmla="*/ 1 w 20"/>
                  <a:gd name="T17" fmla="*/ 3 h 7"/>
                  <a:gd name="T18" fmla="*/ 1 w 20"/>
                  <a:gd name="T19" fmla="*/ 3 h 7"/>
                  <a:gd name="T20" fmla="*/ 0 w 20"/>
                  <a:gd name="T21" fmla="*/ 3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7"/>
                  <a:gd name="T35" fmla="*/ 20 w 20"/>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7">
                    <a:moveTo>
                      <a:pt x="0" y="3"/>
                    </a:moveTo>
                    <a:lnTo>
                      <a:pt x="18" y="6"/>
                    </a:lnTo>
                    <a:lnTo>
                      <a:pt x="19" y="2"/>
                    </a:lnTo>
                    <a:lnTo>
                      <a:pt x="2" y="0"/>
                    </a:lnTo>
                    <a:lnTo>
                      <a:pt x="4" y="1"/>
                    </a:lnTo>
                    <a:lnTo>
                      <a:pt x="0" y="3"/>
                    </a:lnTo>
                    <a:lnTo>
                      <a:pt x="1" y="3"/>
                    </a:lnTo>
                    <a:lnTo>
                      <a:pt x="0" y="3"/>
                    </a:lnTo>
                  </a:path>
                </a:pathLst>
              </a:custGeom>
              <a:solidFill>
                <a:srgbClr val="000000"/>
              </a:solidFill>
              <a:ln w="9525" cap="rnd">
                <a:noFill/>
                <a:round/>
                <a:headEnd/>
                <a:tailEnd/>
              </a:ln>
            </p:spPr>
            <p:txBody>
              <a:bodyPr/>
              <a:lstStyle/>
              <a:p>
                <a:endParaRPr lang="tr-TR"/>
              </a:p>
            </p:txBody>
          </p:sp>
          <p:sp>
            <p:nvSpPr>
              <p:cNvPr id="18495" name="Freeform 569"/>
              <p:cNvSpPr>
                <a:spLocks/>
              </p:cNvSpPr>
              <p:nvPr/>
            </p:nvSpPr>
            <p:spPr bwMode="auto">
              <a:xfrm>
                <a:off x="825" y="3940"/>
                <a:ext cx="9" cy="9"/>
              </a:xfrm>
              <a:custGeom>
                <a:avLst/>
                <a:gdLst>
                  <a:gd name="T0" fmla="*/ 0 w 9"/>
                  <a:gd name="T1" fmla="*/ 3 h 9"/>
                  <a:gd name="T2" fmla="*/ 0 w 9"/>
                  <a:gd name="T3" fmla="*/ 3 h 9"/>
                  <a:gd name="T4" fmla="*/ 4 w 9"/>
                  <a:gd name="T5" fmla="*/ 8 h 9"/>
                  <a:gd name="T6" fmla="*/ 8 w 9"/>
                  <a:gd name="T7" fmla="*/ 6 h 9"/>
                  <a:gd name="T8" fmla="*/ 7 w 9"/>
                  <a:gd name="T9" fmla="*/ 4 h 9"/>
                  <a:gd name="T10" fmla="*/ 6 w 9"/>
                  <a:gd name="T11" fmla="*/ 3 h 9"/>
                  <a:gd name="T12" fmla="*/ 4 w 9"/>
                  <a:gd name="T13" fmla="*/ 1 h 9"/>
                  <a:gd name="T14" fmla="*/ 4 w 9"/>
                  <a:gd name="T15" fmla="*/ 0 h 9"/>
                  <a:gd name="T16" fmla="*/ 4 w 9"/>
                  <a:gd name="T17" fmla="*/ 0 h 9"/>
                  <a:gd name="T18" fmla="*/ 4 w 9"/>
                  <a:gd name="T19" fmla="*/ 0 h 9"/>
                  <a:gd name="T20" fmla="*/ 0 w 9"/>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9"/>
                  <a:gd name="T35" fmla="*/ 9 w 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9">
                    <a:moveTo>
                      <a:pt x="0" y="3"/>
                    </a:moveTo>
                    <a:lnTo>
                      <a:pt x="0" y="3"/>
                    </a:lnTo>
                    <a:lnTo>
                      <a:pt x="4" y="8"/>
                    </a:lnTo>
                    <a:lnTo>
                      <a:pt x="8" y="6"/>
                    </a:lnTo>
                    <a:lnTo>
                      <a:pt x="7" y="4"/>
                    </a:lnTo>
                    <a:lnTo>
                      <a:pt x="6" y="3"/>
                    </a:lnTo>
                    <a:lnTo>
                      <a:pt x="4" y="1"/>
                    </a:lnTo>
                    <a:lnTo>
                      <a:pt x="4" y="0"/>
                    </a:lnTo>
                    <a:lnTo>
                      <a:pt x="0" y="3"/>
                    </a:lnTo>
                  </a:path>
                </a:pathLst>
              </a:custGeom>
              <a:solidFill>
                <a:srgbClr val="000000"/>
              </a:solidFill>
              <a:ln w="9525" cap="rnd">
                <a:noFill/>
                <a:round/>
                <a:headEnd/>
                <a:tailEnd/>
              </a:ln>
            </p:spPr>
            <p:txBody>
              <a:bodyPr/>
              <a:lstStyle/>
              <a:p>
                <a:endParaRPr lang="tr-TR"/>
              </a:p>
            </p:txBody>
          </p:sp>
          <p:sp>
            <p:nvSpPr>
              <p:cNvPr id="18496" name="Freeform 570"/>
              <p:cNvSpPr>
                <a:spLocks/>
              </p:cNvSpPr>
              <p:nvPr/>
            </p:nvSpPr>
            <p:spPr bwMode="auto">
              <a:xfrm>
                <a:off x="821" y="3935"/>
                <a:ext cx="8" cy="9"/>
              </a:xfrm>
              <a:custGeom>
                <a:avLst/>
                <a:gdLst>
                  <a:gd name="T0" fmla="*/ 3 w 8"/>
                  <a:gd name="T1" fmla="*/ 5 h 9"/>
                  <a:gd name="T2" fmla="*/ 0 w 8"/>
                  <a:gd name="T3" fmla="*/ 5 h 9"/>
                  <a:gd name="T4" fmla="*/ 4 w 8"/>
                  <a:gd name="T5" fmla="*/ 8 h 9"/>
                  <a:gd name="T6" fmla="*/ 7 w 8"/>
                  <a:gd name="T7" fmla="*/ 5 h 9"/>
                  <a:gd name="T8" fmla="*/ 3 w 8"/>
                  <a:gd name="T9" fmla="*/ 1 h 9"/>
                  <a:gd name="T10" fmla="*/ 0 w 8"/>
                  <a:gd name="T11" fmla="*/ 1 h 9"/>
                  <a:gd name="T12" fmla="*/ 3 w 8"/>
                  <a:gd name="T13" fmla="*/ 1 h 9"/>
                  <a:gd name="T14" fmla="*/ 1 w 8"/>
                  <a:gd name="T15" fmla="*/ 0 h 9"/>
                  <a:gd name="T16" fmla="*/ 0 w 8"/>
                  <a:gd name="T17" fmla="*/ 1 h 9"/>
                  <a:gd name="T18" fmla="*/ 3 w 8"/>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3" y="5"/>
                    </a:moveTo>
                    <a:lnTo>
                      <a:pt x="0" y="5"/>
                    </a:lnTo>
                    <a:lnTo>
                      <a:pt x="4" y="8"/>
                    </a:lnTo>
                    <a:lnTo>
                      <a:pt x="7" y="5"/>
                    </a:lnTo>
                    <a:lnTo>
                      <a:pt x="3" y="1"/>
                    </a:lnTo>
                    <a:lnTo>
                      <a:pt x="0" y="1"/>
                    </a:lnTo>
                    <a:lnTo>
                      <a:pt x="3" y="1"/>
                    </a:lnTo>
                    <a:lnTo>
                      <a:pt x="1" y="0"/>
                    </a:lnTo>
                    <a:lnTo>
                      <a:pt x="0" y="1"/>
                    </a:lnTo>
                    <a:lnTo>
                      <a:pt x="3" y="5"/>
                    </a:lnTo>
                  </a:path>
                </a:pathLst>
              </a:custGeom>
              <a:solidFill>
                <a:srgbClr val="000000"/>
              </a:solidFill>
              <a:ln w="9525" cap="rnd">
                <a:noFill/>
                <a:round/>
                <a:headEnd/>
                <a:tailEnd/>
              </a:ln>
            </p:spPr>
            <p:txBody>
              <a:bodyPr/>
              <a:lstStyle/>
              <a:p>
                <a:endParaRPr lang="tr-TR"/>
              </a:p>
            </p:txBody>
          </p:sp>
          <p:sp>
            <p:nvSpPr>
              <p:cNvPr id="18497" name="Freeform 571"/>
              <p:cNvSpPr>
                <a:spLocks/>
              </p:cNvSpPr>
              <p:nvPr/>
            </p:nvSpPr>
            <p:spPr bwMode="auto">
              <a:xfrm>
                <a:off x="807" y="3936"/>
                <a:ext cx="18" cy="16"/>
              </a:xfrm>
              <a:custGeom>
                <a:avLst/>
                <a:gdLst>
                  <a:gd name="T0" fmla="*/ 2 w 18"/>
                  <a:gd name="T1" fmla="*/ 9 h 16"/>
                  <a:gd name="T2" fmla="*/ 5 w 18"/>
                  <a:gd name="T3" fmla="*/ 11 h 16"/>
                  <a:gd name="T4" fmla="*/ 17 w 18"/>
                  <a:gd name="T5" fmla="*/ 3 h 16"/>
                  <a:gd name="T6" fmla="*/ 14 w 18"/>
                  <a:gd name="T7" fmla="*/ 0 h 16"/>
                  <a:gd name="T8" fmla="*/ 3 w 18"/>
                  <a:gd name="T9" fmla="*/ 8 h 16"/>
                  <a:gd name="T10" fmla="*/ 6 w 18"/>
                  <a:gd name="T11" fmla="*/ 10 h 16"/>
                  <a:gd name="T12" fmla="*/ 2 w 18"/>
                  <a:gd name="T13" fmla="*/ 9 h 16"/>
                  <a:gd name="T14" fmla="*/ 0 w 18"/>
                  <a:gd name="T15" fmla="*/ 15 h 16"/>
                  <a:gd name="T16" fmla="*/ 5 w 18"/>
                  <a:gd name="T17" fmla="*/ 11 h 16"/>
                  <a:gd name="T18" fmla="*/ 2 w 18"/>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6"/>
                  <a:gd name="T32" fmla="*/ 18 w 1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6">
                    <a:moveTo>
                      <a:pt x="2" y="9"/>
                    </a:moveTo>
                    <a:lnTo>
                      <a:pt x="5" y="11"/>
                    </a:lnTo>
                    <a:lnTo>
                      <a:pt x="17" y="3"/>
                    </a:lnTo>
                    <a:lnTo>
                      <a:pt x="14" y="0"/>
                    </a:lnTo>
                    <a:lnTo>
                      <a:pt x="3" y="8"/>
                    </a:lnTo>
                    <a:lnTo>
                      <a:pt x="6" y="10"/>
                    </a:lnTo>
                    <a:lnTo>
                      <a:pt x="2" y="9"/>
                    </a:lnTo>
                    <a:lnTo>
                      <a:pt x="0" y="15"/>
                    </a:lnTo>
                    <a:lnTo>
                      <a:pt x="5" y="11"/>
                    </a:lnTo>
                    <a:lnTo>
                      <a:pt x="2" y="9"/>
                    </a:lnTo>
                  </a:path>
                </a:pathLst>
              </a:custGeom>
              <a:solidFill>
                <a:srgbClr val="000000"/>
              </a:solidFill>
              <a:ln w="9525" cap="rnd">
                <a:noFill/>
                <a:round/>
                <a:headEnd/>
                <a:tailEnd/>
              </a:ln>
            </p:spPr>
            <p:txBody>
              <a:bodyPr/>
              <a:lstStyle/>
              <a:p>
                <a:endParaRPr lang="tr-TR"/>
              </a:p>
            </p:txBody>
          </p:sp>
          <p:sp>
            <p:nvSpPr>
              <p:cNvPr id="18498" name="Freeform 572"/>
              <p:cNvSpPr>
                <a:spLocks/>
              </p:cNvSpPr>
              <p:nvPr/>
            </p:nvSpPr>
            <p:spPr bwMode="auto">
              <a:xfrm>
                <a:off x="809" y="3934"/>
                <a:ext cx="9" cy="13"/>
              </a:xfrm>
              <a:custGeom>
                <a:avLst/>
                <a:gdLst>
                  <a:gd name="T0" fmla="*/ 4 w 9"/>
                  <a:gd name="T1" fmla="*/ 4 h 13"/>
                  <a:gd name="T2" fmla="*/ 3 w 9"/>
                  <a:gd name="T3" fmla="*/ 1 h 13"/>
                  <a:gd name="T4" fmla="*/ 0 w 9"/>
                  <a:gd name="T5" fmla="*/ 11 h 13"/>
                  <a:gd name="T6" fmla="*/ 4 w 9"/>
                  <a:gd name="T7" fmla="*/ 12 h 13"/>
                  <a:gd name="T8" fmla="*/ 7 w 9"/>
                  <a:gd name="T9" fmla="*/ 2 h 13"/>
                  <a:gd name="T10" fmla="*/ 5 w 9"/>
                  <a:gd name="T11" fmla="*/ 0 h 13"/>
                  <a:gd name="T12" fmla="*/ 7 w 9"/>
                  <a:gd name="T13" fmla="*/ 2 h 13"/>
                  <a:gd name="T14" fmla="*/ 8 w 9"/>
                  <a:gd name="T15" fmla="*/ 0 h 13"/>
                  <a:gd name="T16" fmla="*/ 5 w 9"/>
                  <a:gd name="T17" fmla="*/ 0 h 13"/>
                  <a:gd name="T18" fmla="*/ 4 w 9"/>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3"/>
                  <a:gd name="T32" fmla="*/ 9 w 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3">
                    <a:moveTo>
                      <a:pt x="4" y="4"/>
                    </a:moveTo>
                    <a:lnTo>
                      <a:pt x="3" y="1"/>
                    </a:lnTo>
                    <a:lnTo>
                      <a:pt x="0" y="11"/>
                    </a:lnTo>
                    <a:lnTo>
                      <a:pt x="4" y="12"/>
                    </a:lnTo>
                    <a:lnTo>
                      <a:pt x="7" y="2"/>
                    </a:lnTo>
                    <a:lnTo>
                      <a:pt x="5" y="0"/>
                    </a:lnTo>
                    <a:lnTo>
                      <a:pt x="7" y="2"/>
                    </a:lnTo>
                    <a:lnTo>
                      <a:pt x="8" y="0"/>
                    </a:lnTo>
                    <a:lnTo>
                      <a:pt x="5" y="0"/>
                    </a:lnTo>
                    <a:lnTo>
                      <a:pt x="4" y="4"/>
                    </a:lnTo>
                  </a:path>
                </a:pathLst>
              </a:custGeom>
              <a:solidFill>
                <a:srgbClr val="000000"/>
              </a:solidFill>
              <a:ln w="9525" cap="rnd">
                <a:noFill/>
                <a:round/>
                <a:headEnd/>
                <a:tailEnd/>
              </a:ln>
            </p:spPr>
            <p:txBody>
              <a:bodyPr/>
              <a:lstStyle/>
              <a:p>
                <a:endParaRPr lang="tr-TR"/>
              </a:p>
            </p:txBody>
          </p:sp>
          <p:sp>
            <p:nvSpPr>
              <p:cNvPr id="18499" name="Freeform 573"/>
              <p:cNvSpPr>
                <a:spLocks/>
              </p:cNvSpPr>
              <p:nvPr/>
            </p:nvSpPr>
            <p:spPr bwMode="auto">
              <a:xfrm>
                <a:off x="805" y="3931"/>
                <a:ext cx="10" cy="7"/>
              </a:xfrm>
              <a:custGeom>
                <a:avLst/>
                <a:gdLst>
                  <a:gd name="T0" fmla="*/ 4 w 10"/>
                  <a:gd name="T1" fmla="*/ 3 h 7"/>
                  <a:gd name="T2" fmla="*/ 1 w 10"/>
                  <a:gd name="T3" fmla="*/ 5 h 7"/>
                  <a:gd name="T4" fmla="*/ 8 w 10"/>
                  <a:gd name="T5" fmla="*/ 6 h 7"/>
                  <a:gd name="T6" fmla="*/ 9 w 10"/>
                  <a:gd name="T7" fmla="*/ 2 h 7"/>
                  <a:gd name="T8" fmla="*/ 2 w 10"/>
                  <a:gd name="T9" fmla="*/ 1 h 7"/>
                  <a:gd name="T10" fmla="*/ 0 w 10"/>
                  <a:gd name="T11" fmla="*/ 2 h 7"/>
                  <a:gd name="T12" fmla="*/ 2 w 10"/>
                  <a:gd name="T13" fmla="*/ 1 h 7"/>
                  <a:gd name="T14" fmla="*/ 1 w 10"/>
                  <a:gd name="T15" fmla="*/ 0 h 7"/>
                  <a:gd name="T16" fmla="*/ 0 w 10"/>
                  <a:gd name="T17" fmla="*/ 2 h 7"/>
                  <a:gd name="T18" fmla="*/ 4 w 10"/>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7"/>
                  <a:gd name="T32" fmla="*/ 10 w 1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7">
                    <a:moveTo>
                      <a:pt x="4" y="3"/>
                    </a:moveTo>
                    <a:lnTo>
                      <a:pt x="1" y="5"/>
                    </a:lnTo>
                    <a:lnTo>
                      <a:pt x="8" y="6"/>
                    </a:lnTo>
                    <a:lnTo>
                      <a:pt x="9" y="2"/>
                    </a:lnTo>
                    <a:lnTo>
                      <a:pt x="2" y="1"/>
                    </a:lnTo>
                    <a:lnTo>
                      <a:pt x="0" y="2"/>
                    </a:lnTo>
                    <a:lnTo>
                      <a:pt x="2" y="1"/>
                    </a:lnTo>
                    <a:lnTo>
                      <a:pt x="1" y="0"/>
                    </a:lnTo>
                    <a:lnTo>
                      <a:pt x="0" y="2"/>
                    </a:lnTo>
                    <a:lnTo>
                      <a:pt x="4" y="3"/>
                    </a:lnTo>
                  </a:path>
                </a:pathLst>
              </a:custGeom>
              <a:solidFill>
                <a:srgbClr val="000000"/>
              </a:solidFill>
              <a:ln w="9525" cap="rnd">
                <a:noFill/>
                <a:round/>
                <a:headEnd/>
                <a:tailEnd/>
              </a:ln>
            </p:spPr>
            <p:txBody>
              <a:bodyPr/>
              <a:lstStyle/>
              <a:p>
                <a:endParaRPr lang="tr-TR"/>
              </a:p>
            </p:txBody>
          </p:sp>
          <p:sp>
            <p:nvSpPr>
              <p:cNvPr id="18500" name="Freeform 574"/>
              <p:cNvSpPr>
                <a:spLocks/>
              </p:cNvSpPr>
              <p:nvPr/>
            </p:nvSpPr>
            <p:spPr bwMode="auto">
              <a:xfrm>
                <a:off x="797" y="3934"/>
                <a:ext cx="13" cy="28"/>
              </a:xfrm>
              <a:custGeom>
                <a:avLst/>
                <a:gdLst>
                  <a:gd name="T0" fmla="*/ 0 w 13"/>
                  <a:gd name="T1" fmla="*/ 18 h 28"/>
                  <a:gd name="T2" fmla="*/ 4 w 13"/>
                  <a:gd name="T3" fmla="*/ 18 h 28"/>
                  <a:gd name="T4" fmla="*/ 12 w 13"/>
                  <a:gd name="T5" fmla="*/ 1 h 28"/>
                  <a:gd name="T6" fmla="*/ 7 w 13"/>
                  <a:gd name="T7" fmla="*/ 0 h 28"/>
                  <a:gd name="T8" fmla="*/ 0 w 13"/>
                  <a:gd name="T9" fmla="*/ 17 h 28"/>
                  <a:gd name="T10" fmla="*/ 4 w 13"/>
                  <a:gd name="T11" fmla="*/ 18 h 28"/>
                  <a:gd name="T12" fmla="*/ 0 w 13"/>
                  <a:gd name="T13" fmla="*/ 18 h 28"/>
                  <a:gd name="T14" fmla="*/ 1 w 13"/>
                  <a:gd name="T15" fmla="*/ 27 h 28"/>
                  <a:gd name="T16" fmla="*/ 4 w 13"/>
                  <a:gd name="T17" fmla="*/ 18 h 28"/>
                  <a:gd name="T18" fmla="*/ 0 w 13"/>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8"/>
                  <a:gd name="T32" fmla="*/ 13 w 1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8">
                    <a:moveTo>
                      <a:pt x="0" y="18"/>
                    </a:moveTo>
                    <a:lnTo>
                      <a:pt x="4" y="18"/>
                    </a:lnTo>
                    <a:lnTo>
                      <a:pt x="12" y="1"/>
                    </a:lnTo>
                    <a:lnTo>
                      <a:pt x="7" y="0"/>
                    </a:lnTo>
                    <a:lnTo>
                      <a:pt x="0" y="17"/>
                    </a:lnTo>
                    <a:lnTo>
                      <a:pt x="4" y="18"/>
                    </a:lnTo>
                    <a:lnTo>
                      <a:pt x="0" y="18"/>
                    </a:lnTo>
                    <a:lnTo>
                      <a:pt x="1" y="27"/>
                    </a:lnTo>
                    <a:lnTo>
                      <a:pt x="4" y="18"/>
                    </a:lnTo>
                    <a:lnTo>
                      <a:pt x="0" y="18"/>
                    </a:lnTo>
                  </a:path>
                </a:pathLst>
              </a:custGeom>
              <a:solidFill>
                <a:srgbClr val="000000"/>
              </a:solidFill>
              <a:ln w="9525" cap="rnd">
                <a:noFill/>
                <a:round/>
                <a:headEnd/>
                <a:tailEnd/>
              </a:ln>
            </p:spPr>
            <p:txBody>
              <a:bodyPr/>
              <a:lstStyle/>
              <a:p>
                <a:endParaRPr lang="tr-TR"/>
              </a:p>
            </p:txBody>
          </p:sp>
          <p:sp>
            <p:nvSpPr>
              <p:cNvPr id="18501" name="Freeform 575"/>
              <p:cNvSpPr>
                <a:spLocks/>
              </p:cNvSpPr>
              <p:nvPr/>
            </p:nvSpPr>
            <p:spPr bwMode="auto">
              <a:xfrm>
                <a:off x="795" y="3938"/>
                <a:ext cx="8" cy="14"/>
              </a:xfrm>
              <a:custGeom>
                <a:avLst/>
                <a:gdLst>
                  <a:gd name="T0" fmla="*/ 2 w 8"/>
                  <a:gd name="T1" fmla="*/ 4 h 14"/>
                  <a:gd name="T2" fmla="*/ 0 w 8"/>
                  <a:gd name="T3" fmla="*/ 2 h 14"/>
                  <a:gd name="T4" fmla="*/ 2 w 8"/>
                  <a:gd name="T5" fmla="*/ 13 h 14"/>
                  <a:gd name="T6" fmla="*/ 7 w 8"/>
                  <a:gd name="T7" fmla="*/ 13 h 14"/>
                  <a:gd name="T8" fmla="*/ 7 w 8"/>
                  <a:gd name="T9" fmla="*/ 10 h 14"/>
                  <a:gd name="T10" fmla="*/ 6 w 8"/>
                  <a:gd name="T11" fmla="*/ 6 h 14"/>
                  <a:gd name="T12" fmla="*/ 5 w 8"/>
                  <a:gd name="T13" fmla="*/ 2 h 14"/>
                  <a:gd name="T14" fmla="*/ 4 w 8"/>
                  <a:gd name="T15" fmla="*/ 0 h 14"/>
                  <a:gd name="T16" fmla="*/ 5 w 8"/>
                  <a:gd name="T17" fmla="*/ 2 h 14"/>
                  <a:gd name="T18" fmla="*/ 5 w 8"/>
                  <a:gd name="T19" fmla="*/ 1 h 14"/>
                  <a:gd name="T20" fmla="*/ 4 w 8"/>
                  <a:gd name="T21" fmla="*/ 0 h 14"/>
                  <a:gd name="T22" fmla="*/ 2 w 8"/>
                  <a:gd name="T23" fmla="*/ 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2" y="4"/>
                    </a:moveTo>
                    <a:lnTo>
                      <a:pt x="0" y="2"/>
                    </a:lnTo>
                    <a:lnTo>
                      <a:pt x="2" y="13"/>
                    </a:lnTo>
                    <a:lnTo>
                      <a:pt x="7" y="13"/>
                    </a:lnTo>
                    <a:lnTo>
                      <a:pt x="7" y="10"/>
                    </a:lnTo>
                    <a:lnTo>
                      <a:pt x="6" y="6"/>
                    </a:lnTo>
                    <a:lnTo>
                      <a:pt x="5" y="2"/>
                    </a:lnTo>
                    <a:lnTo>
                      <a:pt x="4" y="0"/>
                    </a:lnTo>
                    <a:lnTo>
                      <a:pt x="5" y="2"/>
                    </a:lnTo>
                    <a:lnTo>
                      <a:pt x="5" y="1"/>
                    </a:lnTo>
                    <a:lnTo>
                      <a:pt x="4" y="0"/>
                    </a:lnTo>
                    <a:lnTo>
                      <a:pt x="2" y="4"/>
                    </a:lnTo>
                  </a:path>
                </a:pathLst>
              </a:custGeom>
              <a:solidFill>
                <a:srgbClr val="000000"/>
              </a:solidFill>
              <a:ln w="9525" cap="rnd">
                <a:noFill/>
                <a:round/>
                <a:headEnd/>
                <a:tailEnd/>
              </a:ln>
            </p:spPr>
            <p:txBody>
              <a:bodyPr/>
              <a:lstStyle/>
              <a:p>
                <a:endParaRPr lang="tr-TR"/>
              </a:p>
            </p:txBody>
          </p:sp>
          <p:sp>
            <p:nvSpPr>
              <p:cNvPr id="18502" name="Freeform 576"/>
              <p:cNvSpPr>
                <a:spLocks/>
              </p:cNvSpPr>
              <p:nvPr/>
            </p:nvSpPr>
            <p:spPr bwMode="auto">
              <a:xfrm>
                <a:off x="788" y="3934"/>
                <a:ext cx="11" cy="9"/>
              </a:xfrm>
              <a:custGeom>
                <a:avLst/>
                <a:gdLst>
                  <a:gd name="T0" fmla="*/ 5 w 11"/>
                  <a:gd name="T1" fmla="*/ 4 h 9"/>
                  <a:gd name="T2" fmla="*/ 2 w 11"/>
                  <a:gd name="T3" fmla="*/ 6 h 9"/>
                  <a:gd name="T4" fmla="*/ 9 w 11"/>
                  <a:gd name="T5" fmla="*/ 8 h 9"/>
                  <a:gd name="T6" fmla="*/ 10 w 11"/>
                  <a:gd name="T7" fmla="*/ 4 h 9"/>
                  <a:gd name="T8" fmla="*/ 4 w 11"/>
                  <a:gd name="T9" fmla="*/ 1 h 9"/>
                  <a:gd name="T10" fmla="*/ 1 w 11"/>
                  <a:gd name="T11" fmla="*/ 4 h 9"/>
                  <a:gd name="T12" fmla="*/ 4 w 11"/>
                  <a:gd name="T13" fmla="*/ 1 h 9"/>
                  <a:gd name="T14" fmla="*/ 0 w 11"/>
                  <a:gd name="T15" fmla="*/ 0 h 9"/>
                  <a:gd name="T16" fmla="*/ 1 w 11"/>
                  <a:gd name="T17" fmla="*/ 4 h 9"/>
                  <a:gd name="T18" fmla="*/ 5 w 11"/>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5" y="4"/>
                    </a:moveTo>
                    <a:lnTo>
                      <a:pt x="2" y="6"/>
                    </a:lnTo>
                    <a:lnTo>
                      <a:pt x="9" y="8"/>
                    </a:lnTo>
                    <a:lnTo>
                      <a:pt x="10" y="4"/>
                    </a:lnTo>
                    <a:lnTo>
                      <a:pt x="4" y="1"/>
                    </a:lnTo>
                    <a:lnTo>
                      <a:pt x="1" y="4"/>
                    </a:lnTo>
                    <a:lnTo>
                      <a:pt x="4" y="1"/>
                    </a:lnTo>
                    <a:lnTo>
                      <a:pt x="0" y="0"/>
                    </a:lnTo>
                    <a:lnTo>
                      <a:pt x="1" y="4"/>
                    </a:lnTo>
                    <a:lnTo>
                      <a:pt x="5" y="4"/>
                    </a:lnTo>
                  </a:path>
                </a:pathLst>
              </a:custGeom>
              <a:solidFill>
                <a:srgbClr val="000000"/>
              </a:solidFill>
              <a:ln w="9525" cap="rnd">
                <a:noFill/>
                <a:round/>
                <a:headEnd/>
                <a:tailEnd/>
              </a:ln>
            </p:spPr>
            <p:txBody>
              <a:bodyPr/>
              <a:lstStyle/>
              <a:p>
                <a:endParaRPr lang="tr-TR"/>
              </a:p>
            </p:txBody>
          </p:sp>
          <p:sp>
            <p:nvSpPr>
              <p:cNvPr id="18503" name="Freeform 577"/>
              <p:cNvSpPr>
                <a:spLocks/>
              </p:cNvSpPr>
              <p:nvPr/>
            </p:nvSpPr>
            <p:spPr bwMode="auto">
              <a:xfrm>
                <a:off x="789" y="3938"/>
                <a:ext cx="10" cy="26"/>
              </a:xfrm>
              <a:custGeom>
                <a:avLst/>
                <a:gdLst>
                  <a:gd name="T0" fmla="*/ 3 w 10"/>
                  <a:gd name="T1" fmla="*/ 20 h 26"/>
                  <a:gd name="T2" fmla="*/ 8 w 10"/>
                  <a:gd name="T3" fmla="*/ 19 h 26"/>
                  <a:gd name="T4" fmla="*/ 5 w 10"/>
                  <a:gd name="T5" fmla="*/ 0 h 26"/>
                  <a:gd name="T6" fmla="*/ 0 w 10"/>
                  <a:gd name="T7" fmla="*/ 0 h 26"/>
                  <a:gd name="T8" fmla="*/ 3 w 10"/>
                  <a:gd name="T9" fmla="*/ 19 h 26"/>
                  <a:gd name="T10" fmla="*/ 7 w 10"/>
                  <a:gd name="T11" fmla="*/ 17 h 26"/>
                  <a:gd name="T12" fmla="*/ 3 w 10"/>
                  <a:gd name="T13" fmla="*/ 20 h 26"/>
                  <a:gd name="T14" fmla="*/ 9 w 10"/>
                  <a:gd name="T15" fmla="*/ 25 h 26"/>
                  <a:gd name="T16" fmla="*/ 8 w 10"/>
                  <a:gd name="T17" fmla="*/ 19 h 26"/>
                  <a:gd name="T18" fmla="*/ 3 w 10"/>
                  <a:gd name="T19" fmla="*/ 2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6"/>
                  <a:gd name="T32" fmla="*/ 10 w 10"/>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6">
                    <a:moveTo>
                      <a:pt x="3" y="20"/>
                    </a:moveTo>
                    <a:lnTo>
                      <a:pt x="8" y="19"/>
                    </a:lnTo>
                    <a:lnTo>
                      <a:pt x="5" y="0"/>
                    </a:lnTo>
                    <a:lnTo>
                      <a:pt x="0" y="0"/>
                    </a:lnTo>
                    <a:lnTo>
                      <a:pt x="3" y="19"/>
                    </a:lnTo>
                    <a:lnTo>
                      <a:pt x="7" y="17"/>
                    </a:lnTo>
                    <a:lnTo>
                      <a:pt x="3" y="20"/>
                    </a:lnTo>
                    <a:lnTo>
                      <a:pt x="9" y="25"/>
                    </a:lnTo>
                    <a:lnTo>
                      <a:pt x="8" y="19"/>
                    </a:lnTo>
                    <a:lnTo>
                      <a:pt x="3" y="20"/>
                    </a:lnTo>
                  </a:path>
                </a:pathLst>
              </a:custGeom>
              <a:solidFill>
                <a:srgbClr val="000000"/>
              </a:solidFill>
              <a:ln w="9525" cap="rnd">
                <a:noFill/>
                <a:round/>
                <a:headEnd/>
                <a:tailEnd/>
              </a:ln>
            </p:spPr>
            <p:txBody>
              <a:bodyPr/>
              <a:lstStyle/>
              <a:p>
                <a:endParaRPr lang="tr-TR"/>
              </a:p>
            </p:txBody>
          </p:sp>
          <p:sp>
            <p:nvSpPr>
              <p:cNvPr id="18504" name="Freeform 578"/>
              <p:cNvSpPr>
                <a:spLocks/>
              </p:cNvSpPr>
              <p:nvPr/>
            </p:nvSpPr>
            <p:spPr bwMode="auto">
              <a:xfrm>
                <a:off x="787" y="3947"/>
                <a:ext cx="10" cy="11"/>
              </a:xfrm>
              <a:custGeom>
                <a:avLst/>
                <a:gdLst>
                  <a:gd name="T0" fmla="*/ 4 w 10"/>
                  <a:gd name="T1" fmla="*/ 4 h 11"/>
                  <a:gd name="T2" fmla="*/ 0 w 10"/>
                  <a:gd name="T3" fmla="*/ 5 h 11"/>
                  <a:gd name="T4" fmla="*/ 5 w 10"/>
                  <a:gd name="T5" fmla="*/ 10 h 11"/>
                  <a:gd name="T6" fmla="*/ 9 w 10"/>
                  <a:gd name="T7" fmla="*/ 7 h 11"/>
                  <a:gd name="T8" fmla="*/ 4 w 10"/>
                  <a:gd name="T9" fmla="*/ 2 h 11"/>
                  <a:gd name="T10" fmla="*/ 0 w 10"/>
                  <a:gd name="T11" fmla="*/ 3 h 11"/>
                  <a:gd name="T12" fmla="*/ 4 w 10"/>
                  <a:gd name="T13" fmla="*/ 2 h 11"/>
                  <a:gd name="T14" fmla="*/ 1 w 10"/>
                  <a:gd name="T15" fmla="*/ 0 h 11"/>
                  <a:gd name="T16" fmla="*/ 0 w 10"/>
                  <a:gd name="T17" fmla="*/ 3 h 11"/>
                  <a:gd name="T18" fmla="*/ 4 w 10"/>
                  <a:gd name="T19" fmla="*/ 4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1"/>
                  <a:gd name="T32" fmla="*/ 10 w 1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1">
                    <a:moveTo>
                      <a:pt x="4" y="4"/>
                    </a:moveTo>
                    <a:lnTo>
                      <a:pt x="0" y="5"/>
                    </a:lnTo>
                    <a:lnTo>
                      <a:pt x="5" y="10"/>
                    </a:lnTo>
                    <a:lnTo>
                      <a:pt x="9" y="7"/>
                    </a:lnTo>
                    <a:lnTo>
                      <a:pt x="4" y="2"/>
                    </a:lnTo>
                    <a:lnTo>
                      <a:pt x="0" y="3"/>
                    </a:lnTo>
                    <a:lnTo>
                      <a:pt x="4" y="2"/>
                    </a:lnTo>
                    <a:lnTo>
                      <a:pt x="1" y="0"/>
                    </a:lnTo>
                    <a:lnTo>
                      <a:pt x="0" y="3"/>
                    </a:lnTo>
                    <a:lnTo>
                      <a:pt x="4" y="4"/>
                    </a:lnTo>
                  </a:path>
                </a:pathLst>
              </a:custGeom>
              <a:solidFill>
                <a:srgbClr val="000000"/>
              </a:solidFill>
              <a:ln w="9525" cap="rnd">
                <a:noFill/>
                <a:round/>
                <a:headEnd/>
                <a:tailEnd/>
              </a:ln>
            </p:spPr>
            <p:txBody>
              <a:bodyPr/>
              <a:lstStyle/>
              <a:p>
                <a:endParaRPr lang="tr-TR"/>
              </a:p>
            </p:txBody>
          </p:sp>
          <p:sp>
            <p:nvSpPr>
              <p:cNvPr id="18505" name="Freeform 579"/>
              <p:cNvSpPr>
                <a:spLocks/>
              </p:cNvSpPr>
              <p:nvPr/>
            </p:nvSpPr>
            <p:spPr bwMode="auto">
              <a:xfrm>
                <a:off x="779" y="3950"/>
                <a:ext cx="13" cy="17"/>
              </a:xfrm>
              <a:custGeom>
                <a:avLst/>
                <a:gdLst>
                  <a:gd name="T0" fmla="*/ 2 w 13"/>
                  <a:gd name="T1" fmla="*/ 16 h 17"/>
                  <a:gd name="T2" fmla="*/ 4 w 13"/>
                  <a:gd name="T3" fmla="*/ 15 h 17"/>
                  <a:gd name="T4" fmla="*/ 12 w 13"/>
                  <a:gd name="T5" fmla="*/ 2 h 17"/>
                  <a:gd name="T6" fmla="*/ 8 w 13"/>
                  <a:gd name="T7" fmla="*/ 0 h 17"/>
                  <a:gd name="T8" fmla="*/ 0 w 13"/>
                  <a:gd name="T9" fmla="*/ 12 h 17"/>
                  <a:gd name="T10" fmla="*/ 2 w 13"/>
                  <a:gd name="T11" fmla="*/ 12 h 17"/>
                  <a:gd name="T12" fmla="*/ 2 w 13"/>
                  <a:gd name="T13" fmla="*/ 16 h 17"/>
                  <a:gd name="T14" fmla="*/ 3 w 13"/>
                  <a:gd name="T15" fmla="*/ 16 h 17"/>
                  <a:gd name="T16" fmla="*/ 4 w 13"/>
                  <a:gd name="T17" fmla="*/ 15 h 17"/>
                  <a:gd name="T18" fmla="*/ 2 w 13"/>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7"/>
                  <a:gd name="T32" fmla="*/ 13 w 1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7">
                    <a:moveTo>
                      <a:pt x="2" y="16"/>
                    </a:moveTo>
                    <a:lnTo>
                      <a:pt x="4" y="15"/>
                    </a:lnTo>
                    <a:lnTo>
                      <a:pt x="12" y="2"/>
                    </a:lnTo>
                    <a:lnTo>
                      <a:pt x="8" y="0"/>
                    </a:lnTo>
                    <a:lnTo>
                      <a:pt x="0" y="12"/>
                    </a:lnTo>
                    <a:lnTo>
                      <a:pt x="2" y="12"/>
                    </a:lnTo>
                    <a:lnTo>
                      <a:pt x="2" y="16"/>
                    </a:lnTo>
                    <a:lnTo>
                      <a:pt x="3" y="16"/>
                    </a:lnTo>
                    <a:lnTo>
                      <a:pt x="4" y="15"/>
                    </a:lnTo>
                    <a:lnTo>
                      <a:pt x="2" y="16"/>
                    </a:lnTo>
                  </a:path>
                </a:pathLst>
              </a:custGeom>
              <a:solidFill>
                <a:srgbClr val="000000"/>
              </a:solidFill>
              <a:ln w="9525" cap="rnd">
                <a:noFill/>
                <a:round/>
                <a:headEnd/>
                <a:tailEnd/>
              </a:ln>
            </p:spPr>
            <p:txBody>
              <a:bodyPr/>
              <a:lstStyle/>
              <a:p>
                <a:endParaRPr lang="tr-TR"/>
              </a:p>
            </p:txBody>
          </p:sp>
          <p:sp>
            <p:nvSpPr>
              <p:cNvPr id="18506" name="Freeform 580"/>
              <p:cNvSpPr>
                <a:spLocks/>
              </p:cNvSpPr>
              <p:nvPr/>
            </p:nvSpPr>
            <p:spPr bwMode="auto">
              <a:xfrm>
                <a:off x="213" y="3933"/>
                <a:ext cx="568" cy="34"/>
              </a:xfrm>
              <a:custGeom>
                <a:avLst/>
                <a:gdLst>
                  <a:gd name="T0" fmla="*/ 0 w 568"/>
                  <a:gd name="T1" fmla="*/ 4 h 34"/>
                  <a:gd name="T2" fmla="*/ 1 w 568"/>
                  <a:gd name="T3" fmla="*/ 4 h 34"/>
                  <a:gd name="T4" fmla="*/ 567 w 568"/>
                  <a:gd name="T5" fmla="*/ 33 h 34"/>
                  <a:gd name="T6" fmla="*/ 567 w 568"/>
                  <a:gd name="T7" fmla="*/ 29 h 34"/>
                  <a:gd name="T8" fmla="*/ 1 w 568"/>
                  <a:gd name="T9" fmla="*/ 0 h 34"/>
                  <a:gd name="T10" fmla="*/ 2 w 568"/>
                  <a:gd name="T11" fmla="*/ 0 h 34"/>
                  <a:gd name="T12" fmla="*/ 0 w 568"/>
                  <a:gd name="T13" fmla="*/ 4 h 34"/>
                  <a:gd name="T14" fmla="*/ 1 w 568"/>
                  <a:gd name="T15" fmla="*/ 4 h 34"/>
                  <a:gd name="T16" fmla="*/ 0 w 568"/>
                  <a:gd name="T17" fmla="*/ 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8"/>
                  <a:gd name="T28" fmla="*/ 0 h 34"/>
                  <a:gd name="T29" fmla="*/ 568 w 56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8" h="34">
                    <a:moveTo>
                      <a:pt x="0" y="4"/>
                    </a:moveTo>
                    <a:lnTo>
                      <a:pt x="1" y="4"/>
                    </a:lnTo>
                    <a:lnTo>
                      <a:pt x="567" y="33"/>
                    </a:lnTo>
                    <a:lnTo>
                      <a:pt x="567" y="29"/>
                    </a:lnTo>
                    <a:lnTo>
                      <a:pt x="1" y="0"/>
                    </a:lnTo>
                    <a:lnTo>
                      <a:pt x="2" y="0"/>
                    </a:lnTo>
                    <a:lnTo>
                      <a:pt x="0" y="4"/>
                    </a:lnTo>
                    <a:lnTo>
                      <a:pt x="1" y="4"/>
                    </a:lnTo>
                    <a:lnTo>
                      <a:pt x="0" y="4"/>
                    </a:lnTo>
                  </a:path>
                </a:pathLst>
              </a:custGeom>
              <a:solidFill>
                <a:srgbClr val="000000"/>
              </a:solidFill>
              <a:ln w="9525" cap="rnd">
                <a:noFill/>
                <a:round/>
                <a:headEnd/>
                <a:tailEnd/>
              </a:ln>
            </p:spPr>
            <p:txBody>
              <a:bodyPr/>
              <a:lstStyle/>
              <a:p>
                <a:endParaRPr lang="tr-TR"/>
              </a:p>
            </p:txBody>
          </p:sp>
          <p:sp>
            <p:nvSpPr>
              <p:cNvPr id="18507" name="Freeform 581"/>
              <p:cNvSpPr>
                <a:spLocks/>
              </p:cNvSpPr>
              <p:nvPr/>
            </p:nvSpPr>
            <p:spPr bwMode="auto">
              <a:xfrm>
                <a:off x="156" y="3903"/>
                <a:ext cx="60" cy="34"/>
              </a:xfrm>
              <a:custGeom>
                <a:avLst/>
                <a:gdLst>
                  <a:gd name="T0" fmla="*/ 2 w 60"/>
                  <a:gd name="T1" fmla="*/ 4 h 34"/>
                  <a:gd name="T2" fmla="*/ 0 w 60"/>
                  <a:gd name="T3" fmla="*/ 4 h 34"/>
                  <a:gd name="T4" fmla="*/ 57 w 60"/>
                  <a:gd name="T5" fmla="*/ 33 h 34"/>
                  <a:gd name="T6" fmla="*/ 59 w 60"/>
                  <a:gd name="T7" fmla="*/ 29 h 34"/>
                  <a:gd name="T8" fmla="*/ 55 w 60"/>
                  <a:gd name="T9" fmla="*/ 27 h 34"/>
                  <a:gd name="T10" fmla="*/ 47 w 60"/>
                  <a:gd name="T11" fmla="*/ 23 h 34"/>
                  <a:gd name="T12" fmla="*/ 38 w 60"/>
                  <a:gd name="T13" fmla="*/ 18 h 34"/>
                  <a:gd name="T14" fmla="*/ 28 w 60"/>
                  <a:gd name="T15" fmla="*/ 13 h 34"/>
                  <a:gd name="T16" fmla="*/ 19 w 60"/>
                  <a:gd name="T17" fmla="*/ 8 h 34"/>
                  <a:gd name="T18" fmla="*/ 10 w 60"/>
                  <a:gd name="T19" fmla="*/ 4 h 34"/>
                  <a:gd name="T20" fmla="*/ 3 w 60"/>
                  <a:gd name="T21" fmla="*/ 2 h 34"/>
                  <a:gd name="T22" fmla="*/ 0 w 60"/>
                  <a:gd name="T23" fmla="*/ 1 h 34"/>
                  <a:gd name="T24" fmla="*/ 2 w 60"/>
                  <a:gd name="T25" fmla="*/ 1 h 34"/>
                  <a:gd name="T26" fmla="*/ 2 w 60"/>
                  <a:gd name="T27" fmla="*/ 0 h 34"/>
                  <a:gd name="T28" fmla="*/ 1 w 60"/>
                  <a:gd name="T29" fmla="*/ 0 h 34"/>
                  <a:gd name="T30" fmla="*/ 1 w 60"/>
                  <a:gd name="T31" fmla="*/ 0 h 34"/>
                  <a:gd name="T32" fmla="*/ 0 w 60"/>
                  <a:gd name="T33" fmla="*/ 1 h 34"/>
                  <a:gd name="T34" fmla="*/ 2 w 60"/>
                  <a:gd name="T35" fmla="*/ 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4"/>
                  <a:gd name="T56" fmla="*/ 60 w 6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4">
                    <a:moveTo>
                      <a:pt x="2" y="4"/>
                    </a:moveTo>
                    <a:lnTo>
                      <a:pt x="0" y="4"/>
                    </a:lnTo>
                    <a:lnTo>
                      <a:pt x="57" y="33"/>
                    </a:lnTo>
                    <a:lnTo>
                      <a:pt x="59" y="29"/>
                    </a:lnTo>
                    <a:lnTo>
                      <a:pt x="55" y="27"/>
                    </a:lnTo>
                    <a:lnTo>
                      <a:pt x="47" y="23"/>
                    </a:lnTo>
                    <a:lnTo>
                      <a:pt x="38" y="18"/>
                    </a:lnTo>
                    <a:lnTo>
                      <a:pt x="28" y="13"/>
                    </a:lnTo>
                    <a:lnTo>
                      <a:pt x="19" y="8"/>
                    </a:lnTo>
                    <a:lnTo>
                      <a:pt x="10" y="4"/>
                    </a:lnTo>
                    <a:lnTo>
                      <a:pt x="3" y="2"/>
                    </a:lnTo>
                    <a:lnTo>
                      <a:pt x="0" y="1"/>
                    </a:lnTo>
                    <a:lnTo>
                      <a:pt x="2" y="1"/>
                    </a:lnTo>
                    <a:lnTo>
                      <a:pt x="2" y="0"/>
                    </a:lnTo>
                    <a:lnTo>
                      <a:pt x="1" y="0"/>
                    </a:lnTo>
                    <a:lnTo>
                      <a:pt x="0" y="1"/>
                    </a:lnTo>
                    <a:lnTo>
                      <a:pt x="2" y="4"/>
                    </a:lnTo>
                  </a:path>
                </a:pathLst>
              </a:custGeom>
              <a:solidFill>
                <a:srgbClr val="000000"/>
              </a:solidFill>
              <a:ln w="9525" cap="rnd">
                <a:noFill/>
                <a:round/>
                <a:headEnd/>
                <a:tailEnd/>
              </a:ln>
            </p:spPr>
            <p:txBody>
              <a:bodyPr/>
              <a:lstStyle/>
              <a:p>
                <a:endParaRPr lang="tr-TR"/>
              </a:p>
            </p:txBody>
          </p:sp>
          <p:sp>
            <p:nvSpPr>
              <p:cNvPr id="18508" name="Freeform 582"/>
              <p:cNvSpPr>
                <a:spLocks/>
              </p:cNvSpPr>
              <p:nvPr/>
            </p:nvSpPr>
            <p:spPr bwMode="auto">
              <a:xfrm>
                <a:off x="148" y="3904"/>
                <a:ext cx="11" cy="8"/>
              </a:xfrm>
              <a:custGeom>
                <a:avLst/>
                <a:gdLst>
                  <a:gd name="T0" fmla="*/ 0 w 11"/>
                  <a:gd name="T1" fmla="*/ 7 h 8"/>
                  <a:gd name="T2" fmla="*/ 2 w 11"/>
                  <a:gd name="T3" fmla="*/ 6 h 8"/>
                  <a:gd name="T4" fmla="*/ 5 w 11"/>
                  <a:gd name="T5" fmla="*/ 6 h 8"/>
                  <a:gd name="T6" fmla="*/ 8 w 11"/>
                  <a:gd name="T7" fmla="*/ 4 h 8"/>
                  <a:gd name="T8" fmla="*/ 10 w 11"/>
                  <a:gd name="T9" fmla="*/ 4 h 8"/>
                  <a:gd name="T10" fmla="*/ 8 w 11"/>
                  <a:gd name="T11" fmla="*/ 0 h 8"/>
                  <a:gd name="T12" fmla="*/ 0 w 11"/>
                  <a:gd name="T13" fmla="*/ 3 h 8"/>
                  <a:gd name="T14" fmla="*/ 2 w 11"/>
                  <a:gd name="T15" fmla="*/ 3 h 8"/>
                  <a:gd name="T16" fmla="*/ 0 w 11"/>
                  <a:gd name="T17" fmla="*/ 7 h 8"/>
                  <a:gd name="T18" fmla="*/ 1 w 11"/>
                  <a:gd name="T19" fmla="*/ 7 h 8"/>
                  <a:gd name="T20" fmla="*/ 1 w 11"/>
                  <a:gd name="T21" fmla="*/ 7 h 8"/>
                  <a:gd name="T22" fmla="*/ 1 w 11"/>
                  <a:gd name="T23" fmla="*/ 7 h 8"/>
                  <a:gd name="T24" fmla="*/ 2 w 11"/>
                  <a:gd name="T25" fmla="*/ 7 h 8"/>
                  <a:gd name="T26" fmla="*/ 0 w 11"/>
                  <a:gd name="T27" fmla="*/ 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8"/>
                  <a:gd name="T44" fmla="*/ 11 w 11"/>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8">
                    <a:moveTo>
                      <a:pt x="0" y="7"/>
                    </a:moveTo>
                    <a:lnTo>
                      <a:pt x="2" y="6"/>
                    </a:lnTo>
                    <a:lnTo>
                      <a:pt x="5" y="6"/>
                    </a:lnTo>
                    <a:lnTo>
                      <a:pt x="8" y="4"/>
                    </a:lnTo>
                    <a:lnTo>
                      <a:pt x="10" y="4"/>
                    </a:lnTo>
                    <a:lnTo>
                      <a:pt x="8" y="0"/>
                    </a:lnTo>
                    <a:lnTo>
                      <a:pt x="0" y="3"/>
                    </a:lnTo>
                    <a:lnTo>
                      <a:pt x="2" y="3"/>
                    </a:lnTo>
                    <a:lnTo>
                      <a:pt x="0" y="7"/>
                    </a:lnTo>
                    <a:lnTo>
                      <a:pt x="1" y="7"/>
                    </a:lnTo>
                    <a:lnTo>
                      <a:pt x="2" y="7"/>
                    </a:lnTo>
                    <a:lnTo>
                      <a:pt x="0" y="7"/>
                    </a:lnTo>
                  </a:path>
                </a:pathLst>
              </a:custGeom>
              <a:solidFill>
                <a:srgbClr val="000000"/>
              </a:solidFill>
              <a:ln w="9525" cap="rnd">
                <a:noFill/>
                <a:round/>
                <a:headEnd/>
                <a:tailEnd/>
              </a:ln>
            </p:spPr>
            <p:txBody>
              <a:bodyPr/>
              <a:lstStyle/>
              <a:p>
                <a:endParaRPr lang="tr-TR"/>
              </a:p>
            </p:txBody>
          </p:sp>
          <p:sp>
            <p:nvSpPr>
              <p:cNvPr id="18509" name="Freeform 583"/>
              <p:cNvSpPr>
                <a:spLocks/>
              </p:cNvSpPr>
              <p:nvPr/>
            </p:nvSpPr>
            <p:spPr bwMode="auto">
              <a:xfrm>
                <a:off x="142" y="3903"/>
                <a:ext cx="9" cy="9"/>
              </a:xfrm>
              <a:custGeom>
                <a:avLst/>
                <a:gdLst>
                  <a:gd name="T0" fmla="*/ 4 w 9"/>
                  <a:gd name="T1" fmla="*/ 4 h 9"/>
                  <a:gd name="T2" fmla="*/ 1 w 9"/>
                  <a:gd name="T3" fmla="*/ 6 h 9"/>
                  <a:gd name="T4" fmla="*/ 6 w 9"/>
                  <a:gd name="T5" fmla="*/ 8 h 9"/>
                  <a:gd name="T6" fmla="*/ 8 w 9"/>
                  <a:gd name="T7" fmla="*/ 4 h 9"/>
                  <a:gd name="T8" fmla="*/ 3 w 9"/>
                  <a:gd name="T9" fmla="*/ 1 h 9"/>
                  <a:gd name="T10" fmla="*/ 0 w 9"/>
                  <a:gd name="T11" fmla="*/ 3 h 9"/>
                  <a:gd name="T12" fmla="*/ 3 w 9"/>
                  <a:gd name="T13" fmla="*/ 1 h 9"/>
                  <a:gd name="T14" fmla="*/ 0 w 9"/>
                  <a:gd name="T15" fmla="*/ 0 h 9"/>
                  <a:gd name="T16" fmla="*/ 0 w 9"/>
                  <a:gd name="T17" fmla="*/ 3 h 9"/>
                  <a:gd name="T18" fmla="*/ 4 w 9"/>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4" y="4"/>
                    </a:moveTo>
                    <a:lnTo>
                      <a:pt x="1" y="6"/>
                    </a:lnTo>
                    <a:lnTo>
                      <a:pt x="6" y="8"/>
                    </a:lnTo>
                    <a:lnTo>
                      <a:pt x="8" y="4"/>
                    </a:lnTo>
                    <a:lnTo>
                      <a:pt x="3" y="1"/>
                    </a:lnTo>
                    <a:lnTo>
                      <a:pt x="0" y="3"/>
                    </a:lnTo>
                    <a:lnTo>
                      <a:pt x="3" y="1"/>
                    </a:lnTo>
                    <a:lnTo>
                      <a:pt x="0" y="0"/>
                    </a:lnTo>
                    <a:lnTo>
                      <a:pt x="0" y="3"/>
                    </a:lnTo>
                    <a:lnTo>
                      <a:pt x="4" y="4"/>
                    </a:lnTo>
                  </a:path>
                </a:pathLst>
              </a:custGeom>
              <a:solidFill>
                <a:srgbClr val="000000"/>
              </a:solidFill>
              <a:ln w="9525" cap="rnd">
                <a:noFill/>
                <a:round/>
                <a:headEnd/>
                <a:tailEnd/>
              </a:ln>
            </p:spPr>
            <p:txBody>
              <a:bodyPr/>
              <a:lstStyle/>
              <a:p>
                <a:endParaRPr lang="tr-TR"/>
              </a:p>
            </p:txBody>
          </p:sp>
          <p:sp>
            <p:nvSpPr>
              <p:cNvPr id="18510" name="Freeform 584"/>
              <p:cNvSpPr>
                <a:spLocks/>
              </p:cNvSpPr>
              <p:nvPr/>
            </p:nvSpPr>
            <p:spPr bwMode="auto">
              <a:xfrm>
                <a:off x="138" y="3906"/>
                <a:ext cx="9" cy="28"/>
              </a:xfrm>
              <a:custGeom>
                <a:avLst/>
                <a:gdLst>
                  <a:gd name="T0" fmla="*/ 0 w 9"/>
                  <a:gd name="T1" fmla="*/ 20 h 28"/>
                  <a:gd name="T2" fmla="*/ 4 w 9"/>
                  <a:gd name="T3" fmla="*/ 19 h 28"/>
                  <a:gd name="T4" fmla="*/ 8 w 9"/>
                  <a:gd name="T5" fmla="*/ 0 h 28"/>
                  <a:gd name="T6" fmla="*/ 4 w 9"/>
                  <a:gd name="T7" fmla="*/ 0 h 28"/>
                  <a:gd name="T8" fmla="*/ 0 w 9"/>
                  <a:gd name="T9" fmla="*/ 18 h 28"/>
                  <a:gd name="T10" fmla="*/ 4 w 9"/>
                  <a:gd name="T11" fmla="*/ 18 h 28"/>
                  <a:gd name="T12" fmla="*/ 0 w 9"/>
                  <a:gd name="T13" fmla="*/ 20 h 28"/>
                  <a:gd name="T14" fmla="*/ 3 w 9"/>
                  <a:gd name="T15" fmla="*/ 27 h 28"/>
                  <a:gd name="T16" fmla="*/ 4 w 9"/>
                  <a:gd name="T17" fmla="*/ 19 h 28"/>
                  <a:gd name="T18" fmla="*/ 0 w 9"/>
                  <a:gd name="T19" fmla="*/ 2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8"/>
                  <a:gd name="T32" fmla="*/ 9 w 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8">
                    <a:moveTo>
                      <a:pt x="0" y="20"/>
                    </a:moveTo>
                    <a:lnTo>
                      <a:pt x="4" y="19"/>
                    </a:lnTo>
                    <a:lnTo>
                      <a:pt x="8" y="0"/>
                    </a:lnTo>
                    <a:lnTo>
                      <a:pt x="4" y="0"/>
                    </a:lnTo>
                    <a:lnTo>
                      <a:pt x="0" y="18"/>
                    </a:lnTo>
                    <a:lnTo>
                      <a:pt x="4" y="18"/>
                    </a:lnTo>
                    <a:lnTo>
                      <a:pt x="0" y="20"/>
                    </a:lnTo>
                    <a:lnTo>
                      <a:pt x="3" y="27"/>
                    </a:lnTo>
                    <a:lnTo>
                      <a:pt x="4" y="19"/>
                    </a:lnTo>
                    <a:lnTo>
                      <a:pt x="0" y="20"/>
                    </a:lnTo>
                  </a:path>
                </a:pathLst>
              </a:custGeom>
              <a:solidFill>
                <a:srgbClr val="000000"/>
              </a:solidFill>
              <a:ln w="9525" cap="rnd">
                <a:noFill/>
                <a:round/>
                <a:headEnd/>
                <a:tailEnd/>
              </a:ln>
            </p:spPr>
            <p:txBody>
              <a:bodyPr/>
              <a:lstStyle/>
              <a:p>
                <a:endParaRPr lang="tr-TR"/>
              </a:p>
            </p:txBody>
          </p:sp>
          <p:sp>
            <p:nvSpPr>
              <p:cNvPr id="18511" name="Freeform 585"/>
              <p:cNvSpPr>
                <a:spLocks/>
              </p:cNvSpPr>
              <p:nvPr/>
            </p:nvSpPr>
            <p:spPr bwMode="auto">
              <a:xfrm>
                <a:off x="133" y="3911"/>
                <a:ext cx="10" cy="15"/>
              </a:xfrm>
              <a:custGeom>
                <a:avLst/>
                <a:gdLst>
                  <a:gd name="T0" fmla="*/ 3 w 10"/>
                  <a:gd name="T1" fmla="*/ 5 h 15"/>
                  <a:gd name="T2" fmla="*/ 0 w 10"/>
                  <a:gd name="T3" fmla="*/ 4 h 15"/>
                  <a:gd name="T4" fmla="*/ 5 w 10"/>
                  <a:gd name="T5" fmla="*/ 14 h 15"/>
                  <a:gd name="T6" fmla="*/ 9 w 10"/>
                  <a:gd name="T7" fmla="*/ 13 h 15"/>
                  <a:gd name="T8" fmla="*/ 4 w 10"/>
                  <a:gd name="T9" fmla="*/ 2 h 15"/>
                  <a:gd name="T10" fmla="*/ 1 w 10"/>
                  <a:gd name="T11" fmla="*/ 1 h 15"/>
                  <a:gd name="T12" fmla="*/ 4 w 10"/>
                  <a:gd name="T13" fmla="*/ 2 h 15"/>
                  <a:gd name="T14" fmla="*/ 3 w 10"/>
                  <a:gd name="T15" fmla="*/ 0 h 15"/>
                  <a:gd name="T16" fmla="*/ 1 w 10"/>
                  <a:gd name="T17" fmla="*/ 1 h 15"/>
                  <a:gd name="T18" fmla="*/ 3 w 10"/>
                  <a:gd name="T19" fmla="*/ 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
                  <a:gd name="T32" fmla="*/ 10 w 1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
                    <a:moveTo>
                      <a:pt x="3" y="5"/>
                    </a:moveTo>
                    <a:lnTo>
                      <a:pt x="0" y="4"/>
                    </a:lnTo>
                    <a:lnTo>
                      <a:pt x="5" y="14"/>
                    </a:lnTo>
                    <a:lnTo>
                      <a:pt x="9" y="13"/>
                    </a:lnTo>
                    <a:lnTo>
                      <a:pt x="4" y="2"/>
                    </a:lnTo>
                    <a:lnTo>
                      <a:pt x="1" y="1"/>
                    </a:lnTo>
                    <a:lnTo>
                      <a:pt x="4" y="2"/>
                    </a:lnTo>
                    <a:lnTo>
                      <a:pt x="3" y="0"/>
                    </a:lnTo>
                    <a:lnTo>
                      <a:pt x="1" y="1"/>
                    </a:lnTo>
                    <a:lnTo>
                      <a:pt x="3" y="5"/>
                    </a:lnTo>
                  </a:path>
                </a:pathLst>
              </a:custGeom>
              <a:solidFill>
                <a:srgbClr val="000000"/>
              </a:solidFill>
              <a:ln w="9525" cap="rnd">
                <a:noFill/>
                <a:round/>
                <a:headEnd/>
                <a:tailEnd/>
              </a:ln>
            </p:spPr>
            <p:txBody>
              <a:bodyPr/>
              <a:lstStyle/>
              <a:p>
                <a:endParaRPr lang="tr-TR"/>
              </a:p>
            </p:txBody>
          </p:sp>
          <p:sp>
            <p:nvSpPr>
              <p:cNvPr id="18512" name="Freeform 586"/>
              <p:cNvSpPr>
                <a:spLocks/>
              </p:cNvSpPr>
              <p:nvPr/>
            </p:nvSpPr>
            <p:spPr bwMode="auto">
              <a:xfrm>
                <a:off x="127" y="3912"/>
                <a:ext cx="10" cy="7"/>
              </a:xfrm>
              <a:custGeom>
                <a:avLst/>
                <a:gdLst>
                  <a:gd name="T0" fmla="*/ 5 w 10"/>
                  <a:gd name="T1" fmla="*/ 4 h 7"/>
                  <a:gd name="T2" fmla="*/ 4 w 10"/>
                  <a:gd name="T3" fmla="*/ 6 h 7"/>
                  <a:gd name="T4" fmla="*/ 9 w 10"/>
                  <a:gd name="T5" fmla="*/ 4 h 7"/>
                  <a:gd name="T6" fmla="*/ 7 w 10"/>
                  <a:gd name="T7" fmla="*/ 0 h 7"/>
                  <a:gd name="T8" fmla="*/ 2 w 10"/>
                  <a:gd name="T9" fmla="*/ 2 h 7"/>
                  <a:gd name="T10" fmla="*/ 0 w 10"/>
                  <a:gd name="T11" fmla="*/ 4 h 7"/>
                  <a:gd name="T12" fmla="*/ 2 w 10"/>
                  <a:gd name="T13" fmla="*/ 2 h 7"/>
                  <a:gd name="T14" fmla="*/ 0 w 10"/>
                  <a:gd name="T15" fmla="*/ 3 h 7"/>
                  <a:gd name="T16" fmla="*/ 0 w 10"/>
                  <a:gd name="T17" fmla="*/ 4 h 7"/>
                  <a:gd name="T18" fmla="*/ 5 w 10"/>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7"/>
                  <a:gd name="T32" fmla="*/ 10 w 1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7">
                    <a:moveTo>
                      <a:pt x="5" y="4"/>
                    </a:moveTo>
                    <a:lnTo>
                      <a:pt x="4" y="6"/>
                    </a:lnTo>
                    <a:lnTo>
                      <a:pt x="9" y="4"/>
                    </a:lnTo>
                    <a:lnTo>
                      <a:pt x="7" y="0"/>
                    </a:lnTo>
                    <a:lnTo>
                      <a:pt x="2" y="2"/>
                    </a:lnTo>
                    <a:lnTo>
                      <a:pt x="0" y="4"/>
                    </a:lnTo>
                    <a:lnTo>
                      <a:pt x="2" y="2"/>
                    </a:lnTo>
                    <a:lnTo>
                      <a:pt x="0" y="3"/>
                    </a:lnTo>
                    <a:lnTo>
                      <a:pt x="0" y="4"/>
                    </a:lnTo>
                    <a:lnTo>
                      <a:pt x="5" y="4"/>
                    </a:lnTo>
                  </a:path>
                </a:pathLst>
              </a:custGeom>
              <a:solidFill>
                <a:srgbClr val="000000"/>
              </a:solidFill>
              <a:ln w="9525" cap="rnd">
                <a:noFill/>
                <a:round/>
                <a:headEnd/>
                <a:tailEnd/>
              </a:ln>
            </p:spPr>
            <p:txBody>
              <a:bodyPr/>
              <a:lstStyle/>
              <a:p>
                <a:endParaRPr lang="tr-TR"/>
              </a:p>
            </p:txBody>
          </p:sp>
          <p:sp>
            <p:nvSpPr>
              <p:cNvPr id="18513" name="Freeform 587"/>
              <p:cNvSpPr>
                <a:spLocks/>
              </p:cNvSpPr>
              <p:nvPr/>
            </p:nvSpPr>
            <p:spPr bwMode="auto">
              <a:xfrm>
                <a:off x="127" y="3916"/>
                <a:ext cx="6" cy="36"/>
              </a:xfrm>
              <a:custGeom>
                <a:avLst/>
                <a:gdLst>
                  <a:gd name="T0" fmla="*/ 0 w 6"/>
                  <a:gd name="T1" fmla="*/ 18 h 36"/>
                  <a:gd name="T2" fmla="*/ 5 w 6"/>
                  <a:gd name="T3" fmla="*/ 18 h 36"/>
                  <a:gd name="T4" fmla="*/ 5 w 6"/>
                  <a:gd name="T5" fmla="*/ 0 h 36"/>
                  <a:gd name="T6" fmla="*/ 0 w 6"/>
                  <a:gd name="T7" fmla="*/ 0 h 36"/>
                  <a:gd name="T8" fmla="*/ 0 w 6"/>
                  <a:gd name="T9" fmla="*/ 18 h 36"/>
                  <a:gd name="T10" fmla="*/ 5 w 6"/>
                  <a:gd name="T11" fmla="*/ 17 h 36"/>
                  <a:gd name="T12" fmla="*/ 0 w 6"/>
                  <a:gd name="T13" fmla="*/ 18 h 36"/>
                  <a:gd name="T14" fmla="*/ 5 w 6"/>
                  <a:gd name="T15" fmla="*/ 35 h 36"/>
                  <a:gd name="T16" fmla="*/ 5 w 6"/>
                  <a:gd name="T17" fmla="*/ 18 h 36"/>
                  <a:gd name="T18" fmla="*/ 0 w 6"/>
                  <a:gd name="T19" fmla="*/ 18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6"/>
                  <a:gd name="T32" fmla="*/ 6 w 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6">
                    <a:moveTo>
                      <a:pt x="0" y="18"/>
                    </a:moveTo>
                    <a:lnTo>
                      <a:pt x="5" y="18"/>
                    </a:lnTo>
                    <a:lnTo>
                      <a:pt x="5" y="0"/>
                    </a:lnTo>
                    <a:lnTo>
                      <a:pt x="0" y="0"/>
                    </a:lnTo>
                    <a:lnTo>
                      <a:pt x="0" y="18"/>
                    </a:lnTo>
                    <a:lnTo>
                      <a:pt x="5" y="17"/>
                    </a:lnTo>
                    <a:lnTo>
                      <a:pt x="0" y="18"/>
                    </a:lnTo>
                    <a:lnTo>
                      <a:pt x="5" y="35"/>
                    </a:lnTo>
                    <a:lnTo>
                      <a:pt x="5" y="18"/>
                    </a:lnTo>
                    <a:lnTo>
                      <a:pt x="0" y="18"/>
                    </a:lnTo>
                  </a:path>
                </a:pathLst>
              </a:custGeom>
              <a:solidFill>
                <a:srgbClr val="000000"/>
              </a:solidFill>
              <a:ln w="9525" cap="rnd">
                <a:noFill/>
                <a:round/>
                <a:headEnd/>
                <a:tailEnd/>
              </a:ln>
            </p:spPr>
            <p:txBody>
              <a:bodyPr/>
              <a:lstStyle/>
              <a:p>
                <a:endParaRPr lang="tr-TR"/>
              </a:p>
            </p:txBody>
          </p:sp>
          <p:sp>
            <p:nvSpPr>
              <p:cNvPr id="18514" name="Freeform 588"/>
              <p:cNvSpPr>
                <a:spLocks/>
              </p:cNvSpPr>
              <p:nvPr/>
            </p:nvSpPr>
            <p:spPr bwMode="auto">
              <a:xfrm>
                <a:off x="123" y="3917"/>
                <a:ext cx="10" cy="18"/>
              </a:xfrm>
              <a:custGeom>
                <a:avLst/>
                <a:gdLst>
                  <a:gd name="T0" fmla="*/ 4 w 10"/>
                  <a:gd name="T1" fmla="*/ 5 h 18"/>
                  <a:gd name="T2" fmla="*/ 0 w 10"/>
                  <a:gd name="T3" fmla="*/ 3 h 18"/>
                  <a:gd name="T4" fmla="*/ 4 w 10"/>
                  <a:gd name="T5" fmla="*/ 17 h 18"/>
                  <a:gd name="T6" fmla="*/ 9 w 10"/>
                  <a:gd name="T7" fmla="*/ 16 h 18"/>
                  <a:gd name="T8" fmla="*/ 4 w 10"/>
                  <a:gd name="T9" fmla="*/ 3 h 18"/>
                  <a:gd name="T10" fmla="*/ 1 w 10"/>
                  <a:gd name="T11" fmla="*/ 1 h 18"/>
                  <a:gd name="T12" fmla="*/ 4 w 10"/>
                  <a:gd name="T13" fmla="*/ 3 h 18"/>
                  <a:gd name="T14" fmla="*/ 4 w 10"/>
                  <a:gd name="T15" fmla="*/ 0 h 18"/>
                  <a:gd name="T16" fmla="*/ 1 w 10"/>
                  <a:gd name="T17" fmla="*/ 1 h 18"/>
                  <a:gd name="T18" fmla="*/ 4 w 10"/>
                  <a:gd name="T19" fmla="*/ 5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8"/>
                  <a:gd name="T32" fmla="*/ 10 w 1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8">
                    <a:moveTo>
                      <a:pt x="4" y="5"/>
                    </a:moveTo>
                    <a:lnTo>
                      <a:pt x="0" y="3"/>
                    </a:lnTo>
                    <a:lnTo>
                      <a:pt x="4" y="17"/>
                    </a:lnTo>
                    <a:lnTo>
                      <a:pt x="9" y="16"/>
                    </a:lnTo>
                    <a:lnTo>
                      <a:pt x="4" y="3"/>
                    </a:lnTo>
                    <a:lnTo>
                      <a:pt x="1" y="1"/>
                    </a:lnTo>
                    <a:lnTo>
                      <a:pt x="4" y="3"/>
                    </a:lnTo>
                    <a:lnTo>
                      <a:pt x="4" y="0"/>
                    </a:lnTo>
                    <a:lnTo>
                      <a:pt x="1" y="1"/>
                    </a:lnTo>
                    <a:lnTo>
                      <a:pt x="4" y="5"/>
                    </a:lnTo>
                  </a:path>
                </a:pathLst>
              </a:custGeom>
              <a:solidFill>
                <a:srgbClr val="000000"/>
              </a:solidFill>
              <a:ln w="9525" cap="rnd">
                <a:noFill/>
                <a:round/>
                <a:headEnd/>
                <a:tailEnd/>
              </a:ln>
            </p:spPr>
            <p:txBody>
              <a:bodyPr/>
              <a:lstStyle/>
              <a:p>
                <a:endParaRPr lang="tr-TR"/>
              </a:p>
            </p:txBody>
          </p:sp>
          <p:sp>
            <p:nvSpPr>
              <p:cNvPr id="18515" name="Freeform 589"/>
              <p:cNvSpPr>
                <a:spLocks/>
              </p:cNvSpPr>
              <p:nvPr/>
            </p:nvSpPr>
            <p:spPr bwMode="auto">
              <a:xfrm>
                <a:off x="119" y="3918"/>
                <a:ext cx="9" cy="6"/>
              </a:xfrm>
              <a:custGeom>
                <a:avLst/>
                <a:gdLst>
                  <a:gd name="T0" fmla="*/ 6 w 9"/>
                  <a:gd name="T1" fmla="*/ 3 h 6"/>
                  <a:gd name="T2" fmla="*/ 4 w 9"/>
                  <a:gd name="T3" fmla="*/ 5 h 6"/>
                  <a:gd name="T4" fmla="*/ 8 w 9"/>
                  <a:gd name="T5" fmla="*/ 4 h 6"/>
                  <a:gd name="T6" fmla="*/ 6 w 9"/>
                  <a:gd name="T7" fmla="*/ 0 h 6"/>
                  <a:gd name="T8" fmla="*/ 2 w 9"/>
                  <a:gd name="T9" fmla="*/ 1 h 6"/>
                  <a:gd name="T10" fmla="*/ 0 w 9"/>
                  <a:gd name="T11" fmla="*/ 3 h 6"/>
                  <a:gd name="T12" fmla="*/ 2 w 9"/>
                  <a:gd name="T13" fmla="*/ 1 h 6"/>
                  <a:gd name="T14" fmla="*/ 0 w 9"/>
                  <a:gd name="T15" fmla="*/ 2 h 6"/>
                  <a:gd name="T16" fmla="*/ 0 w 9"/>
                  <a:gd name="T17" fmla="*/ 3 h 6"/>
                  <a:gd name="T18" fmla="*/ 6 w 9"/>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6" y="3"/>
                    </a:moveTo>
                    <a:lnTo>
                      <a:pt x="4" y="5"/>
                    </a:lnTo>
                    <a:lnTo>
                      <a:pt x="8" y="4"/>
                    </a:lnTo>
                    <a:lnTo>
                      <a:pt x="6" y="0"/>
                    </a:lnTo>
                    <a:lnTo>
                      <a:pt x="2" y="1"/>
                    </a:lnTo>
                    <a:lnTo>
                      <a:pt x="0" y="3"/>
                    </a:lnTo>
                    <a:lnTo>
                      <a:pt x="2" y="1"/>
                    </a:lnTo>
                    <a:lnTo>
                      <a:pt x="0" y="2"/>
                    </a:lnTo>
                    <a:lnTo>
                      <a:pt x="0" y="3"/>
                    </a:lnTo>
                    <a:lnTo>
                      <a:pt x="6" y="3"/>
                    </a:lnTo>
                  </a:path>
                </a:pathLst>
              </a:custGeom>
              <a:solidFill>
                <a:srgbClr val="000000"/>
              </a:solidFill>
              <a:ln w="9525" cap="rnd">
                <a:noFill/>
                <a:round/>
                <a:headEnd/>
                <a:tailEnd/>
              </a:ln>
            </p:spPr>
            <p:txBody>
              <a:bodyPr/>
              <a:lstStyle/>
              <a:p>
                <a:endParaRPr lang="tr-TR"/>
              </a:p>
            </p:txBody>
          </p:sp>
          <p:sp>
            <p:nvSpPr>
              <p:cNvPr id="18516" name="Freeform 590"/>
              <p:cNvSpPr>
                <a:spLocks/>
              </p:cNvSpPr>
              <p:nvPr/>
            </p:nvSpPr>
            <p:spPr bwMode="auto">
              <a:xfrm>
                <a:off x="119" y="3922"/>
                <a:ext cx="6" cy="37"/>
              </a:xfrm>
              <a:custGeom>
                <a:avLst/>
                <a:gdLst>
                  <a:gd name="T0" fmla="*/ 0 w 6"/>
                  <a:gd name="T1" fmla="*/ 29 h 37"/>
                  <a:gd name="T2" fmla="*/ 5 w 6"/>
                  <a:gd name="T3" fmla="*/ 28 h 37"/>
                  <a:gd name="T4" fmla="*/ 5 w 6"/>
                  <a:gd name="T5" fmla="*/ 0 h 37"/>
                  <a:gd name="T6" fmla="*/ 0 w 6"/>
                  <a:gd name="T7" fmla="*/ 0 h 37"/>
                  <a:gd name="T8" fmla="*/ 0 w 6"/>
                  <a:gd name="T9" fmla="*/ 28 h 37"/>
                  <a:gd name="T10" fmla="*/ 4 w 6"/>
                  <a:gd name="T11" fmla="*/ 27 h 37"/>
                  <a:gd name="T12" fmla="*/ 0 w 6"/>
                  <a:gd name="T13" fmla="*/ 29 h 37"/>
                  <a:gd name="T14" fmla="*/ 5 w 6"/>
                  <a:gd name="T15" fmla="*/ 36 h 37"/>
                  <a:gd name="T16" fmla="*/ 5 w 6"/>
                  <a:gd name="T17" fmla="*/ 28 h 37"/>
                  <a:gd name="T18" fmla="*/ 0 w 6"/>
                  <a:gd name="T19" fmla="*/ 29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7"/>
                  <a:gd name="T32" fmla="*/ 6 w 6"/>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7">
                    <a:moveTo>
                      <a:pt x="0" y="29"/>
                    </a:moveTo>
                    <a:lnTo>
                      <a:pt x="5" y="28"/>
                    </a:lnTo>
                    <a:lnTo>
                      <a:pt x="5" y="0"/>
                    </a:lnTo>
                    <a:lnTo>
                      <a:pt x="0" y="0"/>
                    </a:lnTo>
                    <a:lnTo>
                      <a:pt x="0" y="28"/>
                    </a:lnTo>
                    <a:lnTo>
                      <a:pt x="4" y="27"/>
                    </a:lnTo>
                    <a:lnTo>
                      <a:pt x="0" y="29"/>
                    </a:lnTo>
                    <a:lnTo>
                      <a:pt x="5" y="36"/>
                    </a:lnTo>
                    <a:lnTo>
                      <a:pt x="5" y="28"/>
                    </a:lnTo>
                    <a:lnTo>
                      <a:pt x="0" y="29"/>
                    </a:lnTo>
                  </a:path>
                </a:pathLst>
              </a:custGeom>
              <a:solidFill>
                <a:srgbClr val="000000"/>
              </a:solidFill>
              <a:ln w="9525" cap="rnd">
                <a:noFill/>
                <a:round/>
                <a:headEnd/>
                <a:tailEnd/>
              </a:ln>
            </p:spPr>
            <p:txBody>
              <a:bodyPr/>
              <a:lstStyle/>
              <a:p>
                <a:endParaRPr lang="tr-TR"/>
              </a:p>
            </p:txBody>
          </p:sp>
          <p:sp>
            <p:nvSpPr>
              <p:cNvPr id="18517" name="Freeform 591"/>
              <p:cNvSpPr>
                <a:spLocks/>
              </p:cNvSpPr>
              <p:nvPr/>
            </p:nvSpPr>
            <p:spPr bwMode="auto">
              <a:xfrm>
                <a:off x="114" y="3939"/>
                <a:ext cx="11" cy="13"/>
              </a:xfrm>
              <a:custGeom>
                <a:avLst/>
                <a:gdLst>
                  <a:gd name="T0" fmla="*/ 4 w 11"/>
                  <a:gd name="T1" fmla="*/ 4 h 13"/>
                  <a:gd name="T2" fmla="*/ 0 w 11"/>
                  <a:gd name="T3" fmla="*/ 4 h 13"/>
                  <a:gd name="T4" fmla="*/ 5 w 11"/>
                  <a:gd name="T5" fmla="*/ 12 h 13"/>
                  <a:gd name="T6" fmla="*/ 10 w 11"/>
                  <a:gd name="T7" fmla="*/ 10 h 13"/>
                  <a:gd name="T8" fmla="*/ 5 w 11"/>
                  <a:gd name="T9" fmla="*/ 2 h 13"/>
                  <a:gd name="T10" fmla="*/ 1 w 11"/>
                  <a:gd name="T11" fmla="*/ 1 h 13"/>
                  <a:gd name="T12" fmla="*/ 5 w 11"/>
                  <a:gd name="T13" fmla="*/ 2 h 13"/>
                  <a:gd name="T14" fmla="*/ 3 w 11"/>
                  <a:gd name="T15" fmla="*/ 0 h 13"/>
                  <a:gd name="T16" fmla="*/ 1 w 11"/>
                  <a:gd name="T17" fmla="*/ 1 h 13"/>
                  <a:gd name="T18" fmla="*/ 4 w 11"/>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3"/>
                  <a:gd name="T32" fmla="*/ 11 w 1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3">
                    <a:moveTo>
                      <a:pt x="4" y="4"/>
                    </a:moveTo>
                    <a:lnTo>
                      <a:pt x="0" y="4"/>
                    </a:lnTo>
                    <a:lnTo>
                      <a:pt x="5" y="12"/>
                    </a:lnTo>
                    <a:lnTo>
                      <a:pt x="10" y="10"/>
                    </a:lnTo>
                    <a:lnTo>
                      <a:pt x="5" y="2"/>
                    </a:lnTo>
                    <a:lnTo>
                      <a:pt x="1" y="1"/>
                    </a:lnTo>
                    <a:lnTo>
                      <a:pt x="5" y="2"/>
                    </a:lnTo>
                    <a:lnTo>
                      <a:pt x="3" y="0"/>
                    </a:lnTo>
                    <a:lnTo>
                      <a:pt x="1" y="1"/>
                    </a:lnTo>
                    <a:lnTo>
                      <a:pt x="4" y="4"/>
                    </a:lnTo>
                  </a:path>
                </a:pathLst>
              </a:custGeom>
              <a:solidFill>
                <a:srgbClr val="000000"/>
              </a:solidFill>
              <a:ln w="9525" cap="rnd">
                <a:noFill/>
                <a:round/>
                <a:headEnd/>
                <a:tailEnd/>
              </a:ln>
            </p:spPr>
            <p:txBody>
              <a:bodyPr/>
              <a:lstStyle/>
              <a:p>
                <a:endParaRPr lang="tr-TR"/>
              </a:p>
            </p:txBody>
          </p:sp>
          <p:sp>
            <p:nvSpPr>
              <p:cNvPr id="18518" name="Freeform 592"/>
              <p:cNvSpPr>
                <a:spLocks/>
              </p:cNvSpPr>
              <p:nvPr/>
            </p:nvSpPr>
            <p:spPr bwMode="auto">
              <a:xfrm>
                <a:off x="108" y="3940"/>
                <a:ext cx="10" cy="7"/>
              </a:xfrm>
              <a:custGeom>
                <a:avLst/>
                <a:gdLst>
                  <a:gd name="T0" fmla="*/ 5 w 10"/>
                  <a:gd name="T1" fmla="*/ 4 h 7"/>
                  <a:gd name="T2" fmla="*/ 4 w 10"/>
                  <a:gd name="T3" fmla="*/ 6 h 7"/>
                  <a:gd name="T4" fmla="*/ 9 w 10"/>
                  <a:gd name="T5" fmla="*/ 3 h 7"/>
                  <a:gd name="T6" fmla="*/ 7 w 10"/>
                  <a:gd name="T7" fmla="*/ 0 h 7"/>
                  <a:gd name="T8" fmla="*/ 1 w 10"/>
                  <a:gd name="T9" fmla="*/ 3 h 7"/>
                  <a:gd name="T10" fmla="*/ 0 w 10"/>
                  <a:gd name="T11" fmla="*/ 5 h 7"/>
                  <a:gd name="T12" fmla="*/ 1 w 10"/>
                  <a:gd name="T13" fmla="*/ 3 h 7"/>
                  <a:gd name="T14" fmla="*/ 0 w 10"/>
                  <a:gd name="T15" fmla="*/ 4 h 7"/>
                  <a:gd name="T16" fmla="*/ 0 w 10"/>
                  <a:gd name="T17" fmla="*/ 5 h 7"/>
                  <a:gd name="T18" fmla="*/ 5 w 10"/>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7"/>
                  <a:gd name="T32" fmla="*/ 10 w 1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7">
                    <a:moveTo>
                      <a:pt x="5" y="4"/>
                    </a:moveTo>
                    <a:lnTo>
                      <a:pt x="4" y="6"/>
                    </a:lnTo>
                    <a:lnTo>
                      <a:pt x="9" y="3"/>
                    </a:lnTo>
                    <a:lnTo>
                      <a:pt x="7" y="0"/>
                    </a:lnTo>
                    <a:lnTo>
                      <a:pt x="1" y="3"/>
                    </a:lnTo>
                    <a:lnTo>
                      <a:pt x="0" y="5"/>
                    </a:lnTo>
                    <a:lnTo>
                      <a:pt x="1" y="3"/>
                    </a:lnTo>
                    <a:lnTo>
                      <a:pt x="0" y="4"/>
                    </a:lnTo>
                    <a:lnTo>
                      <a:pt x="0" y="5"/>
                    </a:lnTo>
                    <a:lnTo>
                      <a:pt x="5" y="4"/>
                    </a:lnTo>
                  </a:path>
                </a:pathLst>
              </a:custGeom>
              <a:solidFill>
                <a:srgbClr val="000000"/>
              </a:solidFill>
              <a:ln w="9525" cap="rnd">
                <a:noFill/>
                <a:round/>
                <a:headEnd/>
                <a:tailEnd/>
              </a:ln>
            </p:spPr>
            <p:txBody>
              <a:bodyPr/>
              <a:lstStyle/>
              <a:p>
                <a:endParaRPr lang="tr-TR"/>
              </a:p>
            </p:txBody>
          </p:sp>
          <p:sp>
            <p:nvSpPr>
              <p:cNvPr id="18519" name="Freeform 593"/>
              <p:cNvSpPr>
                <a:spLocks/>
              </p:cNvSpPr>
              <p:nvPr/>
            </p:nvSpPr>
            <p:spPr bwMode="auto">
              <a:xfrm>
                <a:off x="109" y="3945"/>
                <a:ext cx="9" cy="15"/>
              </a:xfrm>
              <a:custGeom>
                <a:avLst/>
                <a:gdLst>
                  <a:gd name="T0" fmla="*/ 8 w 9"/>
                  <a:gd name="T1" fmla="*/ 13 h 15"/>
                  <a:gd name="T2" fmla="*/ 5 w 9"/>
                  <a:gd name="T3" fmla="*/ 0 h 15"/>
                  <a:gd name="T4" fmla="*/ 0 w 9"/>
                  <a:gd name="T5" fmla="*/ 1 h 15"/>
                  <a:gd name="T6" fmla="*/ 4 w 9"/>
                  <a:gd name="T7" fmla="*/ 14 h 15"/>
                  <a:gd name="T8" fmla="*/ 3 w 9"/>
                  <a:gd name="T9" fmla="*/ 14 h 15"/>
                  <a:gd name="T10" fmla="*/ 8 w 9"/>
                  <a:gd name="T11" fmla="*/ 14 h 15"/>
                  <a:gd name="T12" fmla="*/ 8 w 9"/>
                  <a:gd name="T13" fmla="*/ 14 h 15"/>
                  <a:gd name="T14" fmla="*/ 8 w 9"/>
                  <a:gd name="T15" fmla="*/ 13 h 1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5"/>
                  <a:gd name="T26" fmla="*/ 9 w 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5">
                    <a:moveTo>
                      <a:pt x="8" y="13"/>
                    </a:moveTo>
                    <a:lnTo>
                      <a:pt x="5" y="0"/>
                    </a:lnTo>
                    <a:lnTo>
                      <a:pt x="0" y="1"/>
                    </a:lnTo>
                    <a:lnTo>
                      <a:pt x="4" y="14"/>
                    </a:lnTo>
                    <a:lnTo>
                      <a:pt x="3" y="14"/>
                    </a:lnTo>
                    <a:lnTo>
                      <a:pt x="8" y="14"/>
                    </a:lnTo>
                    <a:lnTo>
                      <a:pt x="8" y="13"/>
                    </a:lnTo>
                  </a:path>
                </a:pathLst>
              </a:custGeom>
              <a:solidFill>
                <a:srgbClr val="000000"/>
              </a:solidFill>
              <a:ln w="9525" cap="rnd">
                <a:noFill/>
                <a:round/>
                <a:headEnd/>
                <a:tailEnd/>
              </a:ln>
            </p:spPr>
            <p:txBody>
              <a:bodyPr/>
              <a:lstStyle/>
              <a:p>
                <a:endParaRPr lang="tr-TR"/>
              </a:p>
            </p:txBody>
          </p:sp>
          <p:sp>
            <p:nvSpPr>
              <p:cNvPr id="18520" name="Freeform 594"/>
              <p:cNvSpPr>
                <a:spLocks/>
              </p:cNvSpPr>
              <p:nvPr/>
            </p:nvSpPr>
            <p:spPr bwMode="auto">
              <a:xfrm>
                <a:off x="112" y="3958"/>
                <a:ext cx="6" cy="122"/>
              </a:xfrm>
              <a:custGeom>
                <a:avLst/>
                <a:gdLst>
                  <a:gd name="T0" fmla="*/ 3 w 6"/>
                  <a:gd name="T1" fmla="*/ 116 h 122"/>
                  <a:gd name="T2" fmla="*/ 5 w 6"/>
                  <a:gd name="T3" fmla="*/ 119 h 122"/>
                  <a:gd name="T4" fmla="*/ 4 w 6"/>
                  <a:gd name="T5" fmla="*/ 0 h 122"/>
                  <a:gd name="T6" fmla="*/ 0 w 6"/>
                  <a:gd name="T7" fmla="*/ 0 h 122"/>
                  <a:gd name="T8" fmla="*/ 1 w 6"/>
                  <a:gd name="T9" fmla="*/ 119 h 122"/>
                  <a:gd name="T10" fmla="*/ 3 w 6"/>
                  <a:gd name="T11" fmla="*/ 121 h 122"/>
                  <a:gd name="T12" fmla="*/ 1 w 6"/>
                  <a:gd name="T13" fmla="*/ 119 h 122"/>
                  <a:gd name="T14" fmla="*/ 1 w 6"/>
                  <a:gd name="T15" fmla="*/ 121 h 122"/>
                  <a:gd name="T16" fmla="*/ 3 w 6"/>
                  <a:gd name="T17" fmla="*/ 121 h 122"/>
                  <a:gd name="T18" fmla="*/ 3 w 6"/>
                  <a:gd name="T19" fmla="*/ 116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2"/>
                  <a:gd name="T32" fmla="*/ 6 w 6"/>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2">
                    <a:moveTo>
                      <a:pt x="3" y="116"/>
                    </a:moveTo>
                    <a:lnTo>
                      <a:pt x="5" y="119"/>
                    </a:lnTo>
                    <a:lnTo>
                      <a:pt x="4" y="0"/>
                    </a:lnTo>
                    <a:lnTo>
                      <a:pt x="0" y="0"/>
                    </a:lnTo>
                    <a:lnTo>
                      <a:pt x="1" y="119"/>
                    </a:lnTo>
                    <a:lnTo>
                      <a:pt x="3" y="121"/>
                    </a:lnTo>
                    <a:lnTo>
                      <a:pt x="1" y="119"/>
                    </a:lnTo>
                    <a:lnTo>
                      <a:pt x="1" y="121"/>
                    </a:lnTo>
                    <a:lnTo>
                      <a:pt x="3" y="121"/>
                    </a:lnTo>
                    <a:lnTo>
                      <a:pt x="3" y="116"/>
                    </a:lnTo>
                  </a:path>
                </a:pathLst>
              </a:custGeom>
              <a:solidFill>
                <a:srgbClr val="000000"/>
              </a:solidFill>
              <a:ln w="9525" cap="rnd">
                <a:noFill/>
                <a:round/>
                <a:headEnd/>
                <a:tailEnd/>
              </a:ln>
            </p:spPr>
            <p:txBody>
              <a:bodyPr/>
              <a:lstStyle/>
              <a:p>
                <a:endParaRPr lang="tr-TR"/>
              </a:p>
            </p:txBody>
          </p:sp>
          <p:sp>
            <p:nvSpPr>
              <p:cNvPr id="18521" name="Rectangle 595"/>
              <p:cNvSpPr>
                <a:spLocks noChangeArrowheads="1"/>
              </p:cNvSpPr>
              <p:nvPr/>
            </p:nvSpPr>
            <p:spPr bwMode="auto">
              <a:xfrm>
                <a:off x="552" y="3304"/>
                <a:ext cx="76" cy="131"/>
              </a:xfrm>
              <a:prstGeom prst="rect">
                <a:avLst/>
              </a:prstGeom>
              <a:solidFill>
                <a:srgbClr val="BF3F3F"/>
              </a:solidFill>
              <a:ln w="9525">
                <a:noFill/>
                <a:miter lim="800000"/>
                <a:headEnd/>
                <a:tailEnd/>
              </a:ln>
            </p:spPr>
            <p:txBody>
              <a:bodyPr wrap="none" anchor="ctr"/>
              <a:lstStyle/>
              <a:p>
                <a:endParaRPr lang="tr-TR"/>
              </a:p>
            </p:txBody>
          </p:sp>
          <p:sp>
            <p:nvSpPr>
              <p:cNvPr id="18522" name="Freeform 596"/>
              <p:cNvSpPr>
                <a:spLocks/>
              </p:cNvSpPr>
              <p:nvPr/>
            </p:nvSpPr>
            <p:spPr bwMode="auto">
              <a:xfrm>
                <a:off x="552" y="3302"/>
                <a:ext cx="79" cy="5"/>
              </a:xfrm>
              <a:custGeom>
                <a:avLst/>
                <a:gdLst>
                  <a:gd name="T0" fmla="*/ 78 w 79"/>
                  <a:gd name="T1" fmla="*/ 2 h 5"/>
                  <a:gd name="T2" fmla="*/ 75 w 79"/>
                  <a:gd name="T3" fmla="*/ 0 h 5"/>
                  <a:gd name="T4" fmla="*/ 0 w 79"/>
                  <a:gd name="T5" fmla="*/ 0 h 5"/>
                  <a:gd name="T6" fmla="*/ 0 w 79"/>
                  <a:gd name="T7" fmla="*/ 4 h 5"/>
                  <a:gd name="T8" fmla="*/ 75 w 79"/>
                  <a:gd name="T9" fmla="*/ 4 h 5"/>
                  <a:gd name="T10" fmla="*/ 73 w 79"/>
                  <a:gd name="T11" fmla="*/ 2 h 5"/>
                  <a:gd name="T12" fmla="*/ 78 w 79"/>
                  <a:gd name="T13" fmla="*/ 2 h 5"/>
                  <a:gd name="T14" fmla="*/ 78 w 79"/>
                  <a:gd name="T15" fmla="*/ 0 h 5"/>
                  <a:gd name="T16" fmla="*/ 75 w 79"/>
                  <a:gd name="T17" fmla="*/ 0 h 5"/>
                  <a:gd name="T18" fmla="*/ 78 w 79"/>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5"/>
                  <a:gd name="T32" fmla="*/ 79 w 7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5">
                    <a:moveTo>
                      <a:pt x="78" y="2"/>
                    </a:moveTo>
                    <a:lnTo>
                      <a:pt x="75" y="0"/>
                    </a:lnTo>
                    <a:lnTo>
                      <a:pt x="0" y="0"/>
                    </a:lnTo>
                    <a:lnTo>
                      <a:pt x="0" y="4"/>
                    </a:lnTo>
                    <a:lnTo>
                      <a:pt x="75" y="4"/>
                    </a:lnTo>
                    <a:lnTo>
                      <a:pt x="73" y="2"/>
                    </a:lnTo>
                    <a:lnTo>
                      <a:pt x="78" y="2"/>
                    </a:lnTo>
                    <a:lnTo>
                      <a:pt x="78" y="0"/>
                    </a:lnTo>
                    <a:lnTo>
                      <a:pt x="75" y="0"/>
                    </a:lnTo>
                    <a:lnTo>
                      <a:pt x="78" y="2"/>
                    </a:lnTo>
                  </a:path>
                </a:pathLst>
              </a:custGeom>
              <a:solidFill>
                <a:srgbClr val="000000"/>
              </a:solidFill>
              <a:ln w="9525" cap="rnd">
                <a:noFill/>
                <a:round/>
                <a:headEnd/>
                <a:tailEnd/>
              </a:ln>
            </p:spPr>
            <p:txBody>
              <a:bodyPr/>
              <a:lstStyle/>
              <a:p>
                <a:endParaRPr lang="tr-TR"/>
              </a:p>
            </p:txBody>
          </p:sp>
          <p:sp>
            <p:nvSpPr>
              <p:cNvPr id="18523" name="Freeform 597"/>
              <p:cNvSpPr>
                <a:spLocks/>
              </p:cNvSpPr>
              <p:nvPr/>
            </p:nvSpPr>
            <p:spPr bwMode="auto">
              <a:xfrm>
                <a:off x="625" y="3304"/>
                <a:ext cx="6" cy="135"/>
              </a:xfrm>
              <a:custGeom>
                <a:avLst/>
                <a:gdLst>
                  <a:gd name="T0" fmla="*/ 2 w 6"/>
                  <a:gd name="T1" fmla="*/ 134 h 135"/>
                  <a:gd name="T2" fmla="*/ 5 w 6"/>
                  <a:gd name="T3" fmla="*/ 132 h 135"/>
                  <a:gd name="T4" fmla="*/ 5 w 6"/>
                  <a:gd name="T5" fmla="*/ 0 h 135"/>
                  <a:gd name="T6" fmla="*/ 0 w 6"/>
                  <a:gd name="T7" fmla="*/ 0 h 135"/>
                  <a:gd name="T8" fmla="*/ 0 w 6"/>
                  <a:gd name="T9" fmla="*/ 132 h 135"/>
                  <a:gd name="T10" fmla="*/ 2 w 6"/>
                  <a:gd name="T11" fmla="*/ 129 h 135"/>
                  <a:gd name="T12" fmla="*/ 2 w 6"/>
                  <a:gd name="T13" fmla="*/ 134 h 135"/>
                  <a:gd name="T14" fmla="*/ 5 w 6"/>
                  <a:gd name="T15" fmla="*/ 134 h 135"/>
                  <a:gd name="T16" fmla="*/ 5 w 6"/>
                  <a:gd name="T17" fmla="*/ 132 h 135"/>
                  <a:gd name="T18" fmla="*/ 2 w 6"/>
                  <a:gd name="T19" fmla="*/ 134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5"/>
                  <a:gd name="T32" fmla="*/ 6 w 6"/>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5">
                    <a:moveTo>
                      <a:pt x="2" y="134"/>
                    </a:moveTo>
                    <a:lnTo>
                      <a:pt x="5" y="132"/>
                    </a:lnTo>
                    <a:lnTo>
                      <a:pt x="5" y="0"/>
                    </a:lnTo>
                    <a:lnTo>
                      <a:pt x="0" y="0"/>
                    </a:lnTo>
                    <a:lnTo>
                      <a:pt x="0" y="132"/>
                    </a:lnTo>
                    <a:lnTo>
                      <a:pt x="2" y="129"/>
                    </a:lnTo>
                    <a:lnTo>
                      <a:pt x="2" y="134"/>
                    </a:lnTo>
                    <a:lnTo>
                      <a:pt x="5" y="134"/>
                    </a:lnTo>
                    <a:lnTo>
                      <a:pt x="5" y="132"/>
                    </a:lnTo>
                    <a:lnTo>
                      <a:pt x="2" y="134"/>
                    </a:lnTo>
                  </a:path>
                </a:pathLst>
              </a:custGeom>
              <a:solidFill>
                <a:srgbClr val="000000"/>
              </a:solidFill>
              <a:ln w="9525" cap="rnd">
                <a:noFill/>
                <a:round/>
                <a:headEnd/>
                <a:tailEnd/>
              </a:ln>
            </p:spPr>
            <p:txBody>
              <a:bodyPr/>
              <a:lstStyle/>
              <a:p>
                <a:endParaRPr lang="tr-TR"/>
              </a:p>
            </p:txBody>
          </p:sp>
          <p:sp>
            <p:nvSpPr>
              <p:cNvPr id="18524" name="Freeform 598"/>
              <p:cNvSpPr>
                <a:spLocks/>
              </p:cNvSpPr>
              <p:nvPr/>
            </p:nvSpPr>
            <p:spPr bwMode="auto">
              <a:xfrm>
                <a:off x="549" y="3433"/>
                <a:ext cx="80" cy="6"/>
              </a:xfrm>
              <a:custGeom>
                <a:avLst/>
                <a:gdLst>
                  <a:gd name="T0" fmla="*/ 0 w 80"/>
                  <a:gd name="T1" fmla="*/ 2 h 6"/>
                  <a:gd name="T2" fmla="*/ 3 w 80"/>
                  <a:gd name="T3" fmla="*/ 5 h 6"/>
                  <a:gd name="T4" fmla="*/ 79 w 80"/>
                  <a:gd name="T5" fmla="*/ 5 h 6"/>
                  <a:gd name="T6" fmla="*/ 79 w 80"/>
                  <a:gd name="T7" fmla="*/ 0 h 6"/>
                  <a:gd name="T8" fmla="*/ 3 w 80"/>
                  <a:gd name="T9" fmla="*/ 0 h 6"/>
                  <a:gd name="T10" fmla="*/ 5 w 80"/>
                  <a:gd name="T11" fmla="*/ 2 h 6"/>
                  <a:gd name="T12" fmla="*/ 0 w 80"/>
                  <a:gd name="T13" fmla="*/ 2 h 6"/>
                  <a:gd name="T14" fmla="*/ 0 w 80"/>
                  <a:gd name="T15" fmla="*/ 5 h 6"/>
                  <a:gd name="T16" fmla="*/ 3 w 80"/>
                  <a:gd name="T17" fmla="*/ 5 h 6"/>
                  <a:gd name="T18" fmla="*/ 0 w 8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
                  <a:gd name="T32" fmla="*/ 80 w 8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
                    <a:moveTo>
                      <a:pt x="0" y="2"/>
                    </a:moveTo>
                    <a:lnTo>
                      <a:pt x="3" y="5"/>
                    </a:lnTo>
                    <a:lnTo>
                      <a:pt x="79" y="5"/>
                    </a:lnTo>
                    <a:lnTo>
                      <a:pt x="79"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525" name="Freeform 599"/>
              <p:cNvSpPr>
                <a:spLocks/>
              </p:cNvSpPr>
              <p:nvPr/>
            </p:nvSpPr>
            <p:spPr bwMode="auto">
              <a:xfrm>
                <a:off x="549" y="3302"/>
                <a:ext cx="7" cy="134"/>
              </a:xfrm>
              <a:custGeom>
                <a:avLst/>
                <a:gdLst>
                  <a:gd name="T0" fmla="*/ 3 w 7"/>
                  <a:gd name="T1" fmla="*/ 0 h 134"/>
                  <a:gd name="T2" fmla="*/ 0 w 7"/>
                  <a:gd name="T3" fmla="*/ 2 h 134"/>
                  <a:gd name="T4" fmla="*/ 0 w 7"/>
                  <a:gd name="T5" fmla="*/ 133 h 134"/>
                  <a:gd name="T6" fmla="*/ 6 w 7"/>
                  <a:gd name="T7" fmla="*/ 133 h 134"/>
                  <a:gd name="T8" fmla="*/ 6 w 7"/>
                  <a:gd name="T9" fmla="*/ 2 h 134"/>
                  <a:gd name="T10" fmla="*/ 3 w 7"/>
                  <a:gd name="T11" fmla="*/ 5 h 134"/>
                  <a:gd name="T12" fmla="*/ 3 w 7"/>
                  <a:gd name="T13" fmla="*/ 0 h 134"/>
                  <a:gd name="T14" fmla="*/ 0 w 7"/>
                  <a:gd name="T15" fmla="*/ 0 h 134"/>
                  <a:gd name="T16" fmla="*/ 0 w 7"/>
                  <a:gd name="T17" fmla="*/ 2 h 134"/>
                  <a:gd name="T18" fmla="*/ 3 w 7"/>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34"/>
                  <a:gd name="T32" fmla="*/ 7 w 7"/>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34">
                    <a:moveTo>
                      <a:pt x="3" y="0"/>
                    </a:moveTo>
                    <a:lnTo>
                      <a:pt x="0" y="2"/>
                    </a:lnTo>
                    <a:lnTo>
                      <a:pt x="0" y="133"/>
                    </a:lnTo>
                    <a:lnTo>
                      <a:pt x="6" y="133"/>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526" name="Freeform 600"/>
              <p:cNvSpPr>
                <a:spLocks/>
              </p:cNvSpPr>
              <p:nvPr/>
            </p:nvSpPr>
            <p:spPr bwMode="auto">
              <a:xfrm>
                <a:off x="232" y="3288"/>
                <a:ext cx="508" cy="225"/>
              </a:xfrm>
              <a:custGeom>
                <a:avLst/>
                <a:gdLst>
                  <a:gd name="T0" fmla="*/ 253 w 508"/>
                  <a:gd name="T1" fmla="*/ 0 h 225"/>
                  <a:gd name="T2" fmla="*/ 507 w 508"/>
                  <a:gd name="T3" fmla="*/ 224 h 225"/>
                  <a:gd name="T4" fmla="*/ 0 w 508"/>
                  <a:gd name="T5" fmla="*/ 224 h 225"/>
                  <a:gd name="T6" fmla="*/ 253 w 508"/>
                  <a:gd name="T7" fmla="*/ 0 h 225"/>
                  <a:gd name="T8" fmla="*/ 0 60000 65536"/>
                  <a:gd name="T9" fmla="*/ 0 60000 65536"/>
                  <a:gd name="T10" fmla="*/ 0 60000 65536"/>
                  <a:gd name="T11" fmla="*/ 0 60000 65536"/>
                  <a:gd name="T12" fmla="*/ 0 w 508"/>
                  <a:gd name="T13" fmla="*/ 0 h 225"/>
                  <a:gd name="T14" fmla="*/ 508 w 508"/>
                  <a:gd name="T15" fmla="*/ 225 h 225"/>
                </a:gdLst>
                <a:ahLst/>
                <a:cxnLst>
                  <a:cxn ang="T8">
                    <a:pos x="T0" y="T1"/>
                  </a:cxn>
                  <a:cxn ang="T9">
                    <a:pos x="T2" y="T3"/>
                  </a:cxn>
                  <a:cxn ang="T10">
                    <a:pos x="T4" y="T5"/>
                  </a:cxn>
                  <a:cxn ang="T11">
                    <a:pos x="T6" y="T7"/>
                  </a:cxn>
                </a:cxnLst>
                <a:rect l="T12" t="T13" r="T14" b="T15"/>
                <a:pathLst>
                  <a:path w="508" h="225">
                    <a:moveTo>
                      <a:pt x="253" y="0"/>
                    </a:moveTo>
                    <a:lnTo>
                      <a:pt x="507" y="224"/>
                    </a:lnTo>
                    <a:lnTo>
                      <a:pt x="0" y="224"/>
                    </a:lnTo>
                    <a:lnTo>
                      <a:pt x="253" y="0"/>
                    </a:lnTo>
                  </a:path>
                </a:pathLst>
              </a:custGeom>
              <a:solidFill>
                <a:srgbClr val="D1AF70"/>
              </a:solidFill>
              <a:ln w="9525" cap="rnd">
                <a:noFill/>
                <a:round/>
                <a:headEnd/>
                <a:tailEnd/>
              </a:ln>
            </p:spPr>
            <p:txBody>
              <a:bodyPr/>
              <a:lstStyle/>
              <a:p>
                <a:endParaRPr lang="tr-TR"/>
              </a:p>
            </p:txBody>
          </p:sp>
          <p:sp>
            <p:nvSpPr>
              <p:cNvPr id="18527" name="Freeform 601"/>
              <p:cNvSpPr>
                <a:spLocks/>
              </p:cNvSpPr>
              <p:nvPr/>
            </p:nvSpPr>
            <p:spPr bwMode="auto">
              <a:xfrm>
                <a:off x="484" y="3287"/>
                <a:ext cx="261" cy="229"/>
              </a:xfrm>
              <a:custGeom>
                <a:avLst/>
                <a:gdLst>
                  <a:gd name="T0" fmla="*/ 254 w 261"/>
                  <a:gd name="T1" fmla="*/ 228 h 229"/>
                  <a:gd name="T2" fmla="*/ 256 w 261"/>
                  <a:gd name="T3" fmla="*/ 224 h 229"/>
                  <a:gd name="T4" fmla="*/ 3 w 261"/>
                  <a:gd name="T5" fmla="*/ 0 h 229"/>
                  <a:gd name="T6" fmla="*/ 0 w 261"/>
                  <a:gd name="T7" fmla="*/ 3 h 229"/>
                  <a:gd name="T8" fmla="*/ 253 w 261"/>
                  <a:gd name="T9" fmla="*/ 227 h 229"/>
                  <a:gd name="T10" fmla="*/ 254 w 261"/>
                  <a:gd name="T11" fmla="*/ 223 h 229"/>
                  <a:gd name="T12" fmla="*/ 254 w 261"/>
                  <a:gd name="T13" fmla="*/ 228 h 229"/>
                  <a:gd name="T14" fmla="*/ 260 w 261"/>
                  <a:gd name="T15" fmla="*/ 228 h 229"/>
                  <a:gd name="T16" fmla="*/ 256 w 261"/>
                  <a:gd name="T17" fmla="*/ 224 h 229"/>
                  <a:gd name="T18" fmla="*/ 254 w 261"/>
                  <a:gd name="T19" fmla="*/ 228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229"/>
                  <a:gd name="T32" fmla="*/ 261 w 261"/>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229">
                    <a:moveTo>
                      <a:pt x="254" y="228"/>
                    </a:moveTo>
                    <a:lnTo>
                      <a:pt x="256" y="224"/>
                    </a:lnTo>
                    <a:lnTo>
                      <a:pt x="3" y="0"/>
                    </a:lnTo>
                    <a:lnTo>
                      <a:pt x="0" y="3"/>
                    </a:lnTo>
                    <a:lnTo>
                      <a:pt x="253" y="227"/>
                    </a:lnTo>
                    <a:lnTo>
                      <a:pt x="254" y="223"/>
                    </a:lnTo>
                    <a:lnTo>
                      <a:pt x="254" y="228"/>
                    </a:lnTo>
                    <a:lnTo>
                      <a:pt x="260" y="228"/>
                    </a:lnTo>
                    <a:lnTo>
                      <a:pt x="256" y="224"/>
                    </a:lnTo>
                    <a:lnTo>
                      <a:pt x="254" y="228"/>
                    </a:lnTo>
                  </a:path>
                </a:pathLst>
              </a:custGeom>
              <a:solidFill>
                <a:srgbClr val="000000"/>
              </a:solidFill>
              <a:ln w="9525" cap="rnd">
                <a:noFill/>
                <a:round/>
                <a:headEnd/>
                <a:tailEnd/>
              </a:ln>
            </p:spPr>
            <p:txBody>
              <a:bodyPr/>
              <a:lstStyle/>
              <a:p>
                <a:endParaRPr lang="tr-TR"/>
              </a:p>
            </p:txBody>
          </p:sp>
          <p:sp>
            <p:nvSpPr>
              <p:cNvPr id="18528" name="Freeform 602"/>
              <p:cNvSpPr>
                <a:spLocks/>
              </p:cNvSpPr>
              <p:nvPr/>
            </p:nvSpPr>
            <p:spPr bwMode="auto">
              <a:xfrm>
                <a:off x="227" y="3510"/>
                <a:ext cx="513" cy="6"/>
              </a:xfrm>
              <a:custGeom>
                <a:avLst/>
                <a:gdLst>
                  <a:gd name="T0" fmla="*/ 5 w 513"/>
                  <a:gd name="T1" fmla="*/ 1 h 6"/>
                  <a:gd name="T2" fmla="*/ 6 w 513"/>
                  <a:gd name="T3" fmla="*/ 5 h 6"/>
                  <a:gd name="T4" fmla="*/ 512 w 513"/>
                  <a:gd name="T5" fmla="*/ 5 h 6"/>
                  <a:gd name="T6" fmla="*/ 512 w 513"/>
                  <a:gd name="T7" fmla="*/ 0 h 6"/>
                  <a:gd name="T8" fmla="*/ 6 w 513"/>
                  <a:gd name="T9" fmla="*/ 0 h 6"/>
                  <a:gd name="T10" fmla="*/ 8 w 513"/>
                  <a:gd name="T11" fmla="*/ 4 h 6"/>
                  <a:gd name="T12" fmla="*/ 5 w 513"/>
                  <a:gd name="T13" fmla="*/ 1 h 6"/>
                  <a:gd name="T14" fmla="*/ 0 w 513"/>
                  <a:gd name="T15" fmla="*/ 5 h 6"/>
                  <a:gd name="T16" fmla="*/ 6 w 513"/>
                  <a:gd name="T17" fmla="*/ 5 h 6"/>
                  <a:gd name="T18" fmla="*/ 5 w 513"/>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3"/>
                  <a:gd name="T31" fmla="*/ 0 h 6"/>
                  <a:gd name="T32" fmla="*/ 513 w 5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3" h="6">
                    <a:moveTo>
                      <a:pt x="5" y="1"/>
                    </a:moveTo>
                    <a:lnTo>
                      <a:pt x="6" y="5"/>
                    </a:lnTo>
                    <a:lnTo>
                      <a:pt x="512" y="5"/>
                    </a:lnTo>
                    <a:lnTo>
                      <a:pt x="512" y="0"/>
                    </a:lnTo>
                    <a:lnTo>
                      <a:pt x="6" y="0"/>
                    </a:lnTo>
                    <a:lnTo>
                      <a:pt x="8" y="4"/>
                    </a:lnTo>
                    <a:lnTo>
                      <a:pt x="5" y="1"/>
                    </a:lnTo>
                    <a:lnTo>
                      <a:pt x="0" y="5"/>
                    </a:lnTo>
                    <a:lnTo>
                      <a:pt x="6" y="5"/>
                    </a:lnTo>
                    <a:lnTo>
                      <a:pt x="5" y="1"/>
                    </a:lnTo>
                  </a:path>
                </a:pathLst>
              </a:custGeom>
              <a:solidFill>
                <a:srgbClr val="000000"/>
              </a:solidFill>
              <a:ln w="9525" cap="rnd">
                <a:noFill/>
                <a:round/>
                <a:headEnd/>
                <a:tailEnd/>
              </a:ln>
            </p:spPr>
            <p:txBody>
              <a:bodyPr/>
              <a:lstStyle/>
              <a:p>
                <a:endParaRPr lang="tr-TR"/>
              </a:p>
            </p:txBody>
          </p:sp>
          <p:sp>
            <p:nvSpPr>
              <p:cNvPr id="18529" name="Freeform 603"/>
              <p:cNvSpPr>
                <a:spLocks/>
              </p:cNvSpPr>
              <p:nvPr/>
            </p:nvSpPr>
            <p:spPr bwMode="auto">
              <a:xfrm>
                <a:off x="231" y="3285"/>
                <a:ext cx="257" cy="230"/>
              </a:xfrm>
              <a:custGeom>
                <a:avLst/>
                <a:gdLst>
                  <a:gd name="T0" fmla="*/ 256 w 257"/>
                  <a:gd name="T1" fmla="*/ 2 h 230"/>
                  <a:gd name="T2" fmla="*/ 253 w 257"/>
                  <a:gd name="T3" fmla="*/ 2 h 230"/>
                  <a:gd name="T4" fmla="*/ 0 w 257"/>
                  <a:gd name="T5" fmla="*/ 226 h 230"/>
                  <a:gd name="T6" fmla="*/ 3 w 257"/>
                  <a:gd name="T7" fmla="*/ 229 h 230"/>
                  <a:gd name="T8" fmla="*/ 256 w 257"/>
                  <a:gd name="T9" fmla="*/ 4 h 230"/>
                  <a:gd name="T10" fmla="*/ 253 w 257"/>
                  <a:gd name="T11" fmla="*/ 4 h 230"/>
                  <a:gd name="T12" fmla="*/ 256 w 257"/>
                  <a:gd name="T13" fmla="*/ 2 h 230"/>
                  <a:gd name="T14" fmla="*/ 254 w 257"/>
                  <a:gd name="T15" fmla="*/ 0 h 230"/>
                  <a:gd name="T16" fmla="*/ 253 w 257"/>
                  <a:gd name="T17" fmla="*/ 2 h 230"/>
                  <a:gd name="T18" fmla="*/ 256 w 257"/>
                  <a:gd name="T19" fmla="*/ 2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230"/>
                  <a:gd name="T32" fmla="*/ 257 w 257"/>
                  <a:gd name="T33" fmla="*/ 230 h 2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230">
                    <a:moveTo>
                      <a:pt x="256" y="2"/>
                    </a:moveTo>
                    <a:lnTo>
                      <a:pt x="253" y="2"/>
                    </a:lnTo>
                    <a:lnTo>
                      <a:pt x="0" y="226"/>
                    </a:lnTo>
                    <a:lnTo>
                      <a:pt x="3" y="229"/>
                    </a:lnTo>
                    <a:lnTo>
                      <a:pt x="256" y="4"/>
                    </a:lnTo>
                    <a:lnTo>
                      <a:pt x="253" y="4"/>
                    </a:lnTo>
                    <a:lnTo>
                      <a:pt x="256" y="2"/>
                    </a:lnTo>
                    <a:lnTo>
                      <a:pt x="254" y="0"/>
                    </a:lnTo>
                    <a:lnTo>
                      <a:pt x="253" y="2"/>
                    </a:lnTo>
                    <a:lnTo>
                      <a:pt x="256" y="2"/>
                    </a:lnTo>
                  </a:path>
                </a:pathLst>
              </a:custGeom>
              <a:solidFill>
                <a:srgbClr val="000000"/>
              </a:solidFill>
              <a:ln w="9525" cap="rnd">
                <a:noFill/>
                <a:round/>
                <a:headEnd/>
                <a:tailEnd/>
              </a:ln>
            </p:spPr>
            <p:txBody>
              <a:bodyPr/>
              <a:lstStyle/>
              <a:p>
                <a:endParaRPr lang="tr-TR"/>
              </a:p>
            </p:txBody>
          </p:sp>
          <p:sp>
            <p:nvSpPr>
              <p:cNvPr id="18530" name="Freeform 604"/>
              <p:cNvSpPr>
                <a:spLocks/>
              </p:cNvSpPr>
              <p:nvPr/>
            </p:nvSpPr>
            <p:spPr bwMode="auto">
              <a:xfrm>
                <a:off x="252" y="3305"/>
                <a:ext cx="469" cy="689"/>
              </a:xfrm>
              <a:custGeom>
                <a:avLst/>
                <a:gdLst>
                  <a:gd name="T0" fmla="*/ 0 w 469"/>
                  <a:gd name="T1" fmla="*/ 208 h 689"/>
                  <a:gd name="T2" fmla="*/ 234 w 469"/>
                  <a:gd name="T3" fmla="*/ 0 h 689"/>
                  <a:gd name="T4" fmla="*/ 468 w 469"/>
                  <a:gd name="T5" fmla="*/ 208 h 689"/>
                  <a:gd name="T6" fmla="*/ 468 w 469"/>
                  <a:gd name="T7" fmla="*/ 688 h 689"/>
                  <a:gd name="T8" fmla="*/ 0 w 469"/>
                  <a:gd name="T9" fmla="*/ 688 h 689"/>
                  <a:gd name="T10" fmla="*/ 0 w 469"/>
                  <a:gd name="T11" fmla="*/ 208 h 689"/>
                  <a:gd name="T12" fmla="*/ 0 60000 65536"/>
                  <a:gd name="T13" fmla="*/ 0 60000 65536"/>
                  <a:gd name="T14" fmla="*/ 0 60000 65536"/>
                  <a:gd name="T15" fmla="*/ 0 60000 65536"/>
                  <a:gd name="T16" fmla="*/ 0 60000 65536"/>
                  <a:gd name="T17" fmla="*/ 0 60000 65536"/>
                  <a:gd name="T18" fmla="*/ 0 w 469"/>
                  <a:gd name="T19" fmla="*/ 0 h 689"/>
                  <a:gd name="T20" fmla="*/ 469 w 469"/>
                  <a:gd name="T21" fmla="*/ 689 h 689"/>
                </a:gdLst>
                <a:ahLst/>
                <a:cxnLst>
                  <a:cxn ang="T12">
                    <a:pos x="T0" y="T1"/>
                  </a:cxn>
                  <a:cxn ang="T13">
                    <a:pos x="T2" y="T3"/>
                  </a:cxn>
                  <a:cxn ang="T14">
                    <a:pos x="T4" y="T5"/>
                  </a:cxn>
                  <a:cxn ang="T15">
                    <a:pos x="T6" y="T7"/>
                  </a:cxn>
                  <a:cxn ang="T16">
                    <a:pos x="T8" y="T9"/>
                  </a:cxn>
                  <a:cxn ang="T17">
                    <a:pos x="T10" y="T11"/>
                  </a:cxn>
                </a:cxnLst>
                <a:rect l="T18" t="T19" r="T20" b="T21"/>
                <a:pathLst>
                  <a:path w="469" h="689">
                    <a:moveTo>
                      <a:pt x="0" y="208"/>
                    </a:moveTo>
                    <a:lnTo>
                      <a:pt x="234" y="0"/>
                    </a:lnTo>
                    <a:lnTo>
                      <a:pt x="468" y="208"/>
                    </a:lnTo>
                    <a:lnTo>
                      <a:pt x="468" y="688"/>
                    </a:lnTo>
                    <a:lnTo>
                      <a:pt x="0" y="688"/>
                    </a:lnTo>
                    <a:lnTo>
                      <a:pt x="0" y="208"/>
                    </a:lnTo>
                  </a:path>
                </a:pathLst>
              </a:custGeom>
              <a:solidFill>
                <a:srgbClr val="FFFFBF"/>
              </a:solidFill>
              <a:ln w="9525" cap="rnd">
                <a:noFill/>
                <a:round/>
                <a:headEnd/>
                <a:tailEnd/>
              </a:ln>
            </p:spPr>
            <p:txBody>
              <a:bodyPr/>
              <a:lstStyle/>
              <a:p>
                <a:endParaRPr lang="tr-TR"/>
              </a:p>
            </p:txBody>
          </p:sp>
          <p:sp>
            <p:nvSpPr>
              <p:cNvPr id="18531" name="Freeform 605"/>
              <p:cNvSpPr>
                <a:spLocks/>
              </p:cNvSpPr>
              <p:nvPr/>
            </p:nvSpPr>
            <p:spPr bwMode="auto">
              <a:xfrm>
                <a:off x="250" y="3302"/>
                <a:ext cx="239" cy="213"/>
              </a:xfrm>
              <a:custGeom>
                <a:avLst/>
                <a:gdLst>
                  <a:gd name="T0" fmla="*/ 238 w 239"/>
                  <a:gd name="T1" fmla="*/ 2 h 213"/>
                  <a:gd name="T2" fmla="*/ 235 w 239"/>
                  <a:gd name="T3" fmla="*/ 2 h 213"/>
                  <a:gd name="T4" fmla="*/ 0 w 239"/>
                  <a:gd name="T5" fmla="*/ 209 h 213"/>
                  <a:gd name="T6" fmla="*/ 3 w 239"/>
                  <a:gd name="T7" fmla="*/ 212 h 213"/>
                  <a:gd name="T8" fmla="*/ 238 w 239"/>
                  <a:gd name="T9" fmla="*/ 4 h 213"/>
                  <a:gd name="T10" fmla="*/ 235 w 239"/>
                  <a:gd name="T11" fmla="*/ 4 h 213"/>
                  <a:gd name="T12" fmla="*/ 238 w 239"/>
                  <a:gd name="T13" fmla="*/ 2 h 213"/>
                  <a:gd name="T14" fmla="*/ 236 w 239"/>
                  <a:gd name="T15" fmla="*/ 0 h 213"/>
                  <a:gd name="T16" fmla="*/ 235 w 239"/>
                  <a:gd name="T17" fmla="*/ 2 h 213"/>
                  <a:gd name="T18" fmla="*/ 238 w 239"/>
                  <a:gd name="T19" fmla="*/ 2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13"/>
                  <a:gd name="T32" fmla="*/ 239 w 239"/>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13">
                    <a:moveTo>
                      <a:pt x="238" y="2"/>
                    </a:moveTo>
                    <a:lnTo>
                      <a:pt x="235" y="2"/>
                    </a:lnTo>
                    <a:lnTo>
                      <a:pt x="0" y="209"/>
                    </a:lnTo>
                    <a:lnTo>
                      <a:pt x="3" y="212"/>
                    </a:lnTo>
                    <a:lnTo>
                      <a:pt x="238" y="4"/>
                    </a:lnTo>
                    <a:lnTo>
                      <a:pt x="235" y="4"/>
                    </a:lnTo>
                    <a:lnTo>
                      <a:pt x="238" y="2"/>
                    </a:lnTo>
                    <a:lnTo>
                      <a:pt x="236" y="0"/>
                    </a:lnTo>
                    <a:lnTo>
                      <a:pt x="235" y="2"/>
                    </a:lnTo>
                    <a:lnTo>
                      <a:pt x="238" y="2"/>
                    </a:lnTo>
                  </a:path>
                </a:pathLst>
              </a:custGeom>
              <a:solidFill>
                <a:srgbClr val="000000"/>
              </a:solidFill>
              <a:ln w="9525" cap="rnd">
                <a:noFill/>
                <a:round/>
                <a:headEnd/>
                <a:tailEnd/>
              </a:ln>
            </p:spPr>
            <p:txBody>
              <a:bodyPr/>
              <a:lstStyle/>
              <a:p>
                <a:endParaRPr lang="tr-TR"/>
              </a:p>
            </p:txBody>
          </p:sp>
          <p:sp>
            <p:nvSpPr>
              <p:cNvPr id="18532" name="Freeform 606"/>
              <p:cNvSpPr>
                <a:spLocks/>
              </p:cNvSpPr>
              <p:nvPr/>
            </p:nvSpPr>
            <p:spPr bwMode="auto">
              <a:xfrm>
                <a:off x="484" y="3304"/>
                <a:ext cx="240" cy="211"/>
              </a:xfrm>
              <a:custGeom>
                <a:avLst/>
                <a:gdLst>
                  <a:gd name="T0" fmla="*/ 239 w 240"/>
                  <a:gd name="T1" fmla="*/ 209 h 211"/>
                  <a:gd name="T2" fmla="*/ 236 w 240"/>
                  <a:gd name="T3" fmla="*/ 206 h 211"/>
                  <a:gd name="T4" fmla="*/ 229 w 240"/>
                  <a:gd name="T5" fmla="*/ 200 h 211"/>
                  <a:gd name="T6" fmla="*/ 218 w 240"/>
                  <a:gd name="T7" fmla="*/ 190 h 211"/>
                  <a:gd name="T8" fmla="*/ 204 w 240"/>
                  <a:gd name="T9" fmla="*/ 177 h 211"/>
                  <a:gd name="T10" fmla="*/ 187 w 240"/>
                  <a:gd name="T11" fmla="*/ 162 h 211"/>
                  <a:gd name="T12" fmla="*/ 168 w 240"/>
                  <a:gd name="T13" fmla="*/ 146 h 211"/>
                  <a:gd name="T14" fmla="*/ 148 w 240"/>
                  <a:gd name="T15" fmla="*/ 128 h 211"/>
                  <a:gd name="T16" fmla="*/ 127 w 240"/>
                  <a:gd name="T17" fmla="*/ 109 h 211"/>
                  <a:gd name="T18" fmla="*/ 106 w 240"/>
                  <a:gd name="T19" fmla="*/ 90 h 211"/>
                  <a:gd name="T20" fmla="*/ 85 w 240"/>
                  <a:gd name="T21" fmla="*/ 72 h 211"/>
                  <a:gd name="T22" fmla="*/ 65 w 240"/>
                  <a:gd name="T23" fmla="*/ 55 h 211"/>
                  <a:gd name="T24" fmla="*/ 47 w 240"/>
                  <a:gd name="T25" fmla="*/ 39 h 211"/>
                  <a:gd name="T26" fmla="*/ 31 w 240"/>
                  <a:gd name="T27" fmla="*/ 24 h 211"/>
                  <a:gd name="T28" fmla="*/ 18 w 240"/>
                  <a:gd name="T29" fmla="*/ 13 h 211"/>
                  <a:gd name="T30" fmla="*/ 8 w 240"/>
                  <a:gd name="T31" fmla="*/ 4 h 211"/>
                  <a:gd name="T32" fmla="*/ 3 w 240"/>
                  <a:gd name="T33" fmla="*/ 0 h 211"/>
                  <a:gd name="T34" fmla="*/ 0 w 240"/>
                  <a:gd name="T35" fmla="*/ 2 h 211"/>
                  <a:gd name="T36" fmla="*/ 235 w 240"/>
                  <a:gd name="T37" fmla="*/ 210 h 211"/>
                  <a:gd name="T38" fmla="*/ 234 w 240"/>
                  <a:gd name="T39" fmla="*/ 209 h 211"/>
                  <a:gd name="T40" fmla="*/ 239 w 240"/>
                  <a:gd name="T41" fmla="*/ 209 h 211"/>
                  <a:gd name="T42" fmla="*/ 239 w 240"/>
                  <a:gd name="T43" fmla="*/ 208 h 211"/>
                  <a:gd name="T44" fmla="*/ 238 w 240"/>
                  <a:gd name="T45" fmla="*/ 207 h 211"/>
                  <a:gd name="T46" fmla="*/ 239 w 240"/>
                  <a:gd name="T47" fmla="*/ 209 h 2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
                  <a:gd name="T73" fmla="*/ 0 h 211"/>
                  <a:gd name="T74" fmla="*/ 240 w 240"/>
                  <a:gd name="T75" fmla="*/ 211 h 2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 h="211">
                    <a:moveTo>
                      <a:pt x="239" y="209"/>
                    </a:moveTo>
                    <a:lnTo>
                      <a:pt x="236" y="206"/>
                    </a:lnTo>
                    <a:lnTo>
                      <a:pt x="229" y="200"/>
                    </a:lnTo>
                    <a:lnTo>
                      <a:pt x="218" y="190"/>
                    </a:lnTo>
                    <a:lnTo>
                      <a:pt x="204" y="177"/>
                    </a:lnTo>
                    <a:lnTo>
                      <a:pt x="187" y="162"/>
                    </a:lnTo>
                    <a:lnTo>
                      <a:pt x="168" y="146"/>
                    </a:lnTo>
                    <a:lnTo>
                      <a:pt x="148" y="128"/>
                    </a:lnTo>
                    <a:lnTo>
                      <a:pt x="127" y="109"/>
                    </a:lnTo>
                    <a:lnTo>
                      <a:pt x="106" y="90"/>
                    </a:lnTo>
                    <a:lnTo>
                      <a:pt x="85" y="72"/>
                    </a:lnTo>
                    <a:lnTo>
                      <a:pt x="65" y="55"/>
                    </a:lnTo>
                    <a:lnTo>
                      <a:pt x="47" y="39"/>
                    </a:lnTo>
                    <a:lnTo>
                      <a:pt x="31" y="24"/>
                    </a:lnTo>
                    <a:lnTo>
                      <a:pt x="18" y="13"/>
                    </a:lnTo>
                    <a:lnTo>
                      <a:pt x="8" y="4"/>
                    </a:lnTo>
                    <a:lnTo>
                      <a:pt x="3" y="0"/>
                    </a:lnTo>
                    <a:lnTo>
                      <a:pt x="0" y="2"/>
                    </a:lnTo>
                    <a:lnTo>
                      <a:pt x="235" y="210"/>
                    </a:lnTo>
                    <a:lnTo>
                      <a:pt x="234" y="209"/>
                    </a:lnTo>
                    <a:lnTo>
                      <a:pt x="239" y="209"/>
                    </a:lnTo>
                    <a:lnTo>
                      <a:pt x="239" y="208"/>
                    </a:lnTo>
                    <a:lnTo>
                      <a:pt x="238" y="207"/>
                    </a:lnTo>
                    <a:lnTo>
                      <a:pt x="239" y="209"/>
                    </a:lnTo>
                  </a:path>
                </a:pathLst>
              </a:custGeom>
              <a:solidFill>
                <a:srgbClr val="000000"/>
              </a:solidFill>
              <a:ln w="9525" cap="rnd">
                <a:noFill/>
                <a:round/>
                <a:headEnd/>
                <a:tailEnd/>
              </a:ln>
            </p:spPr>
            <p:txBody>
              <a:bodyPr/>
              <a:lstStyle/>
              <a:p>
                <a:endParaRPr lang="tr-TR"/>
              </a:p>
            </p:txBody>
          </p:sp>
          <p:sp>
            <p:nvSpPr>
              <p:cNvPr id="18533" name="Freeform 607"/>
              <p:cNvSpPr>
                <a:spLocks/>
              </p:cNvSpPr>
              <p:nvPr/>
            </p:nvSpPr>
            <p:spPr bwMode="auto">
              <a:xfrm>
                <a:off x="718" y="3513"/>
                <a:ext cx="6" cy="483"/>
              </a:xfrm>
              <a:custGeom>
                <a:avLst/>
                <a:gdLst>
                  <a:gd name="T0" fmla="*/ 2 w 6"/>
                  <a:gd name="T1" fmla="*/ 482 h 483"/>
                  <a:gd name="T2" fmla="*/ 5 w 6"/>
                  <a:gd name="T3" fmla="*/ 479 h 483"/>
                  <a:gd name="T4" fmla="*/ 5 w 6"/>
                  <a:gd name="T5" fmla="*/ 0 h 483"/>
                  <a:gd name="T6" fmla="*/ 0 w 6"/>
                  <a:gd name="T7" fmla="*/ 0 h 483"/>
                  <a:gd name="T8" fmla="*/ 0 w 6"/>
                  <a:gd name="T9" fmla="*/ 479 h 483"/>
                  <a:gd name="T10" fmla="*/ 2 w 6"/>
                  <a:gd name="T11" fmla="*/ 477 h 483"/>
                  <a:gd name="T12" fmla="*/ 2 w 6"/>
                  <a:gd name="T13" fmla="*/ 482 h 483"/>
                  <a:gd name="T14" fmla="*/ 5 w 6"/>
                  <a:gd name="T15" fmla="*/ 482 h 483"/>
                  <a:gd name="T16" fmla="*/ 5 w 6"/>
                  <a:gd name="T17" fmla="*/ 479 h 483"/>
                  <a:gd name="T18" fmla="*/ 2 w 6"/>
                  <a:gd name="T19" fmla="*/ 482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83"/>
                  <a:gd name="T32" fmla="*/ 6 w 6"/>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83">
                    <a:moveTo>
                      <a:pt x="2" y="482"/>
                    </a:moveTo>
                    <a:lnTo>
                      <a:pt x="5" y="479"/>
                    </a:lnTo>
                    <a:lnTo>
                      <a:pt x="5" y="0"/>
                    </a:lnTo>
                    <a:lnTo>
                      <a:pt x="0" y="0"/>
                    </a:lnTo>
                    <a:lnTo>
                      <a:pt x="0" y="479"/>
                    </a:lnTo>
                    <a:lnTo>
                      <a:pt x="2" y="477"/>
                    </a:lnTo>
                    <a:lnTo>
                      <a:pt x="2" y="482"/>
                    </a:lnTo>
                    <a:lnTo>
                      <a:pt x="5" y="482"/>
                    </a:lnTo>
                    <a:lnTo>
                      <a:pt x="5" y="479"/>
                    </a:lnTo>
                    <a:lnTo>
                      <a:pt x="2" y="482"/>
                    </a:lnTo>
                  </a:path>
                </a:pathLst>
              </a:custGeom>
              <a:solidFill>
                <a:srgbClr val="000000"/>
              </a:solidFill>
              <a:ln w="9525" cap="rnd">
                <a:noFill/>
                <a:round/>
                <a:headEnd/>
                <a:tailEnd/>
              </a:ln>
            </p:spPr>
            <p:txBody>
              <a:bodyPr/>
              <a:lstStyle/>
              <a:p>
                <a:endParaRPr lang="tr-TR"/>
              </a:p>
            </p:txBody>
          </p:sp>
          <p:sp>
            <p:nvSpPr>
              <p:cNvPr id="18534" name="Freeform 608"/>
              <p:cNvSpPr>
                <a:spLocks/>
              </p:cNvSpPr>
              <p:nvPr/>
            </p:nvSpPr>
            <p:spPr bwMode="auto">
              <a:xfrm>
                <a:off x="249" y="3990"/>
                <a:ext cx="472" cy="6"/>
              </a:xfrm>
              <a:custGeom>
                <a:avLst/>
                <a:gdLst>
                  <a:gd name="T0" fmla="*/ 0 w 472"/>
                  <a:gd name="T1" fmla="*/ 2 h 6"/>
                  <a:gd name="T2" fmla="*/ 2 w 472"/>
                  <a:gd name="T3" fmla="*/ 5 h 6"/>
                  <a:gd name="T4" fmla="*/ 471 w 472"/>
                  <a:gd name="T5" fmla="*/ 5 h 6"/>
                  <a:gd name="T6" fmla="*/ 471 w 472"/>
                  <a:gd name="T7" fmla="*/ 0 h 6"/>
                  <a:gd name="T8" fmla="*/ 2 w 472"/>
                  <a:gd name="T9" fmla="*/ 0 h 6"/>
                  <a:gd name="T10" fmla="*/ 5 w 472"/>
                  <a:gd name="T11" fmla="*/ 2 h 6"/>
                  <a:gd name="T12" fmla="*/ 0 w 472"/>
                  <a:gd name="T13" fmla="*/ 2 h 6"/>
                  <a:gd name="T14" fmla="*/ 0 w 472"/>
                  <a:gd name="T15" fmla="*/ 5 h 6"/>
                  <a:gd name="T16" fmla="*/ 2 w 472"/>
                  <a:gd name="T17" fmla="*/ 5 h 6"/>
                  <a:gd name="T18" fmla="*/ 0 w 472"/>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2"/>
                  <a:gd name="T31" fmla="*/ 0 h 6"/>
                  <a:gd name="T32" fmla="*/ 472 w 47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2" h="6">
                    <a:moveTo>
                      <a:pt x="0" y="2"/>
                    </a:moveTo>
                    <a:lnTo>
                      <a:pt x="2" y="5"/>
                    </a:lnTo>
                    <a:lnTo>
                      <a:pt x="471" y="5"/>
                    </a:lnTo>
                    <a:lnTo>
                      <a:pt x="471"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535" name="Freeform 609"/>
              <p:cNvSpPr>
                <a:spLocks/>
              </p:cNvSpPr>
              <p:nvPr/>
            </p:nvSpPr>
            <p:spPr bwMode="auto">
              <a:xfrm>
                <a:off x="249" y="3511"/>
                <a:ext cx="7" cy="483"/>
              </a:xfrm>
              <a:custGeom>
                <a:avLst/>
                <a:gdLst>
                  <a:gd name="T0" fmla="*/ 1 w 7"/>
                  <a:gd name="T1" fmla="*/ 0 h 483"/>
                  <a:gd name="T2" fmla="*/ 0 w 7"/>
                  <a:gd name="T3" fmla="*/ 1 h 483"/>
                  <a:gd name="T4" fmla="*/ 0 w 7"/>
                  <a:gd name="T5" fmla="*/ 482 h 483"/>
                  <a:gd name="T6" fmla="*/ 6 w 7"/>
                  <a:gd name="T7" fmla="*/ 482 h 483"/>
                  <a:gd name="T8" fmla="*/ 6 w 7"/>
                  <a:gd name="T9" fmla="*/ 1 h 483"/>
                  <a:gd name="T10" fmla="*/ 5 w 7"/>
                  <a:gd name="T11" fmla="*/ 3 h 483"/>
                  <a:gd name="T12" fmla="*/ 1 w 7"/>
                  <a:gd name="T13" fmla="*/ 0 h 483"/>
                  <a:gd name="T14" fmla="*/ 1 w 7"/>
                  <a:gd name="T15" fmla="*/ 0 h 483"/>
                  <a:gd name="T16" fmla="*/ 0 w 7"/>
                  <a:gd name="T17" fmla="*/ 1 h 483"/>
                  <a:gd name="T18" fmla="*/ 0 w 7"/>
                  <a:gd name="T19" fmla="*/ 1 h 483"/>
                  <a:gd name="T20" fmla="*/ 0 w 7"/>
                  <a:gd name="T21" fmla="*/ 1 h 483"/>
                  <a:gd name="T22" fmla="*/ 1 w 7"/>
                  <a:gd name="T23" fmla="*/ 0 h 4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483"/>
                  <a:gd name="T38" fmla="*/ 7 w 7"/>
                  <a:gd name="T39" fmla="*/ 483 h 4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483">
                    <a:moveTo>
                      <a:pt x="1" y="0"/>
                    </a:moveTo>
                    <a:lnTo>
                      <a:pt x="0" y="1"/>
                    </a:lnTo>
                    <a:lnTo>
                      <a:pt x="0" y="482"/>
                    </a:lnTo>
                    <a:lnTo>
                      <a:pt x="6" y="482"/>
                    </a:lnTo>
                    <a:lnTo>
                      <a:pt x="6" y="1"/>
                    </a:lnTo>
                    <a:lnTo>
                      <a:pt x="5" y="3"/>
                    </a:lnTo>
                    <a:lnTo>
                      <a:pt x="1" y="0"/>
                    </a:lnTo>
                    <a:lnTo>
                      <a:pt x="0" y="1"/>
                    </a:lnTo>
                    <a:lnTo>
                      <a:pt x="1" y="0"/>
                    </a:lnTo>
                  </a:path>
                </a:pathLst>
              </a:custGeom>
              <a:solidFill>
                <a:srgbClr val="000000"/>
              </a:solidFill>
              <a:ln w="9525" cap="rnd">
                <a:noFill/>
                <a:round/>
                <a:headEnd/>
                <a:tailEnd/>
              </a:ln>
            </p:spPr>
            <p:txBody>
              <a:bodyPr/>
              <a:lstStyle/>
              <a:p>
                <a:endParaRPr lang="tr-TR"/>
              </a:p>
            </p:txBody>
          </p:sp>
          <p:sp>
            <p:nvSpPr>
              <p:cNvPr id="18536" name="Rectangle 610"/>
              <p:cNvSpPr>
                <a:spLocks noChangeArrowheads="1"/>
              </p:cNvSpPr>
              <p:nvPr/>
            </p:nvSpPr>
            <p:spPr bwMode="auto">
              <a:xfrm>
                <a:off x="303" y="3774"/>
                <a:ext cx="77" cy="157"/>
              </a:xfrm>
              <a:prstGeom prst="rect">
                <a:avLst/>
              </a:prstGeom>
              <a:solidFill>
                <a:srgbClr val="007F3F"/>
              </a:solidFill>
              <a:ln w="9525">
                <a:noFill/>
                <a:miter lim="800000"/>
                <a:headEnd/>
                <a:tailEnd/>
              </a:ln>
            </p:spPr>
            <p:txBody>
              <a:bodyPr wrap="none" anchor="ctr"/>
              <a:lstStyle/>
              <a:p>
                <a:endParaRPr lang="tr-TR"/>
              </a:p>
            </p:txBody>
          </p:sp>
          <p:sp>
            <p:nvSpPr>
              <p:cNvPr id="18537" name="Freeform 611"/>
              <p:cNvSpPr>
                <a:spLocks/>
              </p:cNvSpPr>
              <p:nvPr/>
            </p:nvSpPr>
            <p:spPr bwMode="auto">
              <a:xfrm>
                <a:off x="303" y="3771"/>
                <a:ext cx="80" cy="6"/>
              </a:xfrm>
              <a:custGeom>
                <a:avLst/>
                <a:gdLst>
                  <a:gd name="T0" fmla="*/ 79 w 80"/>
                  <a:gd name="T1" fmla="*/ 3 h 6"/>
                  <a:gd name="T2" fmla="*/ 77 w 80"/>
                  <a:gd name="T3" fmla="*/ 0 h 6"/>
                  <a:gd name="T4" fmla="*/ 0 w 80"/>
                  <a:gd name="T5" fmla="*/ 0 h 6"/>
                  <a:gd name="T6" fmla="*/ 0 w 80"/>
                  <a:gd name="T7" fmla="*/ 5 h 6"/>
                  <a:gd name="T8" fmla="*/ 77 w 80"/>
                  <a:gd name="T9" fmla="*/ 5 h 6"/>
                  <a:gd name="T10" fmla="*/ 74 w 80"/>
                  <a:gd name="T11" fmla="*/ 3 h 6"/>
                  <a:gd name="T12" fmla="*/ 79 w 80"/>
                  <a:gd name="T13" fmla="*/ 3 h 6"/>
                  <a:gd name="T14" fmla="*/ 79 w 80"/>
                  <a:gd name="T15" fmla="*/ 0 h 6"/>
                  <a:gd name="T16" fmla="*/ 77 w 80"/>
                  <a:gd name="T17" fmla="*/ 0 h 6"/>
                  <a:gd name="T18" fmla="*/ 79 w 80"/>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
                  <a:gd name="T32" fmla="*/ 80 w 8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
                    <a:moveTo>
                      <a:pt x="79" y="3"/>
                    </a:moveTo>
                    <a:lnTo>
                      <a:pt x="77" y="0"/>
                    </a:lnTo>
                    <a:lnTo>
                      <a:pt x="0" y="0"/>
                    </a:lnTo>
                    <a:lnTo>
                      <a:pt x="0" y="5"/>
                    </a:lnTo>
                    <a:lnTo>
                      <a:pt x="77" y="5"/>
                    </a:lnTo>
                    <a:lnTo>
                      <a:pt x="74" y="3"/>
                    </a:lnTo>
                    <a:lnTo>
                      <a:pt x="79" y="3"/>
                    </a:lnTo>
                    <a:lnTo>
                      <a:pt x="79" y="0"/>
                    </a:lnTo>
                    <a:lnTo>
                      <a:pt x="77" y="0"/>
                    </a:lnTo>
                    <a:lnTo>
                      <a:pt x="79" y="3"/>
                    </a:lnTo>
                  </a:path>
                </a:pathLst>
              </a:custGeom>
              <a:solidFill>
                <a:srgbClr val="000000"/>
              </a:solidFill>
              <a:ln w="9525" cap="rnd">
                <a:noFill/>
                <a:round/>
                <a:headEnd/>
                <a:tailEnd/>
              </a:ln>
            </p:spPr>
            <p:txBody>
              <a:bodyPr/>
              <a:lstStyle/>
              <a:p>
                <a:endParaRPr lang="tr-TR"/>
              </a:p>
            </p:txBody>
          </p:sp>
          <p:sp>
            <p:nvSpPr>
              <p:cNvPr id="18538" name="Freeform 612"/>
              <p:cNvSpPr>
                <a:spLocks/>
              </p:cNvSpPr>
              <p:nvPr/>
            </p:nvSpPr>
            <p:spPr bwMode="auto">
              <a:xfrm>
                <a:off x="376" y="3774"/>
                <a:ext cx="7" cy="161"/>
              </a:xfrm>
              <a:custGeom>
                <a:avLst/>
                <a:gdLst>
                  <a:gd name="T0" fmla="*/ 3 w 7"/>
                  <a:gd name="T1" fmla="*/ 160 h 161"/>
                  <a:gd name="T2" fmla="*/ 6 w 7"/>
                  <a:gd name="T3" fmla="*/ 158 h 161"/>
                  <a:gd name="T4" fmla="*/ 6 w 7"/>
                  <a:gd name="T5" fmla="*/ 0 h 161"/>
                  <a:gd name="T6" fmla="*/ 0 w 7"/>
                  <a:gd name="T7" fmla="*/ 0 h 161"/>
                  <a:gd name="T8" fmla="*/ 0 w 7"/>
                  <a:gd name="T9" fmla="*/ 158 h 161"/>
                  <a:gd name="T10" fmla="*/ 3 w 7"/>
                  <a:gd name="T11" fmla="*/ 155 h 161"/>
                  <a:gd name="T12" fmla="*/ 3 w 7"/>
                  <a:gd name="T13" fmla="*/ 160 h 161"/>
                  <a:gd name="T14" fmla="*/ 6 w 7"/>
                  <a:gd name="T15" fmla="*/ 160 h 161"/>
                  <a:gd name="T16" fmla="*/ 6 w 7"/>
                  <a:gd name="T17" fmla="*/ 158 h 161"/>
                  <a:gd name="T18" fmla="*/ 3 w 7"/>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3" y="160"/>
                    </a:moveTo>
                    <a:lnTo>
                      <a:pt x="6" y="158"/>
                    </a:lnTo>
                    <a:lnTo>
                      <a:pt x="6" y="0"/>
                    </a:lnTo>
                    <a:lnTo>
                      <a:pt x="0" y="0"/>
                    </a:lnTo>
                    <a:lnTo>
                      <a:pt x="0" y="158"/>
                    </a:lnTo>
                    <a:lnTo>
                      <a:pt x="3" y="155"/>
                    </a:lnTo>
                    <a:lnTo>
                      <a:pt x="3" y="160"/>
                    </a:lnTo>
                    <a:lnTo>
                      <a:pt x="6" y="160"/>
                    </a:lnTo>
                    <a:lnTo>
                      <a:pt x="6" y="158"/>
                    </a:lnTo>
                    <a:lnTo>
                      <a:pt x="3" y="160"/>
                    </a:lnTo>
                  </a:path>
                </a:pathLst>
              </a:custGeom>
              <a:solidFill>
                <a:srgbClr val="000000"/>
              </a:solidFill>
              <a:ln w="9525" cap="rnd">
                <a:noFill/>
                <a:round/>
                <a:headEnd/>
                <a:tailEnd/>
              </a:ln>
            </p:spPr>
            <p:txBody>
              <a:bodyPr/>
              <a:lstStyle/>
              <a:p>
                <a:endParaRPr lang="tr-TR"/>
              </a:p>
            </p:txBody>
          </p:sp>
          <p:sp>
            <p:nvSpPr>
              <p:cNvPr id="18539" name="Freeform 613"/>
              <p:cNvSpPr>
                <a:spLocks/>
              </p:cNvSpPr>
              <p:nvPr/>
            </p:nvSpPr>
            <p:spPr bwMode="auto">
              <a:xfrm>
                <a:off x="301" y="3929"/>
                <a:ext cx="80" cy="6"/>
              </a:xfrm>
              <a:custGeom>
                <a:avLst/>
                <a:gdLst>
                  <a:gd name="T0" fmla="*/ 0 w 80"/>
                  <a:gd name="T1" fmla="*/ 2 h 6"/>
                  <a:gd name="T2" fmla="*/ 2 w 80"/>
                  <a:gd name="T3" fmla="*/ 5 h 6"/>
                  <a:gd name="T4" fmla="*/ 79 w 80"/>
                  <a:gd name="T5" fmla="*/ 5 h 6"/>
                  <a:gd name="T6" fmla="*/ 79 w 80"/>
                  <a:gd name="T7" fmla="*/ 0 h 6"/>
                  <a:gd name="T8" fmla="*/ 2 w 80"/>
                  <a:gd name="T9" fmla="*/ 0 h 6"/>
                  <a:gd name="T10" fmla="*/ 5 w 80"/>
                  <a:gd name="T11" fmla="*/ 2 h 6"/>
                  <a:gd name="T12" fmla="*/ 0 w 80"/>
                  <a:gd name="T13" fmla="*/ 2 h 6"/>
                  <a:gd name="T14" fmla="*/ 0 w 80"/>
                  <a:gd name="T15" fmla="*/ 5 h 6"/>
                  <a:gd name="T16" fmla="*/ 2 w 80"/>
                  <a:gd name="T17" fmla="*/ 5 h 6"/>
                  <a:gd name="T18" fmla="*/ 0 w 8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
                  <a:gd name="T32" fmla="*/ 80 w 8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
                    <a:moveTo>
                      <a:pt x="0" y="2"/>
                    </a:moveTo>
                    <a:lnTo>
                      <a:pt x="2" y="5"/>
                    </a:lnTo>
                    <a:lnTo>
                      <a:pt x="79" y="5"/>
                    </a:lnTo>
                    <a:lnTo>
                      <a:pt x="79"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540" name="Freeform 614"/>
              <p:cNvSpPr>
                <a:spLocks/>
              </p:cNvSpPr>
              <p:nvPr/>
            </p:nvSpPr>
            <p:spPr bwMode="auto">
              <a:xfrm>
                <a:off x="301" y="3771"/>
                <a:ext cx="6" cy="161"/>
              </a:xfrm>
              <a:custGeom>
                <a:avLst/>
                <a:gdLst>
                  <a:gd name="T0" fmla="*/ 2 w 6"/>
                  <a:gd name="T1" fmla="*/ 0 h 161"/>
                  <a:gd name="T2" fmla="*/ 0 w 6"/>
                  <a:gd name="T3" fmla="*/ 2 h 161"/>
                  <a:gd name="T4" fmla="*/ 0 w 6"/>
                  <a:gd name="T5" fmla="*/ 160 h 161"/>
                  <a:gd name="T6" fmla="*/ 5 w 6"/>
                  <a:gd name="T7" fmla="*/ 160 h 161"/>
                  <a:gd name="T8" fmla="*/ 5 w 6"/>
                  <a:gd name="T9" fmla="*/ 2 h 161"/>
                  <a:gd name="T10" fmla="*/ 2 w 6"/>
                  <a:gd name="T11" fmla="*/ 5 h 161"/>
                  <a:gd name="T12" fmla="*/ 2 w 6"/>
                  <a:gd name="T13" fmla="*/ 0 h 161"/>
                  <a:gd name="T14" fmla="*/ 0 w 6"/>
                  <a:gd name="T15" fmla="*/ 0 h 161"/>
                  <a:gd name="T16" fmla="*/ 0 w 6"/>
                  <a:gd name="T17" fmla="*/ 2 h 161"/>
                  <a:gd name="T18" fmla="*/ 2 w 6"/>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2" y="0"/>
                    </a:moveTo>
                    <a:lnTo>
                      <a:pt x="0" y="2"/>
                    </a:lnTo>
                    <a:lnTo>
                      <a:pt x="0" y="160"/>
                    </a:lnTo>
                    <a:lnTo>
                      <a:pt x="5" y="160"/>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541" name="Rectangle 615"/>
              <p:cNvSpPr>
                <a:spLocks noChangeArrowheads="1"/>
              </p:cNvSpPr>
              <p:nvPr/>
            </p:nvSpPr>
            <p:spPr bwMode="auto">
              <a:xfrm>
                <a:off x="271" y="3774"/>
                <a:ext cx="34" cy="157"/>
              </a:xfrm>
              <a:prstGeom prst="rect">
                <a:avLst/>
              </a:prstGeom>
              <a:solidFill>
                <a:srgbClr val="003F7F"/>
              </a:solidFill>
              <a:ln w="9525">
                <a:noFill/>
                <a:miter lim="800000"/>
                <a:headEnd/>
                <a:tailEnd/>
              </a:ln>
            </p:spPr>
            <p:txBody>
              <a:bodyPr wrap="none" anchor="ctr"/>
              <a:lstStyle/>
              <a:p>
                <a:endParaRPr lang="tr-TR"/>
              </a:p>
            </p:txBody>
          </p:sp>
          <p:sp>
            <p:nvSpPr>
              <p:cNvPr id="18542" name="Freeform 616"/>
              <p:cNvSpPr>
                <a:spLocks/>
              </p:cNvSpPr>
              <p:nvPr/>
            </p:nvSpPr>
            <p:spPr bwMode="auto">
              <a:xfrm>
                <a:off x="271" y="3771"/>
                <a:ext cx="37" cy="6"/>
              </a:xfrm>
              <a:custGeom>
                <a:avLst/>
                <a:gdLst>
                  <a:gd name="T0" fmla="*/ 36 w 37"/>
                  <a:gd name="T1" fmla="*/ 3 h 6"/>
                  <a:gd name="T2" fmla="*/ 34 w 37"/>
                  <a:gd name="T3" fmla="*/ 0 h 6"/>
                  <a:gd name="T4" fmla="*/ 0 w 37"/>
                  <a:gd name="T5" fmla="*/ 0 h 6"/>
                  <a:gd name="T6" fmla="*/ 0 w 37"/>
                  <a:gd name="T7" fmla="*/ 5 h 6"/>
                  <a:gd name="T8" fmla="*/ 34 w 37"/>
                  <a:gd name="T9" fmla="*/ 5 h 6"/>
                  <a:gd name="T10" fmla="*/ 31 w 37"/>
                  <a:gd name="T11" fmla="*/ 3 h 6"/>
                  <a:gd name="T12" fmla="*/ 36 w 37"/>
                  <a:gd name="T13" fmla="*/ 3 h 6"/>
                  <a:gd name="T14" fmla="*/ 36 w 37"/>
                  <a:gd name="T15" fmla="*/ 0 h 6"/>
                  <a:gd name="T16" fmla="*/ 34 w 37"/>
                  <a:gd name="T17" fmla="*/ 0 h 6"/>
                  <a:gd name="T18" fmla="*/ 36 w 37"/>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6"/>
                  <a:gd name="T32" fmla="*/ 37 w 3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6">
                    <a:moveTo>
                      <a:pt x="36" y="3"/>
                    </a:moveTo>
                    <a:lnTo>
                      <a:pt x="34" y="0"/>
                    </a:lnTo>
                    <a:lnTo>
                      <a:pt x="0" y="0"/>
                    </a:lnTo>
                    <a:lnTo>
                      <a:pt x="0" y="5"/>
                    </a:lnTo>
                    <a:lnTo>
                      <a:pt x="34" y="5"/>
                    </a:lnTo>
                    <a:lnTo>
                      <a:pt x="31" y="3"/>
                    </a:lnTo>
                    <a:lnTo>
                      <a:pt x="36" y="3"/>
                    </a:lnTo>
                    <a:lnTo>
                      <a:pt x="36" y="0"/>
                    </a:lnTo>
                    <a:lnTo>
                      <a:pt x="34" y="0"/>
                    </a:lnTo>
                    <a:lnTo>
                      <a:pt x="36" y="3"/>
                    </a:lnTo>
                  </a:path>
                </a:pathLst>
              </a:custGeom>
              <a:solidFill>
                <a:srgbClr val="000000"/>
              </a:solidFill>
              <a:ln w="9525" cap="rnd">
                <a:noFill/>
                <a:round/>
                <a:headEnd/>
                <a:tailEnd/>
              </a:ln>
            </p:spPr>
            <p:txBody>
              <a:bodyPr/>
              <a:lstStyle/>
              <a:p>
                <a:endParaRPr lang="tr-TR"/>
              </a:p>
            </p:txBody>
          </p:sp>
          <p:sp>
            <p:nvSpPr>
              <p:cNvPr id="18543" name="Freeform 617"/>
              <p:cNvSpPr>
                <a:spLocks/>
              </p:cNvSpPr>
              <p:nvPr/>
            </p:nvSpPr>
            <p:spPr bwMode="auto">
              <a:xfrm>
                <a:off x="302" y="3774"/>
                <a:ext cx="6" cy="161"/>
              </a:xfrm>
              <a:custGeom>
                <a:avLst/>
                <a:gdLst>
                  <a:gd name="T0" fmla="*/ 3 w 6"/>
                  <a:gd name="T1" fmla="*/ 160 h 161"/>
                  <a:gd name="T2" fmla="*/ 5 w 6"/>
                  <a:gd name="T3" fmla="*/ 158 h 161"/>
                  <a:gd name="T4" fmla="*/ 5 w 6"/>
                  <a:gd name="T5" fmla="*/ 0 h 161"/>
                  <a:gd name="T6" fmla="*/ 0 w 6"/>
                  <a:gd name="T7" fmla="*/ 0 h 161"/>
                  <a:gd name="T8" fmla="*/ 0 w 6"/>
                  <a:gd name="T9" fmla="*/ 158 h 161"/>
                  <a:gd name="T10" fmla="*/ 3 w 6"/>
                  <a:gd name="T11" fmla="*/ 155 h 161"/>
                  <a:gd name="T12" fmla="*/ 3 w 6"/>
                  <a:gd name="T13" fmla="*/ 160 h 161"/>
                  <a:gd name="T14" fmla="*/ 5 w 6"/>
                  <a:gd name="T15" fmla="*/ 160 h 161"/>
                  <a:gd name="T16" fmla="*/ 5 w 6"/>
                  <a:gd name="T17" fmla="*/ 158 h 161"/>
                  <a:gd name="T18" fmla="*/ 3 w 6"/>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3" y="160"/>
                    </a:moveTo>
                    <a:lnTo>
                      <a:pt x="5" y="158"/>
                    </a:lnTo>
                    <a:lnTo>
                      <a:pt x="5" y="0"/>
                    </a:lnTo>
                    <a:lnTo>
                      <a:pt x="0" y="0"/>
                    </a:lnTo>
                    <a:lnTo>
                      <a:pt x="0" y="158"/>
                    </a:lnTo>
                    <a:lnTo>
                      <a:pt x="3" y="155"/>
                    </a:lnTo>
                    <a:lnTo>
                      <a:pt x="3" y="160"/>
                    </a:lnTo>
                    <a:lnTo>
                      <a:pt x="5" y="160"/>
                    </a:lnTo>
                    <a:lnTo>
                      <a:pt x="5" y="158"/>
                    </a:lnTo>
                    <a:lnTo>
                      <a:pt x="3" y="160"/>
                    </a:lnTo>
                  </a:path>
                </a:pathLst>
              </a:custGeom>
              <a:solidFill>
                <a:srgbClr val="000000"/>
              </a:solidFill>
              <a:ln w="9525" cap="rnd">
                <a:noFill/>
                <a:round/>
                <a:headEnd/>
                <a:tailEnd/>
              </a:ln>
            </p:spPr>
            <p:txBody>
              <a:bodyPr/>
              <a:lstStyle/>
              <a:p>
                <a:endParaRPr lang="tr-TR"/>
              </a:p>
            </p:txBody>
          </p:sp>
          <p:sp>
            <p:nvSpPr>
              <p:cNvPr id="18544" name="Freeform 618"/>
              <p:cNvSpPr>
                <a:spLocks/>
              </p:cNvSpPr>
              <p:nvPr/>
            </p:nvSpPr>
            <p:spPr bwMode="auto">
              <a:xfrm>
                <a:off x="268" y="3929"/>
                <a:ext cx="38" cy="6"/>
              </a:xfrm>
              <a:custGeom>
                <a:avLst/>
                <a:gdLst>
                  <a:gd name="T0" fmla="*/ 0 w 38"/>
                  <a:gd name="T1" fmla="*/ 2 h 6"/>
                  <a:gd name="T2" fmla="*/ 2 w 38"/>
                  <a:gd name="T3" fmla="*/ 5 h 6"/>
                  <a:gd name="T4" fmla="*/ 37 w 38"/>
                  <a:gd name="T5" fmla="*/ 5 h 6"/>
                  <a:gd name="T6" fmla="*/ 37 w 38"/>
                  <a:gd name="T7" fmla="*/ 0 h 6"/>
                  <a:gd name="T8" fmla="*/ 2 w 38"/>
                  <a:gd name="T9" fmla="*/ 0 h 6"/>
                  <a:gd name="T10" fmla="*/ 5 w 38"/>
                  <a:gd name="T11" fmla="*/ 2 h 6"/>
                  <a:gd name="T12" fmla="*/ 0 w 38"/>
                  <a:gd name="T13" fmla="*/ 2 h 6"/>
                  <a:gd name="T14" fmla="*/ 0 w 38"/>
                  <a:gd name="T15" fmla="*/ 5 h 6"/>
                  <a:gd name="T16" fmla="*/ 2 w 38"/>
                  <a:gd name="T17" fmla="*/ 5 h 6"/>
                  <a:gd name="T18" fmla="*/ 0 w 3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2"/>
                    </a:moveTo>
                    <a:lnTo>
                      <a:pt x="2" y="5"/>
                    </a:lnTo>
                    <a:lnTo>
                      <a:pt x="37" y="5"/>
                    </a:lnTo>
                    <a:lnTo>
                      <a:pt x="37"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545" name="Freeform 619"/>
              <p:cNvSpPr>
                <a:spLocks/>
              </p:cNvSpPr>
              <p:nvPr/>
            </p:nvSpPr>
            <p:spPr bwMode="auto">
              <a:xfrm>
                <a:off x="268" y="3771"/>
                <a:ext cx="6" cy="161"/>
              </a:xfrm>
              <a:custGeom>
                <a:avLst/>
                <a:gdLst>
                  <a:gd name="T0" fmla="*/ 2 w 6"/>
                  <a:gd name="T1" fmla="*/ 0 h 161"/>
                  <a:gd name="T2" fmla="*/ 0 w 6"/>
                  <a:gd name="T3" fmla="*/ 2 h 161"/>
                  <a:gd name="T4" fmla="*/ 0 w 6"/>
                  <a:gd name="T5" fmla="*/ 160 h 161"/>
                  <a:gd name="T6" fmla="*/ 5 w 6"/>
                  <a:gd name="T7" fmla="*/ 160 h 161"/>
                  <a:gd name="T8" fmla="*/ 5 w 6"/>
                  <a:gd name="T9" fmla="*/ 2 h 161"/>
                  <a:gd name="T10" fmla="*/ 2 w 6"/>
                  <a:gd name="T11" fmla="*/ 5 h 161"/>
                  <a:gd name="T12" fmla="*/ 2 w 6"/>
                  <a:gd name="T13" fmla="*/ 0 h 161"/>
                  <a:gd name="T14" fmla="*/ 0 w 6"/>
                  <a:gd name="T15" fmla="*/ 0 h 161"/>
                  <a:gd name="T16" fmla="*/ 0 w 6"/>
                  <a:gd name="T17" fmla="*/ 2 h 161"/>
                  <a:gd name="T18" fmla="*/ 2 w 6"/>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2" y="0"/>
                    </a:moveTo>
                    <a:lnTo>
                      <a:pt x="0" y="2"/>
                    </a:lnTo>
                    <a:lnTo>
                      <a:pt x="0" y="160"/>
                    </a:lnTo>
                    <a:lnTo>
                      <a:pt x="5" y="160"/>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546" name="Rectangle 620"/>
              <p:cNvSpPr>
                <a:spLocks noChangeArrowheads="1"/>
              </p:cNvSpPr>
              <p:nvPr/>
            </p:nvSpPr>
            <p:spPr bwMode="auto">
              <a:xfrm>
                <a:off x="378" y="3774"/>
                <a:ext cx="35" cy="157"/>
              </a:xfrm>
              <a:prstGeom prst="rect">
                <a:avLst/>
              </a:prstGeom>
              <a:solidFill>
                <a:srgbClr val="003F7F"/>
              </a:solidFill>
              <a:ln w="9525">
                <a:noFill/>
                <a:miter lim="800000"/>
                <a:headEnd/>
                <a:tailEnd/>
              </a:ln>
            </p:spPr>
            <p:txBody>
              <a:bodyPr wrap="none" anchor="ctr"/>
              <a:lstStyle/>
              <a:p>
                <a:endParaRPr lang="tr-TR"/>
              </a:p>
            </p:txBody>
          </p:sp>
          <p:sp>
            <p:nvSpPr>
              <p:cNvPr id="18547" name="Freeform 621"/>
              <p:cNvSpPr>
                <a:spLocks/>
              </p:cNvSpPr>
              <p:nvPr/>
            </p:nvSpPr>
            <p:spPr bwMode="auto">
              <a:xfrm>
                <a:off x="378" y="3771"/>
                <a:ext cx="38" cy="6"/>
              </a:xfrm>
              <a:custGeom>
                <a:avLst/>
                <a:gdLst>
                  <a:gd name="T0" fmla="*/ 37 w 38"/>
                  <a:gd name="T1" fmla="*/ 3 h 6"/>
                  <a:gd name="T2" fmla="*/ 35 w 38"/>
                  <a:gd name="T3" fmla="*/ 0 h 6"/>
                  <a:gd name="T4" fmla="*/ 0 w 38"/>
                  <a:gd name="T5" fmla="*/ 0 h 6"/>
                  <a:gd name="T6" fmla="*/ 0 w 38"/>
                  <a:gd name="T7" fmla="*/ 5 h 6"/>
                  <a:gd name="T8" fmla="*/ 35 w 38"/>
                  <a:gd name="T9" fmla="*/ 5 h 6"/>
                  <a:gd name="T10" fmla="*/ 32 w 38"/>
                  <a:gd name="T11" fmla="*/ 3 h 6"/>
                  <a:gd name="T12" fmla="*/ 37 w 38"/>
                  <a:gd name="T13" fmla="*/ 3 h 6"/>
                  <a:gd name="T14" fmla="*/ 37 w 38"/>
                  <a:gd name="T15" fmla="*/ 0 h 6"/>
                  <a:gd name="T16" fmla="*/ 35 w 38"/>
                  <a:gd name="T17" fmla="*/ 0 h 6"/>
                  <a:gd name="T18" fmla="*/ 37 w 3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37" y="3"/>
                    </a:moveTo>
                    <a:lnTo>
                      <a:pt x="35" y="0"/>
                    </a:lnTo>
                    <a:lnTo>
                      <a:pt x="0" y="0"/>
                    </a:lnTo>
                    <a:lnTo>
                      <a:pt x="0" y="5"/>
                    </a:lnTo>
                    <a:lnTo>
                      <a:pt x="35" y="5"/>
                    </a:lnTo>
                    <a:lnTo>
                      <a:pt x="32" y="3"/>
                    </a:lnTo>
                    <a:lnTo>
                      <a:pt x="37" y="3"/>
                    </a:lnTo>
                    <a:lnTo>
                      <a:pt x="37" y="0"/>
                    </a:lnTo>
                    <a:lnTo>
                      <a:pt x="35" y="0"/>
                    </a:lnTo>
                    <a:lnTo>
                      <a:pt x="37" y="3"/>
                    </a:lnTo>
                  </a:path>
                </a:pathLst>
              </a:custGeom>
              <a:solidFill>
                <a:srgbClr val="000000"/>
              </a:solidFill>
              <a:ln w="9525" cap="rnd">
                <a:noFill/>
                <a:round/>
                <a:headEnd/>
                <a:tailEnd/>
              </a:ln>
            </p:spPr>
            <p:txBody>
              <a:bodyPr/>
              <a:lstStyle/>
              <a:p>
                <a:endParaRPr lang="tr-TR"/>
              </a:p>
            </p:txBody>
          </p:sp>
          <p:sp>
            <p:nvSpPr>
              <p:cNvPr id="18548" name="Freeform 622"/>
              <p:cNvSpPr>
                <a:spLocks/>
              </p:cNvSpPr>
              <p:nvPr/>
            </p:nvSpPr>
            <p:spPr bwMode="auto">
              <a:xfrm>
                <a:off x="409" y="3774"/>
                <a:ext cx="7" cy="161"/>
              </a:xfrm>
              <a:custGeom>
                <a:avLst/>
                <a:gdLst>
                  <a:gd name="T0" fmla="*/ 3 w 7"/>
                  <a:gd name="T1" fmla="*/ 160 h 161"/>
                  <a:gd name="T2" fmla="*/ 6 w 7"/>
                  <a:gd name="T3" fmla="*/ 158 h 161"/>
                  <a:gd name="T4" fmla="*/ 6 w 7"/>
                  <a:gd name="T5" fmla="*/ 0 h 161"/>
                  <a:gd name="T6" fmla="*/ 0 w 7"/>
                  <a:gd name="T7" fmla="*/ 0 h 161"/>
                  <a:gd name="T8" fmla="*/ 0 w 7"/>
                  <a:gd name="T9" fmla="*/ 158 h 161"/>
                  <a:gd name="T10" fmla="*/ 3 w 7"/>
                  <a:gd name="T11" fmla="*/ 155 h 161"/>
                  <a:gd name="T12" fmla="*/ 3 w 7"/>
                  <a:gd name="T13" fmla="*/ 160 h 161"/>
                  <a:gd name="T14" fmla="*/ 6 w 7"/>
                  <a:gd name="T15" fmla="*/ 160 h 161"/>
                  <a:gd name="T16" fmla="*/ 6 w 7"/>
                  <a:gd name="T17" fmla="*/ 158 h 161"/>
                  <a:gd name="T18" fmla="*/ 3 w 7"/>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3" y="160"/>
                    </a:moveTo>
                    <a:lnTo>
                      <a:pt x="6" y="158"/>
                    </a:lnTo>
                    <a:lnTo>
                      <a:pt x="6" y="0"/>
                    </a:lnTo>
                    <a:lnTo>
                      <a:pt x="0" y="0"/>
                    </a:lnTo>
                    <a:lnTo>
                      <a:pt x="0" y="158"/>
                    </a:lnTo>
                    <a:lnTo>
                      <a:pt x="3" y="155"/>
                    </a:lnTo>
                    <a:lnTo>
                      <a:pt x="3" y="160"/>
                    </a:lnTo>
                    <a:lnTo>
                      <a:pt x="6" y="160"/>
                    </a:lnTo>
                    <a:lnTo>
                      <a:pt x="6" y="158"/>
                    </a:lnTo>
                    <a:lnTo>
                      <a:pt x="3" y="160"/>
                    </a:lnTo>
                  </a:path>
                </a:pathLst>
              </a:custGeom>
              <a:solidFill>
                <a:srgbClr val="000000"/>
              </a:solidFill>
              <a:ln w="9525" cap="rnd">
                <a:noFill/>
                <a:round/>
                <a:headEnd/>
                <a:tailEnd/>
              </a:ln>
            </p:spPr>
            <p:txBody>
              <a:bodyPr/>
              <a:lstStyle/>
              <a:p>
                <a:endParaRPr lang="tr-TR"/>
              </a:p>
            </p:txBody>
          </p:sp>
          <p:sp>
            <p:nvSpPr>
              <p:cNvPr id="18549" name="Freeform 623"/>
              <p:cNvSpPr>
                <a:spLocks/>
              </p:cNvSpPr>
              <p:nvPr/>
            </p:nvSpPr>
            <p:spPr bwMode="auto">
              <a:xfrm>
                <a:off x="375" y="3929"/>
                <a:ext cx="39" cy="6"/>
              </a:xfrm>
              <a:custGeom>
                <a:avLst/>
                <a:gdLst>
                  <a:gd name="T0" fmla="*/ 0 w 39"/>
                  <a:gd name="T1" fmla="*/ 2 h 6"/>
                  <a:gd name="T2" fmla="*/ 2 w 39"/>
                  <a:gd name="T3" fmla="*/ 5 h 6"/>
                  <a:gd name="T4" fmla="*/ 38 w 39"/>
                  <a:gd name="T5" fmla="*/ 5 h 6"/>
                  <a:gd name="T6" fmla="*/ 38 w 39"/>
                  <a:gd name="T7" fmla="*/ 0 h 6"/>
                  <a:gd name="T8" fmla="*/ 2 w 39"/>
                  <a:gd name="T9" fmla="*/ 0 h 6"/>
                  <a:gd name="T10" fmla="*/ 5 w 39"/>
                  <a:gd name="T11" fmla="*/ 2 h 6"/>
                  <a:gd name="T12" fmla="*/ 0 w 39"/>
                  <a:gd name="T13" fmla="*/ 2 h 6"/>
                  <a:gd name="T14" fmla="*/ 0 w 39"/>
                  <a:gd name="T15" fmla="*/ 5 h 6"/>
                  <a:gd name="T16" fmla="*/ 2 w 39"/>
                  <a:gd name="T17" fmla="*/ 5 h 6"/>
                  <a:gd name="T18" fmla="*/ 0 w 3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6"/>
                  <a:gd name="T32" fmla="*/ 39 w 3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6">
                    <a:moveTo>
                      <a:pt x="0" y="2"/>
                    </a:moveTo>
                    <a:lnTo>
                      <a:pt x="2" y="5"/>
                    </a:lnTo>
                    <a:lnTo>
                      <a:pt x="38" y="5"/>
                    </a:lnTo>
                    <a:lnTo>
                      <a:pt x="38"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550" name="Freeform 624"/>
              <p:cNvSpPr>
                <a:spLocks/>
              </p:cNvSpPr>
              <p:nvPr/>
            </p:nvSpPr>
            <p:spPr bwMode="auto">
              <a:xfrm>
                <a:off x="375" y="3771"/>
                <a:ext cx="7" cy="161"/>
              </a:xfrm>
              <a:custGeom>
                <a:avLst/>
                <a:gdLst>
                  <a:gd name="T0" fmla="*/ 3 w 7"/>
                  <a:gd name="T1" fmla="*/ 0 h 161"/>
                  <a:gd name="T2" fmla="*/ 0 w 7"/>
                  <a:gd name="T3" fmla="*/ 2 h 161"/>
                  <a:gd name="T4" fmla="*/ 0 w 7"/>
                  <a:gd name="T5" fmla="*/ 160 h 161"/>
                  <a:gd name="T6" fmla="*/ 6 w 7"/>
                  <a:gd name="T7" fmla="*/ 160 h 161"/>
                  <a:gd name="T8" fmla="*/ 6 w 7"/>
                  <a:gd name="T9" fmla="*/ 2 h 161"/>
                  <a:gd name="T10" fmla="*/ 3 w 7"/>
                  <a:gd name="T11" fmla="*/ 5 h 161"/>
                  <a:gd name="T12" fmla="*/ 3 w 7"/>
                  <a:gd name="T13" fmla="*/ 0 h 161"/>
                  <a:gd name="T14" fmla="*/ 0 w 7"/>
                  <a:gd name="T15" fmla="*/ 0 h 161"/>
                  <a:gd name="T16" fmla="*/ 0 w 7"/>
                  <a:gd name="T17" fmla="*/ 2 h 161"/>
                  <a:gd name="T18" fmla="*/ 3 w 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3" y="0"/>
                    </a:moveTo>
                    <a:lnTo>
                      <a:pt x="0" y="2"/>
                    </a:lnTo>
                    <a:lnTo>
                      <a:pt x="0" y="160"/>
                    </a:lnTo>
                    <a:lnTo>
                      <a:pt x="6" y="1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551" name="Freeform 625"/>
              <p:cNvSpPr>
                <a:spLocks/>
              </p:cNvSpPr>
              <p:nvPr/>
            </p:nvSpPr>
            <p:spPr bwMode="auto">
              <a:xfrm>
                <a:off x="232" y="3670"/>
                <a:ext cx="505" cy="94"/>
              </a:xfrm>
              <a:custGeom>
                <a:avLst/>
                <a:gdLst>
                  <a:gd name="T0" fmla="*/ 18 w 505"/>
                  <a:gd name="T1" fmla="*/ 0 h 94"/>
                  <a:gd name="T2" fmla="*/ 485 w 505"/>
                  <a:gd name="T3" fmla="*/ 0 h 94"/>
                  <a:gd name="T4" fmla="*/ 504 w 505"/>
                  <a:gd name="T5" fmla="*/ 93 h 94"/>
                  <a:gd name="T6" fmla="*/ 0 w 505"/>
                  <a:gd name="T7" fmla="*/ 92 h 94"/>
                  <a:gd name="T8" fmla="*/ 18 w 505"/>
                  <a:gd name="T9" fmla="*/ 0 h 94"/>
                  <a:gd name="T10" fmla="*/ 0 60000 65536"/>
                  <a:gd name="T11" fmla="*/ 0 60000 65536"/>
                  <a:gd name="T12" fmla="*/ 0 60000 65536"/>
                  <a:gd name="T13" fmla="*/ 0 60000 65536"/>
                  <a:gd name="T14" fmla="*/ 0 60000 65536"/>
                  <a:gd name="T15" fmla="*/ 0 w 505"/>
                  <a:gd name="T16" fmla="*/ 0 h 94"/>
                  <a:gd name="T17" fmla="*/ 505 w 505"/>
                  <a:gd name="T18" fmla="*/ 94 h 94"/>
                </a:gdLst>
                <a:ahLst/>
                <a:cxnLst>
                  <a:cxn ang="T10">
                    <a:pos x="T0" y="T1"/>
                  </a:cxn>
                  <a:cxn ang="T11">
                    <a:pos x="T2" y="T3"/>
                  </a:cxn>
                  <a:cxn ang="T12">
                    <a:pos x="T4" y="T5"/>
                  </a:cxn>
                  <a:cxn ang="T13">
                    <a:pos x="T6" y="T7"/>
                  </a:cxn>
                  <a:cxn ang="T14">
                    <a:pos x="T8" y="T9"/>
                  </a:cxn>
                </a:cxnLst>
                <a:rect l="T15" t="T16" r="T17" b="T18"/>
                <a:pathLst>
                  <a:path w="505" h="94">
                    <a:moveTo>
                      <a:pt x="18" y="0"/>
                    </a:moveTo>
                    <a:lnTo>
                      <a:pt x="485" y="0"/>
                    </a:lnTo>
                    <a:lnTo>
                      <a:pt x="504" y="93"/>
                    </a:lnTo>
                    <a:lnTo>
                      <a:pt x="0" y="92"/>
                    </a:lnTo>
                    <a:lnTo>
                      <a:pt x="18" y="0"/>
                    </a:lnTo>
                  </a:path>
                </a:pathLst>
              </a:custGeom>
              <a:solidFill>
                <a:srgbClr val="D1AF70"/>
              </a:solidFill>
              <a:ln w="9525" cap="rnd">
                <a:noFill/>
                <a:round/>
                <a:headEnd/>
                <a:tailEnd/>
              </a:ln>
            </p:spPr>
            <p:txBody>
              <a:bodyPr/>
              <a:lstStyle/>
              <a:p>
                <a:endParaRPr lang="tr-TR"/>
              </a:p>
            </p:txBody>
          </p:sp>
          <p:sp>
            <p:nvSpPr>
              <p:cNvPr id="18552" name="Freeform 626"/>
              <p:cNvSpPr>
                <a:spLocks/>
              </p:cNvSpPr>
              <p:nvPr/>
            </p:nvSpPr>
            <p:spPr bwMode="auto">
              <a:xfrm>
                <a:off x="251" y="3667"/>
                <a:ext cx="469" cy="6"/>
              </a:xfrm>
              <a:custGeom>
                <a:avLst/>
                <a:gdLst>
                  <a:gd name="T0" fmla="*/ 468 w 469"/>
                  <a:gd name="T1" fmla="*/ 2 h 6"/>
                  <a:gd name="T2" fmla="*/ 466 w 469"/>
                  <a:gd name="T3" fmla="*/ 0 h 6"/>
                  <a:gd name="T4" fmla="*/ 0 w 469"/>
                  <a:gd name="T5" fmla="*/ 0 h 6"/>
                  <a:gd name="T6" fmla="*/ 0 w 469"/>
                  <a:gd name="T7" fmla="*/ 5 h 6"/>
                  <a:gd name="T8" fmla="*/ 466 w 469"/>
                  <a:gd name="T9" fmla="*/ 5 h 6"/>
                  <a:gd name="T10" fmla="*/ 464 w 469"/>
                  <a:gd name="T11" fmla="*/ 3 h 6"/>
                  <a:gd name="T12" fmla="*/ 468 w 469"/>
                  <a:gd name="T13" fmla="*/ 2 h 6"/>
                  <a:gd name="T14" fmla="*/ 468 w 469"/>
                  <a:gd name="T15" fmla="*/ 0 h 6"/>
                  <a:gd name="T16" fmla="*/ 466 w 469"/>
                  <a:gd name="T17" fmla="*/ 0 h 6"/>
                  <a:gd name="T18" fmla="*/ 468 w 46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9"/>
                  <a:gd name="T31" fmla="*/ 0 h 6"/>
                  <a:gd name="T32" fmla="*/ 469 w 46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9" h="6">
                    <a:moveTo>
                      <a:pt x="468" y="2"/>
                    </a:moveTo>
                    <a:lnTo>
                      <a:pt x="466" y="0"/>
                    </a:lnTo>
                    <a:lnTo>
                      <a:pt x="0" y="0"/>
                    </a:lnTo>
                    <a:lnTo>
                      <a:pt x="0" y="5"/>
                    </a:lnTo>
                    <a:lnTo>
                      <a:pt x="466" y="5"/>
                    </a:lnTo>
                    <a:lnTo>
                      <a:pt x="464" y="3"/>
                    </a:lnTo>
                    <a:lnTo>
                      <a:pt x="468" y="2"/>
                    </a:lnTo>
                    <a:lnTo>
                      <a:pt x="468" y="0"/>
                    </a:lnTo>
                    <a:lnTo>
                      <a:pt x="466" y="0"/>
                    </a:lnTo>
                    <a:lnTo>
                      <a:pt x="468" y="2"/>
                    </a:lnTo>
                  </a:path>
                </a:pathLst>
              </a:custGeom>
              <a:solidFill>
                <a:srgbClr val="000000"/>
              </a:solidFill>
              <a:ln w="9525" cap="rnd">
                <a:noFill/>
                <a:round/>
                <a:headEnd/>
                <a:tailEnd/>
              </a:ln>
            </p:spPr>
            <p:txBody>
              <a:bodyPr/>
              <a:lstStyle/>
              <a:p>
                <a:endParaRPr lang="tr-TR"/>
              </a:p>
            </p:txBody>
          </p:sp>
          <p:sp>
            <p:nvSpPr>
              <p:cNvPr id="18553" name="Freeform 627"/>
              <p:cNvSpPr>
                <a:spLocks/>
              </p:cNvSpPr>
              <p:nvPr/>
            </p:nvSpPr>
            <p:spPr bwMode="auto">
              <a:xfrm>
                <a:off x="715" y="3669"/>
                <a:ext cx="25" cy="97"/>
              </a:xfrm>
              <a:custGeom>
                <a:avLst/>
                <a:gdLst>
                  <a:gd name="T0" fmla="*/ 21 w 25"/>
                  <a:gd name="T1" fmla="*/ 96 h 97"/>
                  <a:gd name="T2" fmla="*/ 23 w 25"/>
                  <a:gd name="T3" fmla="*/ 94 h 97"/>
                  <a:gd name="T4" fmla="*/ 4 w 25"/>
                  <a:gd name="T5" fmla="*/ 0 h 97"/>
                  <a:gd name="T6" fmla="*/ 0 w 25"/>
                  <a:gd name="T7" fmla="*/ 0 h 97"/>
                  <a:gd name="T8" fmla="*/ 19 w 25"/>
                  <a:gd name="T9" fmla="*/ 94 h 97"/>
                  <a:gd name="T10" fmla="*/ 21 w 25"/>
                  <a:gd name="T11" fmla="*/ 91 h 97"/>
                  <a:gd name="T12" fmla="*/ 21 w 25"/>
                  <a:gd name="T13" fmla="*/ 96 h 97"/>
                  <a:gd name="T14" fmla="*/ 24 w 25"/>
                  <a:gd name="T15" fmla="*/ 96 h 97"/>
                  <a:gd name="T16" fmla="*/ 23 w 25"/>
                  <a:gd name="T17" fmla="*/ 94 h 97"/>
                  <a:gd name="T18" fmla="*/ 21 w 25"/>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97"/>
                  <a:gd name="T32" fmla="*/ 25 w 25"/>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97">
                    <a:moveTo>
                      <a:pt x="21" y="96"/>
                    </a:moveTo>
                    <a:lnTo>
                      <a:pt x="23" y="94"/>
                    </a:lnTo>
                    <a:lnTo>
                      <a:pt x="4" y="0"/>
                    </a:lnTo>
                    <a:lnTo>
                      <a:pt x="0" y="0"/>
                    </a:lnTo>
                    <a:lnTo>
                      <a:pt x="19" y="94"/>
                    </a:lnTo>
                    <a:lnTo>
                      <a:pt x="21" y="91"/>
                    </a:lnTo>
                    <a:lnTo>
                      <a:pt x="21" y="96"/>
                    </a:lnTo>
                    <a:lnTo>
                      <a:pt x="24" y="96"/>
                    </a:lnTo>
                    <a:lnTo>
                      <a:pt x="23" y="94"/>
                    </a:lnTo>
                    <a:lnTo>
                      <a:pt x="21" y="96"/>
                    </a:lnTo>
                  </a:path>
                </a:pathLst>
              </a:custGeom>
              <a:solidFill>
                <a:srgbClr val="000000"/>
              </a:solidFill>
              <a:ln w="9525" cap="rnd">
                <a:noFill/>
                <a:round/>
                <a:headEnd/>
                <a:tailEnd/>
              </a:ln>
            </p:spPr>
            <p:txBody>
              <a:bodyPr/>
              <a:lstStyle/>
              <a:p>
                <a:endParaRPr lang="tr-TR"/>
              </a:p>
            </p:txBody>
          </p:sp>
          <p:sp>
            <p:nvSpPr>
              <p:cNvPr id="18554" name="Freeform 628"/>
              <p:cNvSpPr>
                <a:spLocks/>
              </p:cNvSpPr>
              <p:nvPr/>
            </p:nvSpPr>
            <p:spPr bwMode="auto">
              <a:xfrm>
                <a:off x="230" y="3760"/>
                <a:ext cx="507" cy="6"/>
              </a:xfrm>
              <a:custGeom>
                <a:avLst/>
                <a:gdLst>
                  <a:gd name="T0" fmla="*/ 1 w 507"/>
                  <a:gd name="T1" fmla="*/ 2 h 6"/>
                  <a:gd name="T2" fmla="*/ 3 w 507"/>
                  <a:gd name="T3" fmla="*/ 4 h 6"/>
                  <a:gd name="T4" fmla="*/ 506 w 507"/>
                  <a:gd name="T5" fmla="*/ 5 h 6"/>
                  <a:gd name="T6" fmla="*/ 506 w 507"/>
                  <a:gd name="T7" fmla="*/ 1 h 6"/>
                  <a:gd name="T8" fmla="*/ 3 w 507"/>
                  <a:gd name="T9" fmla="*/ 0 h 6"/>
                  <a:gd name="T10" fmla="*/ 5 w 507"/>
                  <a:gd name="T11" fmla="*/ 3 h 6"/>
                  <a:gd name="T12" fmla="*/ 1 w 507"/>
                  <a:gd name="T13" fmla="*/ 2 h 6"/>
                  <a:gd name="T14" fmla="*/ 0 w 507"/>
                  <a:gd name="T15" fmla="*/ 4 h 6"/>
                  <a:gd name="T16" fmla="*/ 3 w 507"/>
                  <a:gd name="T17" fmla="*/ 4 h 6"/>
                  <a:gd name="T18" fmla="*/ 1 w 507"/>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6"/>
                  <a:gd name="T32" fmla="*/ 507 w 50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6">
                    <a:moveTo>
                      <a:pt x="1" y="2"/>
                    </a:moveTo>
                    <a:lnTo>
                      <a:pt x="3" y="4"/>
                    </a:lnTo>
                    <a:lnTo>
                      <a:pt x="506" y="5"/>
                    </a:lnTo>
                    <a:lnTo>
                      <a:pt x="506" y="1"/>
                    </a:lnTo>
                    <a:lnTo>
                      <a:pt x="3" y="0"/>
                    </a:lnTo>
                    <a:lnTo>
                      <a:pt x="5" y="3"/>
                    </a:lnTo>
                    <a:lnTo>
                      <a:pt x="1" y="2"/>
                    </a:lnTo>
                    <a:lnTo>
                      <a:pt x="0" y="4"/>
                    </a:lnTo>
                    <a:lnTo>
                      <a:pt x="3" y="4"/>
                    </a:lnTo>
                    <a:lnTo>
                      <a:pt x="1" y="2"/>
                    </a:lnTo>
                  </a:path>
                </a:pathLst>
              </a:custGeom>
              <a:solidFill>
                <a:srgbClr val="000000"/>
              </a:solidFill>
              <a:ln w="9525" cap="rnd">
                <a:noFill/>
                <a:round/>
                <a:headEnd/>
                <a:tailEnd/>
              </a:ln>
            </p:spPr>
            <p:txBody>
              <a:bodyPr/>
              <a:lstStyle/>
              <a:p>
                <a:endParaRPr lang="tr-TR"/>
              </a:p>
            </p:txBody>
          </p:sp>
          <p:sp>
            <p:nvSpPr>
              <p:cNvPr id="18555" name="Freeform 629"/>
              <p:cNvSpPr>
                <a:spLocks/>
              </p:cNvSpPr>
              <p:nvPr/>
            </p:nvSpPr>
            <p:spPr bwMode="auto">
              <a:xfrm>
                <a:off x="230" y="3667"/>
                <a:ext cx="24" cy="97"/>
              </a:xfrm>
              <a:custGeom>
                <a:avLst/>
                <a:gdLst>
                  <a:gd name="T0" fmla="*/ 21 w 24"/>
                  <a:gd name="T1" fmla="*/ 0 h 97"/>
                  <a:gd name="T2" fmla="*/ 19 w 24"/>
                  <a:gd name="T3" fmla="*/ 2 h 97"/>
                  <a:gd name="T4" fmla="*/ 0 w 24"/>
                  <a:gd name="T5" fmla="*/ 95 h 97"/>
                  <a:gd name="T6" fmla="*/ 4 w 24"/>
                  <a:gd name="T7" fmla="*/ 96 h 97"/>
                  <a:gd name="T8" fmla="*/ 23 w 24"/>
                  <a:gd name="T9" fmla="*/ 2 h 97"/>
                  <a:gd name="T10" fmla="*/ 21 w 24"/>
                  <a:gd name="T11" fmla="*/ 5 h 97"/>
                  <a:gd name="T12" fmla="*/ 21 w 24"/>
                  <a:gd name="T13" fmla="*/ 0 h 97"/>
                  <a:gd name="T14" fmla="*/ 19 w 24"/>
                  <a:gd name="T15" fmla="*/ 0 h 97"/>
                  <a:gd name="T16" fmla="*/ 19 w 24"/>
                  <a:gd name="T17" fmla="*/ 2 h 97"/>
                  <a:gd name="T18" fmla="*/ 21 w 24"/>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97"/>
                  <a:gd name="T32" fmla="*/ 24 w 2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97">
                    <a:moveTo>
                      <a:pt x="21" y="0"/>
                    </a:moveTo>
                    <a:lnTo>
                      <a:pt x="19" y="2"/>
                    </a:lnTo>
                    <a:lnTo>
                      <a:pt x="0" y="95"/>
                    </a:lnTo>
                    <a:lnTo>
                      <a:pt x="4" y="96"/>
                    </a:lnTo>
                    <a:lnTo>
                      <a:pt x="23" y="2"/>
                    </a:lnTo>
                    <a:lnTo>
                      <a:pt x="21" y="5"/>
                    </a:lnTo>
                    <a:lnTo>
                      <a:pt x="21" y="0"/>
                    </a:lnTo>
                    <a:lnTo>
                      <a:pt x="19" y="0"/>
                    </a:lnTo>
                    <a:lnTo>
                      <a:pt x="19" y="2"/>
                    </a:lnTo>
                    <a:lnTo>
                      <a:pt x="21" y="0"/>
                    </a:lnTo>
                  </a:path>
                </a:pathLst>
              </a:custGeom>
              <a:solidFill>
                <a:srgbClr val="000000"/>
              </a:solidFill>
              <a:ln w="9525" cap="rnd">
                <a:noFill/>
                <a:round/>
                <a:headEnd/>
                <a:tailEnd/>
              </a:ln>
            </p:spPr>
            <p:txBody>
              <a:bodyPr/>
              <a:lstStyle/>
              <a:p>
                <a:endParaRPr lang="tr-TR"/>
              </a:p>
            </p:txBody>
          </p:sp>
          <p:sp>
            <p:nvSpPr>
              <p:cNvPr id="18556" name="Rectangle 630"/>
              <p:cNvSpPr>
                <a:spLocks noChangeArrowheads="1"/>
              </p:cNvSpPr>
              <p:nvPr/>
            </p:nvSpPr>
            <p:spPr bwMode="auto">
              <a:xfrm>
                <a:off x="588" y="3771"/>
                <a:ext cx="77" cy="158"/>
              </a:xfrm>
              <a:prstGeom prst="rect">
                <a:avLst/>
              </a:prstGeom>
              <a:solidFill>
                <a:srgbClr val="007F3F"/>
              </a:solidFill>
              <a:ln w="9525">
                <a:noFill/>
                <a:miter lim="800000"/>
                <a:headEnd/>
                <a:tailEnd/>
              </a:ln>
            </p:spPr>
            <p:txBody>
              <a:bodyPr wrap="none" anchor="ctr"/>
              <a:lstStyle/>
              <a:p>
                <a:endParaRPr lang="tr-TR"/>
              </a:p>
            </p:txBody>
          </p:sp>
          <p:sp>
            <p:nvSpPr>
              <p:cNvPr id="18557" name="Freeform 631"/>
              <p:cNvSpPr>
                <a:spLocks/>
              </p:cNvSpPr>
              <p:nvPr/>
            </p:nvSpPr>
            <p:spPr bwMode="auto">
              <a:xfrm>
                <a:off x="588" y="3769"/>
                <a:ext cx="80" cy="6"/>
              </a:xfrm>
              <a:custGeom>
                <a:avLst/>
                <a:gdLst>
                  <a:gd name="T0" fmla="*/ 79 w 80"/>
                  <a:gd name="T1" fmla="*/ 2 h 6"/>
                  <a:gd name="T2" fmla="*/ 76 w 80"/>
                  <a:gd name="T3" fmla="*/ 0 h 6"/>
                  <a:gd name="T4" fmla="*/ 0 w 80"/>
                  <a:gd name="T5" fmla="*/ 0 h 6"/>
                  <a:gd name="T6" fmla="*/ 0 w 80"/>
                  <a:gd name="T7" fmla="*/ 5 h 6"/>
                  <a:gd name="T8" fmla="*/ 76 w 80"/>
                  <a:gd name="T9" fmla="*/ 5 h 6"/>
                  <a:gd name="T10" fmla="*/ 74 w 80"/>
                  <a:gd name="T11" fmla="*/ 2 h 6"/>
                  <a:gd name="T12" fmla="*/ 79 w 80"/>
                  <a:gd name="T13" fmla="*/ 2 h 6"/>
                  <a:gd name="T14" fmla="*/ 79 w 80"/>
                  <a:gd name="T15" fmla="*/ 0 h 6"/>
                  <a:gd name="T16" fmla="*/ 76 w 80"/>
                  <a:gd name="T17" fmla="*/ 0 h 6"/>
                  <a:gd name="T18" fmla="*/ 79 w 8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
                  <a:gd name="T32" fmla="*/ 80 w 8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
                    <a:moveTo>
                      <a:pt x="79" y="2"/>
                    </a:moveTo>
                    <a:lnTo>
                      <a:pt x="76" y="0"/>
                    </a:lnTo>
                    <a:lnTo>
                      <a:pt x="0" y="0"/>
                    </a:lnTo>
                    <a:lnTo>
                      <a:pt x="0" y="5"/>
                    </a:lnTo>
                    <a:lnTo>
                      <a:pt x="76" y="5"/>
                    </a:lnTo>
                    <a:lnTo>
                      <a:pt x="74" y="2"/>
                    </a:lnTo>
                    <a:lnTo>
                      <a:pt x="79" y="2"/>
                    </a:lnTo>
                    <a:lnTo>
                      <a:pt x="79" y="0"/>
                    </a:lnTo>
                    <a:lnTo>
                      <a:pt x="76" y="0"/>
                    </a:lnTo>
                    <a:lnTo>
                      <a:pt x="79" y="2"/>
                    </a:lnTo>
                  </a:path>
                </a:pathLst>
              </a:custGeom>
              <a:solidFill>
                <a:srgbClr val="000000"/>
              </a:solidFill>
              <a:ln w="9525" cap="rnd">
                <a:noFill/>
                <a:round/>
                <a:headEnd/>
                <a:tailEnd/>
              </a:ln>
            </p:spPr>
            <p:txBody>
              <a:bodyPr/>
              <a:lstStyle/>
              <a:p>
                <a:endParaRPr lang="tr-TR"/>
              </a:p>
            </p:txBody>
          </p:sp>
          <p:sp>
            <p:nvSpPr>
              <p:cNvPr id="18558" name="Freeform 632"/>
              <p:cNvSpPr>
                <a:spLocks/>
              </p:cNvSpPr>
              <p:nvPr/>
            </p:nvSpPr>
            <p:spPr bwMode="auto">
              <a:xfrm>
                <a:off x="662" y="3771"/>
                <a:ext cx="6" cy="161"/>
              </a:xfrm>
              <a:custGeom>
                <a:avLst/>
                <a:gdLst>
                  <a:gd name="T0" fmla="*/ 2 w 6"/>
                  <a:gd name="T1" fmla="*/ 160 h 161"/>
                  <a:gd name="T2" fmla="*/ 5 w 6"/>
                  <a:gd name="T3" fmla="*/ 158 h 161"/>
                  <a:gd name="T4" fmla="*/ 5 w 6"/>
                  <a:gd name="T5" fmla="*/ 0 h 161"/>
                  <a:gd name="T6" fmla="*/ 0 w 6"/>
                  <a:gd name="T7" fmla="*/ 0 h 161"/>
                  <a:gd name="T8" fmla="*/ 0 w 6"/>
                  <a:gd name="T9" fmla="*/ 158 h 161"/>
                  <a:gd name="T10" fmla="*/ 2 w 6"/>
                  <a:gd name="T11" fmla="*/ 156 h 161"/>
                  <a:gd name="T12" fmla="*/ 2 w 6"/>
                  <a:gd name="T13" fmla="*/ 160 h 161"/>
                  <a:gd name="T14" fmla="*/ 5 w 6"/>
                  <a:gd name="T15" fmla="*/ 160 h 161"/>
                  <a:gd name="T16" fmla="*/ 5 w 6"/>
                  <a:gd name="T17" fmla="*/ 158 h 161"/>
                  <a:gd name="T18" fmla="*/ 2 w 6"/>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2" y="160"/>
                    </a:moveTo>
                    <a:lnTo>
                      <a:pt x="5" y="158"/>
                    </a:lnTo>
                    <a:lnTo>
                      <a:pt x="5" y="0"/>
                    </a:lnTo>
                    <a:lnTo>
                      <a:pt x="0" y="0"/>
                    </a:lnTo>
                    <a:lnTo>
                      <a:pt x="0" y="158"/>
                    </a:lnTo>
                    <a:lnTo>
                      <a:pt x="2" y="156"/>
                    </a:lnTo>
                    <a:lnTo>
                      <a:pt x="2" y="160"/>
                    </a:lnTo>
                    <a:lnTo>
                      <a:pt x="5" y="160"/>
                    </a:lnTo>
                    <a:lnTo>
                      <a:pt x="5" y="158"/>
                    </a:lnTo>
                    <a:lnTo>
                      <a:pt x="2" y="160"/>
                    </a:lnTo>
                  </a:path>
                </a:pathLst>
              </a:custGeom>
              <a:solidFill>
                <a:srgbClr val="000000"/>
              </a:solidFill>
              <a:ln w="9525" cap="rnd">
                <a:noFill/>
                <a:round/>
                <a:headEnd/>
                <a:tailEnd/>
              </a:ln>
            </p:spPr>
            <p:txBody>
              <a:bodyPr/>
              <a:lstStyle/>
              <a:p>
                <a:endParaRPr lang="tr-TR"/>
              </a:p>
            </p:txBody>
          </p:sp>
          <p:sp>
            <p:nvSpPr>
              <p:cNvPr id="18559" name="Freeform 633"/>
              <p:cNvSpPr>
                <a:spLocks/>
              </p:cNvSpPr>
              <p:nvPr/>
            </p:nvSpPr>
            <p:spPr bwMode="auto">
              <a:xfrm>
                <a:off x="585" y="3927"/>
                <a:ext cx="81" cy="5"/>
              </a:xfrm>
              <a:custGeom>
                <a:avLst/>
                <a:gdLst>
                  <a:gd name="T0" fmla="*/ 0 w 81"/>
                  <a:gd name="T1" fmla="*/ 2 h 5"/>
                  <a:gd name="T2" fmla="*/ 2 w 81"/>
                  <a:gd name="T3" fmla="*/ 4 h 5"/>
                  <a:gd name="T4" fmla="*/ 80 w 81"/>
                  <a:gd name="T5" fmla="*/ 4 h 5"/>
                  <a:gd name="T6" fmla="*/ 80 w 81"/>
                  <a:gd name="T7" fmla="*/ 0 h 5"/>
                  <a:gd name="T8" fmla="*/ 2 w 81"/>
                  <a:gd name="T9" fmla="*/ 0 h 5"/>
                  <a:gd name="T10" fmla="*/ 5 w 81"/>
                  <a:gd name="T11" fmla="*/ 2 h 5"/>
                  <a:gd name="T12" fmla="*/ 0 w 81"/>
                  <a:gd name="T13" fmla="*/ 2 h 5"/>
                  <a:gd name="T14" fmla="*/ 0 w 81"/>
                  <a:gd name="T15" fmla="*/ 4 h 5"/>
                  <a:gd name="T16" fmla="*/ 2 w 81"/>
                  <a:gd name="T17" fmla="*/ 4 h 5"/>
                  <a:gd name="T18" fmla="*/ 0 w 81"/>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5"/>
                  <a:gd name="T32" fmla="*/ 81 w 81"/>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5">
                    <a:moveTo>
                      <a:pt x="0" y="2"/>
                    </a:moveTo>
                    <a:lnTo>
                      <a:pt x="2" y="4"/>
                    </a:lnTo>
                    <a:lnTo>
                      <a:pt x="80" y="4"/>
                    </a:lnTo>
                    <a:lnTo>
                      <a:pt x="80" y="0"/>
                    </a:lnTo>
                    <a:lnTo>
                      <a:pt x="2" y="0"/>
                    </a:lnTo>
                    <a:lnTo>
                      <a:pt x="5" y="2"/>
                    </a:lnTo>
                    <a:lnTo>
                      <a:pt x="0" y="2"/>
                    </a:lnTo>
                    <a:lnTo>
                      <a:pt x="0" y="4"/>
                    </a:lnTo>
                    <a:lnTo>
                      <a:pt x="2" y="4"/>
                    </a:lnTo>
                    <a:lnTo>
                      <a:pt x="0" y="2"/>
                    </a:lnTo>
                  </a:path>
                </a:pathLst>
              </a:custGeom>
              <a:solidFill>
                <a:srgbClr val="000000"/>
              </a:solidFill>
              <a:ln w="9525" cap="rnd">
                <a:noFill/>
                <a:round/>
                <a:headEnd/>
                <a:tailEnd/>
              </a:ln>
            </p:spPr>
            <p:txBody>
              <a:bodyPr/>
              <a:lstStyle/>
              <a:p>
                <a:endParaRPr lang="tr-TR"/>
              </a:p>
            </p:txBody>
          </p:sp>
          <p:sp>
            <p:nvSpPr>
              <p:cNvPr id="18560" name="Freeform 634"/>
              <p:cNvSpPr>
                <a:spLocks/>
              </p:cNvSpPr>
              <p:nvPr/>
            </p:nvSpPr>
            <p:spPr bwMode="auto">
              <a:xfrm>
                <a:off x="585" y="3769"/>
                <a:ext cx="7" cy="161"/>
              </a:xfrm>
              <a:custGeom>
                <a:avLst/>
                <a:gdLst>
                  <a:gd name="T0" fmla="*/ 3 w 7"/>
                  <a:gd name="T1" fmla="*/ 0 h 161"/>
                  <a:gd name="T2" fmla="*/ 0 w 7"/>
                  <a:gd name="T3" fmla="*/ 2 h 161"/>
                  <a:gd name="T4" fmla="*/ 0 w 7"/>
                  <a:gd name="T5" fmla="*/ 160 h 161"/>
                  <a:gd name="T6" fmla="*/ 6 w 7"/>
                  <a:gd name="T7" fmla="*/ 160 h 161"/>
                  <a:gd name="T8" fmla="*/ 6 w 7"/>
                  <a:gd name="T9" fmla="*/ 2 h 161"/>
                  <a:gd name="T10" fmla="*/ 3 w 7"/>
                  <a:gd name="T11" fmla="*/ 5 h 161"/>
                  <a:gd name="T12" fmla="*/ 3 w 7"/>
                  <a:gd name="T13" fmla="*/ 0 h 161"/>
                  <a:gd name="T14" fmla="*/ 0 w 7"/>
                  <a:gd name="T15" fmla="*/ 0 h 161"/>
                  <a:gd name="T16" fmla="*/ 0 w 7"/>
                  <a:gd name="T17" fmla="*/ 2 h 161"/>
                  <a:gd name="T18" fmla="*/ 3 w 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3" y="0"/>
                    </a:moveTo>
                    <a:lnTo>
                      <a:pt x="0" y="2"/>
                    </a:lnTo>
                    <a:lnTo>
                      <a:pt x="0" y="160"/>
                    </a:lnTo>
                    <a:lnTo>
                      <a:pt x="6" y="1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561" name="Rectangle 635"/>
              <p:cNvSpPr>
                <a:spLocks noChangeArrowheads="1"/>
              </p:cNvSpPr>
              <p:nvPr/>
            </p:nvSpPr>
            <p:spPr bwMode="auto">
              <a:xfrm>
                <a:off x="556" y="3771"/>
                <a:ext cx="34" cy="158"/>
              </a:xfrm>
              <a:prstGeom prst="rect">
                <a:avLst/>
              </a:prstGeom>
              <a:solidFill>
                <a:srgbClr val="003F7F"/>
              </a:solidFill>
              <a:ln w="9525">
                <a:noFill/>
                <a:miter lim="800000"/>
                <a:headEnd/>
                <a:tailEnd/>
              </a:ln>
            </p:spPr>
            <p:txBody>
              <a:bodyPr wrap="none" anchor="ctr"/>
              <a:lstStyle/>
              <a:p>
                <a:endParaRPr lang="tr-TR"/>
              </a:p>
            </p:txBody>
          </p:sp>
          <p:sp>
            <p:nvSpPr>
              <p:cNvPr id="18562" name="Freeform 636"/>
              <p:cNvSpPr>
                <a:spLocks/>
              </p:cNvSpPr>
              <p:nvPr/>
            </p:nvSpPr>
            <p:spPr bwMode="auto">
              <a:xfrm>
                <a:off x="556" y="3769"/>
                <a:ext cx="38" cy="6"/>
              </a:xfrm>
              <a:custGeom>
                <a:avLst/>
                <a:gdLst>
                  <a:gd name="T0" fmla="*/ 37 w 38"/>
                  <a:gd name="T1" fmla="*/ 2 h 6"/>
                  <a:gd name="T2" fmla="*/ 34 w 38"/>
                  <a:gd name="T3" fmla="*/ 0 h 6"/>
                  <a:gd name="T4" fmla="*/ 0 w 38"/>
                  <a:gd name="T5" fmla="*/ 0 h 6"/>
                  <a:gd name="T6" fmla="*/ 0 w 38"/>
                  <a:gd name="T7" fmla="*/ 5 h 6"/>
                  <a:gd name="T8" fmla="*/ 34 w 38"/>
                  <a:gd name="T9" fmla="*/ 5 h 6"/>
                  <a:gd name="T10" fmla="*/ 32 w 38"/>
                  <a:gd name="T11" fmla="*/ 2 h 6"/>
                  <a:gd name="T12" fmla="*/ 37 w 38"/>
                  <a:gd name="T13" fmla="*/ 2 h 6"/>
                  <a:gd name="T14" fmla="*/ 37 w 38"/>
                  <a:gd name="T15" fmla="*/ 0 h 6"/>
                  <a:gd name="T16" fmla="*/ 34 w 38"/>
                  <a:gd name="T17" fmla="*/ 0 h 6"/>
                  <a:gd name="T18" fmla="*/ 37 w 3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37" y="2"/>
                    </a:moveTo>
                    <a:lnTo>
                      <a:pt x="34" y="0"/>
                    </a:lnTo>
                    <a:lnTo>
                      <a:pt x="0" y="0"/>
                    </a:lnTo>
                    <a:lnTo>
                      <a:pt x="0" y="5"/>
                    </a:lnTo>
                    <a:lnTo>
                      <a:pt x="34" y="5"/>
                    </a:lnTo>
                    <a:lnTo>
                      <a:pt x="32" y="2"/>
                    </a:lnTo>
                    <a:lnTo>
                      <a:pt x="37" y="2"/>
                    </a:lnTo>
                    <a:lnTo>
                      <a:pt x="37" y="0"/>
                    </a:lnTo>
                    <a:lnTo>
                      <a:pt x="34" y="0"/>
                    </a:lnTo>
                    <a:lnTo>
                      <a:pt x="37" y="2"/>
                    </a:lnTo>
                  </a:path>
                </a:pathLst>
              </a:custGeom>
              <a:solidFill>
                <a:srgbClr val="000000"/>
              </a:solidFill>
              <a:ln w="9525" cap="rnd">
                <a:noFill/>
                <a:round/>
                <a:headEnd/>
                <a:tailEnd/>
              </a:ln>
            </p:spPr>
            <p:txBody>
              <a:bodyPr/>
              <a:lstStyle/>
              <a:p>
                <a:endParaRPr lang="tr-TR"/>
              </a:p>
            </p:txBody>
          </p:sp>
          <p:sp>
            <p:nvSpPr>
              <p:cNvPr id="18563" name="Freeform 637"/>
              <p:cNvSpPr>
                <a:spLocks/>
              </p:cNvSpPr>
              <p:nvPr/>
            </p:nvSpPr>
            <p:spPr bwMode="auto">
              <a:xfrm>
                <a:off x="588" y="3771"/>
                <a:ext cx="6" cy="161"/>
              </a:xfrm>
              <a:custGeom>
                <a:avLst/>
                <a:gdLst>
                  <a:gd name="T0" fmla="*/ 2 w 6"/>
                  <a:gd name="T1" fmla="*/ 160 h 161"/>
                  <a:gd name="T2" fmla="*/ 5 w 6"/>
                  <a:gd name="T3" fmla="*/ 158 h 161"/>
                  <a:gd name="T4" fmla="*/ 5 w 6"/>
                  <a:gd name="T5" fmla="*/ 0 h 161"/>
                  <a:gd name="T6" fmla="*/ 0 w 6"/>
                  <a:gd name="T7" fmla="*/ 0 h 161"/>
                  <a:gd name="T8" fmla="*/ 0 w 6"/>
                  <a:gd name="T9" fmla="*/ 158 h 161"/>
                  <a:gd name="T10" fmla="*/ 2 w 6"/>
                  <a:gd name="T11" fmla="*/ 156 h 161"/>
                  <a:gd name="T12" fmla="*/ 2 w 6"/>
                  <a:gd name="T13" fmla="*/ 160 h 161"/>
                  <a:gd name="T14" fmla="*/ 5 w 6"/>
                  <a:gd name="T15" fmla="*/ 160 h 161"/>
                  <a:gd name="T16" fmla="*/ 5 w 6"/>
                  <a:gd name="T17" fmla="*/ 158 h 161"/>
                  <a:gd name="T18" fmla="*/ 2 w 6"/>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2" y="160"/>
                    </a:moveTo>
                    <a:lnTo>
                      <a:pt x="5" y="158"/>
                    </a:lnTo>
                    <a:lnTo>
                      <a:pt x="5" y="0"/>
                    </a:lnTo>
                    <a:lnTo>
                      <a:pt x="0" y="0"/>
                    </a:lnTo>
                    <a:lnTo>
                      <a:pt x="0" y="158"/>
                    </a:lnTo>
                    <a:lnTo>
                      <a:pt x="2" y="156"/>
                    </a:lnTo>
                    <a:lnTo>
                      <a:pt x="2" y="160"/>
                    </a:lnTo>
                    <a:lnTo>
                      <a:pt x="5" y="160"/>
                    </a:lnTo>
                    <a:lnTo>
                      <a:pt x="5" y="158"/>
                    </a:lnTo>
                    <a:lnTo>
                      <a:pt x="2" y="160"/>
                    </a:lnTo>
                  </a:path>
                </a:pathLst>
              </a:custGeom>
              <a:solidFill>
                <a:srgbClr val="000000"/>
              </a:solidFill>
              <a:ln w="9525" cap="rnd">
                <a:noFill/>
                <a:round/>
                <a:headEnd/>
                <a:tailEnd/>
              </a:ln>
            </p:spPr>
            <p:txBody>
              <a:bodyPr/>
              <a:lstStyle/>
              <a:p>
                <a:endParaRPr lang="tr-TR"/>
              </a:p>
            </p:txBody>
          </p:sp>
          <p:sp>
            <p:nvSpPr>
              <p:cNvPr id="18564" name="Freeform 638"/>
              <p:cNvSpPr>
                <a:spLocks/>
              </p:cNvSpPr>
              <p:nvPr/>
            </p:nvSpPr>
            <p:spPr bwMode="auto">
              <a:xfrm>
                <a:off x="554" y="3927"/>
                <a:ext cx="37" cy="5"/>
              </a:xfrm>
              <a:custGeom>
                <a:avLst/>
                <a:gdLst>
                  <a:gd name="T0" fmla="*/ 0 w 37"/>
                  <a:gd name="T1" fmla="*/ 2 h 5"/>
                  <a:gd name="T2" fmla="*/ 3 w 37"/>
                  <a:gd name="T3" fmla="*/ 4 h 5"/>
                  <a:gd name="T4" fmla="*/ 36 w 37"/>
                  <a:gd name="T5" fmla="*/ 4 h 5"/>
                  <a:gd name="T6" fmla="*/ 36 w 37"/>
                  <a:gd name="T7" fmla="*/ 0 h 5"/>
                  <a:gd name="T8" fmla="*/ 3 w 37"/>
                  <a:gd name="T9" fmla="*/ 0 h 5"/>
                  <a:gd name="T10" fmla="*/ 5 w 37"/>
                  <a:gd name="T11" fmla="*/ 2 h 5"/>
                  <a:gd name="T12" fmla="*/ 0 w 37"/>
                  <a:gd name="T13" fmla="*/ 2 h 5"/>
                  <a:gd name="T14" fmla="*/ 0 w 37"/>
                  <a:gd name="T15" fmla="*/ 4 h 5"/>
                  <a:gd name="T16" fmla="*/ 3 w 37"/>
                  <a:gd name="T17" fmla="*/ 4 h 5"/>
                  <a:gd name="T18" fmla="*/ 0 w 3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5"/>
                  <a:gd name="T32" fmla="*/ 37 w 3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5">
                    <a:moveTo>
                      <a:pt x="0" y="2"/>
                    </a:moveTo>
                    <a:lnTo>
                      <a:pt x="3" y="4"/>
                    </a:lnTo>
                    <a:lnTo>
                      <a:pt x="36" y="4"/>
                    </a:lnTo>
                    <a:lnTo>
                      <a:pt x="36" y="0"/>
                    </a:lnTo>
                    <a:lnTo>
                      <a:pt x="3" y="0"/>
                    </a:lnTo>
                    <a:lnTo>
                      <a:pt x="5"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565" name="Freeform 639"/>
              <p:cNvSpPr>
                <a:spLocks/>
              </p:cNvSpPr>
              <p:nvPr/>
            </p:nvSpPr>
            <p:spPr bwMode="auto">
              <a:xfrm>
                <a:off x="554" y="3769"/>
                <a:ext cx="6" cy="161"/>
              </a:xfrm>
              <a:custGeom>
                <a:avLst/>
                <a:gdLst>
                  <a:gd name="T0" fmla="*/ 3 w 6"/>
                  <a:gd name="T1" fmla="*/ 0 h 161"/>
                  <a:gd name="T2" fmla="*/ 0 w 6"/>
                  <a:gd name="T3" fmla="*/ 2 h 161"/>
                  <a:gd name="T4" fmla="*/ 0 w 6"/>
                  <a:gd name="T5" fmla="*/ 160 h 161"/>
                  <a:gd name="T6" fmla="*/ 5 w 6"/>
                  <a:gd name="T7" fmla="*/ 160 h 161"/>
                  <a:gd name="T8" fmla="*/ 5 w 6"/>
                  <a:gd name="T9" fmla="*/ 2 h 161"/>
                  <a:gd name="T10" fmla="*/ 3 w 6"/>
                  <a:gd name="T11" fmla="*/ 5 h 161"/>
                  <a:gd name="T12" fmla="*/ 3 w 6"/>
                  <a:gd name="T13" fmla="*/ 0 h 161"/>
                  <a:gd name="T14" fmla="*/ 0 w 6"/>
                  <a:gd name="T15" fmla="*/ 0 h 161"/>
                  <a:gd name="T16" fmla="*/ 0 w 6"/>
                  <a:gd name="T17" fmla="*/ 2 h 161"/>
                  <a:gd name="T18" fmla="*/ 3 w 6"/>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3" y="0"/>
                    </a:moveTo>
                    <a:lnTo>
                      <a:pt x="0" y="2"/>
                    </a:lnTo>
                    <a:lnTo>
                      <a:pt x="0" y="160"/>
                    </a:lnTo>
                    <a:lnTo>
                      <a:pt x="5" y="160"/>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566" name="Rectangle 640"/>
              <p:cNvSpPr>
                <a:spLocks noChangeArrowheads="1"/>
              </p:cNvSpPr>
              <p:nvPr/>
            </p:nvSpPr>
            <p:spPr bwMode="auto">
              <a:xfrm>
                <a:off x="663" y="3771"/>
                <a:ext cx="34" cy="158"/>
              </a:xfrm>
              <a:prstGeom prst="rect">
                <a:avLst/>
              </a:prstGeom>
              <a:solidFill>
                <a:srgbClr val="003F7F"/>
              </a:solidFill>
              <a:ln w="9525">
                <a:noFill/>
                <a:miter lim="800000"/>
                <a:headEnd/>
                <a:tailEnd/>
              </a:ln>
            </p:spPr>
            <p:txBody>
              <a:bodyPr wrap="none" anchor="ctr"/>
              <a:lstStyle/>
              <a:p>
                <a:endParaRPr lang="tr-TR"/>
              </a:p>
            </p:txBody>
          </p:sp>
          <p:sp>
            <p:nvSpPr>
              <p:cNvPr id="18567" name="Freeform 641"/>
              <p:cNvSpPr>
                <a:spLocks/>
              </p:cNvSpPr>
              <p:nvPr/>
            </p:nvSpPr>
            <p:spPr bwMode="auto">
              <a:xfrm>
                <a:off x="663" y="3769"/>
                <a:ext cx="38" cy="5"/>
              </a:xfrm>
              <a:custGeom>
                <a:avLst/>
                <a:gdLst>
                  <a:gd name="T0" fmla="*/ 37 w 38"/>
                  <a:gd name="T1" fmla="*/ 2 h 5"/>
                  <a:gd name="T2" fmla="*/ 34 w 38"/>
                  <a:gd name="T3" fmla="*/ 0 h 5"/>
                  <a:gd name="T4" fmla="*/ 0 w 38"/>
                  <a:gd name="T5" fmla="*/ 0 h 5"/>
                  <a:gd name="T6" fmla="*/ 0 w 38"/>
                  <a:gd name="T7" fmla="*/ 4 h 5"/>
                  <a:gd name="T8" fmla="*/ 34 w 38"/>
                  <a:gd name="T9" fmla="*/ 4 h 5"/>
                  <a:gd name="T10" fmla="*/ 32 w 38"/>
                  <a:gd name="T11" fmla="*/ 2 h 5"/>
                  <a:gd name="T12" fmla="*/ 37 w 38"/>
                  <a:gd name="T13" fmla="*/ 2 h 5"/>
                  <a:gd name="T14" fmla="*/ 37 w 38"/>
                  <a:gd name="T15" fmla="*/ 0 h 5"/>
                  <a:gd name="T16" fmla="*/ 34 w 38"/>
                  <a:gd name="T17" fmla="*/ 0 h 5"/>
                  <a:gd name="T18" fmla="*/ 37 w 38"/>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5"/>
                  <a:gd name="T32" fmla="*/ 38 w 3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5">
                    <a:moveTo>
                      <a:pt x="37" y="2"/>
                    </a:moveTo>
                    <a:lnTo>
                      <a:pt x="34" y="0"/>
                    </a:lnTo>
                    <a:lnTo>
                      <a:pt x="0" y="0"/>
                    </a:lnTo>
                    <a:lnTo>
                      <a:pt x="0" y="4"/>
                    </a:lnTo>
                    <a:lnTo>
                      <a:pt x="34" y="4"/>
                    </a:lnTo>
                    <a:lnTo>
                      <a:pt x="32" y="2"/>
                    </a:lnTo>
                    <a:lnTo>
                      <a:pt x="37" y="2"/>
                    </a:lnTo>
                    <a:lnTo>
                      <a:pt x="37" y="0"/>
                    </a:lnTo>
                    <a:lnTo>
                      <a:pt x="34" y="0"/>
                    </a:lnTo>
                    <a:lnTo>
                      <a:pt x="37" y="2"/>
                    </a:lnTo>
                  </a:path>
                </a:pathLst>
              </a:custGeom>
              <a:solidFill>
                <a:srgbClr val="000000"/>
              </a:solidFill>
              <a:ln w="9525" cap="rnd">
                <a:noFill/>
                <a:round/>
                <a:headEnd/>
                <a:tailEnd/>
              </a:ln>
            </p:spPr>
            <p:txBody>
              <a:bodyPr/>
              <a:lstStyle/>
              <a:p>
                <a:endParaRPr lang="tr-TR"/>
              </a:p>
            </p:txBody>
          </p:sp>
          <p:sp>
            <p:nvSpPr>
              <p:cNvPr id="18568" name="Freeform 642"/>
              <p:cNvSpPr>
                <a:spLocks/>
              </p:cNvSpPr>
              <p:nvPr/>
            </p:nvSpPr>
            <p:spPr bwMode="auto">
              <a:xfrm>
                <a:off x="694" y="3771"/>
                <a:ext cx="7" cy="161"/>
              </a:xfrm>
              <a:custGeom>
                <a:avLst/>
                <a:gdLst>
                  <a:gd name="T0" fmla="*/ 3 w 7"/>
                  <a:gd name="T1" fmla="*/ 160 h 161"/>
                  <a:gd name="T2" fmla="*/ 6 w 7"/>
                  <a:gd name="T3" fmla="*/ 158 h 161"/>
                  <a:gd name="T4" fmla="*/ 6 w 7"/>
                  <a:gd name="T5" fmla="*/ 0 h 161"/>
                  <a:gd name="T6" fmla="*/ 0 w 7"/>
                  <a:gd name="T7" fmla="*/ 0 h 161"/>
                  <a:gd name="T8" fmla="*/ 0 w 7"/>
                  <a:gd name="T9" fmla="*/ 158 h 161"/>
                  <a:gd name="T10" fmla="*/ 3 w 7"/>
                  <a:gd name="T11" fmla="*/ 155 h 161"/>
                  <a:gd name="T12" fmla="*/ 3 w 7"/>
                  <a:gd name="T13" fmla="*/ 160 h 161"/>
                  <a:gd name="T14" fmla="*/ 6 w 7"/>
                  <a:gd name="T15" fmla="*/ 160 h 161"/>
                  <a:gd name="T16" fmla="*/ 6 w 7"/>
                  <a:gd name="T17" fmla="*/ 158 h 161"/>
                  <a:gd name="T18" fmla="*/ 3 w 7"/>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3" y="160"/>
                    </a:moveTo>
                    <a:lnTo>
                      <a:pt x="6" y="158"/>
                    </a:lnTo>
                    <a:lnTo>
                      <a:pt x="6" y="0"/>
                    </a:lnTo>
                    <a:lnTo>
                      <a:pt x="0" y="0"/>
                    </a:lnTo>
                    <a:lnTo>
                      <a:pt x="0" y="158"/>
                    </a:lnTo>
                    <a:lnTo>
                      <a:pt x="3" y="155"/>
                    </a:lnTo>
                    <a:lnTo>
                      <a:pt x="3" y="160"/>
                    </a:lnTo>
                    <a:lnTo>
                      <a:pt x="6" y="160"/>
                    </a:lnTo>
                    <a:lnTo>
                      <a:pt x="6" y="158"/>
                    </a:lnTo>
                    <a:lnTo>
                      <a:pt x="3" y="160"/>
                    </a:lnTo>
                  </a:path>
                </a:pathLst>
              </a:custGeom>
              <a:solidFill>
                <a:srgbClr val="000000"/>
              </a:solidFill>
              <a:ln w="9525" cap="rnd">
                <a:noFill/>
                <a:round/>
                <a:headEnd/>
                <a:tailEnd/>
              </a:ln>
            </p:spPr>
            <p:txBody>
              <a:bodyPr/>
              <a:lstStyle/>
              <a:p>
                <a:endParaRPr lang="tr-TR"/>
              </a:p>
            </p:txBody>
          </p:sp>
          <p:sp>
            <p:nvSpPr>
              <p:cNvPr id="18569" name="Freeform 643"/>
              <p:cNvSpPr>
                <a:spLocks/>
              </p:cNvSpPr>
              <p:nvPr/>
            </p:nvSpPr>
            <p:spPr bwMode="auto">
              <a:xfrm>
                <a:off x="660" y="3926"/>
                <a:ext cx="38" cy="6"/>
              </a:xfrm>
              <a:custGeom>
                <a:avLst/>
                <a:gdLst>
                  <a:gd name="T0" fmla="*/ 0 w 38"/>
                  <a:gd name="T1" fmla="*/ 3 h 6"/>
                  <a:gd name="T2" fmla="*/ 3 w 38"/>
                  <a:gd name="T3" fmla="*/ 5 h 6"/>
                  <a:gd name="T4" fmla="*/ 37 w 38"/>
                  <a:gd name="T5" fmla="*/ 5 h 6"/>
                  <a:gd name="T6" fmla="*/ 37 w 38"/>
                  <a:gd name="T7" fmla="*/ 0 h 6"/>
                  <a:gd name="T8" fmla="*/ 3 w 38"/>
                  <a:gd name="T9" fmla="*/ 0 h 6"/>
                  <a:gd name="T10" fmla="*/ 5 w 38"/>
                  <a:gd name="T11" fmla="*/ 3 h 6"/>
                  <a:gd name="T12" fmla="*/ 0 w 38"/>
                  <a:gd name="T13" fmla="*/ 3 h 6"/>
                  <a:gd name="T14" fmla="*/ 0 w 38"/>
                  <a:gd name="T15" fmla="*/ 5 h 6"/>
                  <a:gd name="T16" fmla="*/ 3 w 38"/>
                  <a:gd name="T17" fmla="*/ 5 h 6"/>
                  <a:gd name="T18" fmla="*/ 0 w 3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3"/>
                    </a:moveTo>
                    <a:lnTo>
                      <a:pt x="3" y="5"/>
                    </a:lnTo>
                    <a:lnTo>
                      <a:pt x="37" y="5"/>
                    </a:lnTo>
                    <a:lnTo>
                      <a:pt x="37" y="0"/>
                    </a:lnTo>
                    <a:lnTo>
                      <a:pt x="3" y="0"/>
                    </a:lnTo>
                    <a:lnTo>
                      <a:pt x="5" y="3"/>
                    </a:lnTo>
                    <a:lnTo>
                      <a:pt x="0" y="3"/>
                    </a:lnTo>
                    <a:lnTo>
                      <a:pt x="0" y="5"/>
                    </a:lnTo>
                    <a:lnTo>
                      <a:pt x="3" y="5"/>
                    </a:lnTo>
                    <a:lnTo>
                      <a:pt x="0" y="3"/>
                    </a:lnTo>
                  </a:path>
                </a:pathLst>
              </a:custGeom>
              <a:solidFill>
                <a:srgbClr val="000000"/>
              </a:solidFill>
              <a:ln w="9525" cap="rnd">
                <a:noFill/>
                <a:round/>
                <a:headEnd/>
                <a:tailEnd/>
              </a:ln>
            </p:spPr>
            <p:txBody>
              <a:bodyPr/>
              <a:lstStyle/>
              <a:p>
                <a:endParaRPr lang="tr-TR"/>
              </a:p>
            </p:txBody>
          </p:sp>
          <p:sp>
            <p:nvSpPr>
              <p:cNvPr id="18570" name="Freeform 644"/>
              <p:cNvSpPr>
                <a:spLocks/>
              </p:cNvSpPr>
              <p:nvPr/>
            </p:nvSpPr>
            <p:spPr bwMode="auto">
              <a:xfrm>
                <a:off x="660" y="3769"/>
                <a:ext cx="7" cy="161"/>
              </a:xfrm>
              <a:custGeom>
                <a:avLst/>
                <a:gdLst>
                  <a:gd name="T0" fmla="*/ 3 w 7"/>
                  <a:gd name="T1" fmla="*/ 0 h 161"/>
                  <a:gd name="T2" fmla="*/ 0 w 7"/>
                  <a:gd name="T3" fmla="*/ 2 h 161"/>
                  <a:gd name="T4" fmla="*/ 0 w 7"/>
                  <a:gd name="T5" fmla="*/ 160 h 161"/>
                  <a:gd name="T6" fmla="*/ 6 w 7"/>
                  <a:gd name="T7" fmla="*/ 160 h 161"/>
                  <a:gd name="T8" fmla="*/ 6 w 7"/>
                  <a:gd name="T9" fmla="*/ 2 h 161"/>
                  <a:gd name="T10" fmla="*/ 3 w 7"/>
                  <a:gd name="T11" fmla="*/ 5 h 161"/>
                  <a:gd name="T12" fmla="*/ 3 w 7"/>
                  <a:gd name="T13" fmla="*/ 0 h 161"/>
                  <a:gd name="T14" fmla="*/ 0 w 7"/>
                  <a:gd name="T15" fmla="*/ 0 h 161"/>
                  <a:gd name="T16" fmla="*/ 0 w 7"/>
                  <a:gd name="T17" fmla="*/ 2 h 161"/>
                  <a:gd name="T18" fmla="*/ 3 w 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3" y="0"/>
                    </a:moveTo>
                    <a:lnTo>
                      <a:pt x="0" y="2"/>
                    </a:lnTo>
                    <a:lnTo>
                      <a:pt x="0" y="160"/>
                    </a:lnTo>
                    <a:lnTo>
                      <a:pt x="6" y="1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571" name="Rectangle 645"/>
              <p:cNvSpPr>
                <a:spLocks noChangeArrowheads="1"/>
              </p:cNvSpPr>
              <p:nvPr/>
            </p:nvSpPr>
            <p:spPr bwMode="auto">
              <a:xfrm>
                <a:off x="435" y="3790"/>
                <a:ext cx="105" cy="173"/>
              </a:xfrm>
              <a:prstGeom prst="rect">
                <a:avLst/>
              </a:prstGeom>
              <a:solidFill>
                <a:srgbClr val="7F3F00"/>
              </a:solidFill>
              <a:ln w="9525">
                <a:noFill/>
                <a:miter lim="800000"/>
                <a:headEnd/>
                <a:tailEnd/>
              </a:ln>
            </p:spPr>
            <p:txBody>
              <a:bodyPr wrap="none" anchor="ctr"/>
              <a:lstStyle/>
              <a:p>
                <a:endParaRPr lang="tr-TR"/>
              </a:p>
            </p:txBody>
          </p:sp>
          <p:sp>
            <p:nvSpPr>
              <p:cNvPr id="18572" name="Freeform 646"/>
              <p:cNvSpPr>
                <a:spLocks/>
              </p:cNvSpPr>
              <p:nvPr/>
            </p:nvSpPr>
            <p:spPr bwMode="auto">
              <a:xfrm>
                <a:off x="435" y="3787"/>
                <a:ext cx="108" cy="6"/>
              </a:xfrm>
              <a:custGeom>
                <a:avLst/>
                <a:gdLst>
                  <a:gd name="T0" fmla="*/ 107 w 108"/>
                  <a:gd name="T1" fmla="*/ 3 h 6"/>
                  <a:gd name="T2" fmla="*/ 104 w 108"/>
                  <a:gd name="T3" fmla="*/ 0 h 6"/>
                  <a:gd name="T4" fmla="*/ 0 w 108"/>
                  <a:gd name="T5" fmla="*/ 0 h 6"/>
                  <a:gd name="T6" fmla="*/ 0 w 108"/>
                  <a:gd name="T7" fmla="*/ 5 h 6"/>
                  <a:gd name="T8" fmla="*/ 104 w 108"/>
                  <a:gd name="T9" fmla="*/ 5 h 6"/>
                  <a:gd name="T10" fmla="*/ 102 w 108"/>
                  <a:gd name="T11" fmla="*/ 3 h 6"/>
                  <a:gd name="T12" fmla="*/ 107 w 108"/>
                  <a:gd name="T13" fmla="*/ 3 h 6"/>
                  <a:gd name="T14" fmla="*/ 107 w 108"/>
                  <a:gd name="T15" fmla="*/ 0 h 6"/>
                  <a:gd name="T16" fmla="*/ 104 w 108"/>
                  <a:gd name="T17" fmla="*/ 0 h 6"/>
                  <a:gd name="T18" fmla="*/ 107 w 10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6"/>
                  <a:gd name="T32" fmla="*/ 108 w 10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6">
                    <a:moveTo>
                      <a:pt x="107" y="3"/>
                    </a:moveTo>
                    <a:lnTo>
                      <a:pt x="104" y="0"/>
                    </a:lnTo>
                    <a:lnTo>
                      <a:pt x="0" y="0"/>
                    </a:lnTo>
                    <a:lnTo>
                      <a:pt x="0" y="5"/>
                    </a:lnTo>
                    <a:lnTo>
                      <a:pt x="104" y="5"/>
                    </a:lnTo>
                    <a:lnTo>
                      <a:pt x="102" y="3"/>
                    </a:lnTo>
                    <a:lnTo>
                      <a:pt x="107" y="3"/>
                    </a:lnTo>
                    <a:lnTo>
                      <a:pt x="107" y="0"/>
                    </a:lnTo>
                    <a:lnTo>
                      <a:pt x="104" y="0"/>
                    </a:lnTo>
                    <a:lnTo>
                      <a:pt x="107" y="3"/>
                    </a:lnTo>
                  </a:path>
                </a:pathLst>
              </a:custGeom>
              <a:solidFill>
                <a:srgbClr val="000000"/>
              </a:solidFill>
              <a:ln w="9525" cap="rnd">
                <a:noFill/>
                <a:round/>
                <a:headEnd/>
                <a:tailEnd/>
              </a:ln>
            </p:spPr>
            <p:txBody>
              <a:bodyPr/>
              <a:lstStyle/>
              <a:p>
                <a:endParaRPr lang="tr-TR"/>
              </a:p>
            </p:txBody>
          </p:sp>
          <p:sp>
            <p:nvSpPr>
              <p:cNvPr id="18573" name="Freeform 647"/>
              <p:cNvSpPr>
                <a:spLocks/>
              </p:cNvSpPr>
              <p:nvPr/>
            </p:nvSpPr>
            <p:spPr bwMode="auto">
              <a:xfrm>
                <a:off x="537" y="3790"/>
                <a:ext cx="6" cy="177"/>
              </a:xfrm>
              <a:custGeom>
                <a:avLst/>
                <a:gdLst>
                  <a:gd name="T0" fmla="*/ 2 w 6"/>
                  <a:gd name="T1" fmla="*/ 176 h 177"/>
                  <a:gd name="T2" fmla="*/ 5 w 6"/>
                  <a:gd name="T3" fmla="*/ 174 h 177"/>
                  <a:gd name="T4" fmla="*/ 5 w 6"/>
                  <a:gd name="T5" fmla="*/ 0 h 177"/>
                  <a:gd name="T6" fmla="*/ 0 w 6"/>
                  <a:gd name="T7" fmla="*/ 0 h 177"/>
                  <a:gd name="T8" fmla="*/ 0 w 6"/>
                  <a:gd name="T9" fmla="*/ 174 h 177"/>
                  <a:gd name="T10" fmla="*/ 2 w 6"/>
                  <a:gd name="T11" fmla="*/ 171 h 177"/>
                  <a:gd name="T12" fmla="*/ 2 w 6"/>
                  <a:gd name="T13" fmla="*/ 176 h 177"/>
                  <a:gd name="T14" fmla="*/ 5 w 6"/>
                  <a:gd name="T15" fmla="*/ 176 h 177"/>
                  <a:gd name="T16" fmla="*/ 5 w 6"/>
                  <a:gd name="T17" fmla="*/ 174 h 177"/>
                  <a:gd name="T18" fmla="*/ 2 w 6"/>
                  <a:gd name="T19" fmla="*/ 17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77"/>
                  <a:gd name="T32" fmla="*/ 6 w 6"/>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77">
                    <a:moveTo>
                      <a:pt x="2" y="176"/>
                    </a:moveTo>
                    <a:lnTo>
                      <a:pt x="5" y="174"/>
                    </a:lnTo>
                    <a:lnTo>
                      <a:pt x="5" y="0"/>
                    </a:lnTo>
                    <a:lnTo>
                      <a:pt x="0" y="0"/>
                    </a:lnTo>
                    <a:lnTo>
                      <a:pt x="0" y="174"/>
                    </a:lnTo>
                    <a:lnTo>
                      <a:pt x="2" y="171"/>
                    </a:lnTo>
                    <a:lnTo>
                      <a:pt x="2" y="176"/>
                    </a:lnTo>
                    <a:lnTo>
                      <a:pt x="5" y="176"/>
                    </a:lnTo>
                    <a:lnTo>
                      <a:pt x="5" y="174"/>
                    </a:lnTo>
                    <a:lnTo>
                      <a:pt x="2" y="176"/>
                    </a:lnTo>
                  </a:path>
                </a:pathLst>
              </a:custGeom>
              <a:solidFill>
                <a:srgbClr val="000000"/>
              </a:solidFill>
              <a:ln w="9525" cap="rnd">
                <a:noFill/>
                <a:round/>
                <a:headEnd/>
                <a:tailEnd/>
              </a:ln>
            </p:spPr>
            <p:txBody>
              <a:bodyPr/>
              <a:lstStyle/>
              <a:p>
                <a:endParaRPr lang="tr-TR"/>
              </a:p>
            </p:txBody>
          </p:sp>
          <p:sp>
            <p:nvSpPr>
              <p:cNvPr id="18574" name="Freeform 648"/>
              <p:cNvSpPr>
                <a:spLocks/>
              </p:cNvSpPr>
              <p:nvPr/>
            </p:nvSpPr>
            <p:spPr bwMode="auto">
              <a:xfrm>
                <a:off x="432" y="3962"/>
                <a:ext cx="109" cy="5"/>
              </a:xfrm>
              <a:custGeom>
                <a:avLst/>
                <a:gdLst>
                  <a:gd name="T0" fmla="*/ 0 w 109"/>
                  <a:gd name="T1" fmla="*/ 2 h 5"/>
                  <a:gd name="T2" fmla="*/ 3 w 109"/>
                  <a:gd name="T3" fmla="*/ 4 h 5"/>
                  <a:gd name="T4" fmla="*/ 108 w 109"/>
                  <a:gd name="T5" fmla="*/ 4 h 5"/>
                  <a:gd name="T6" fmla="*/ 108 w 109"/>
                  <a:gd name="T7" fmla="*/ 0 h 5"/>
                  <a:gd name="T8" fmla="*/ 3 w 109"/>
                  <a:gd name="T9" fmla="*/ 0 h 5"/>
                  <a:gd name="T10" fmla="*/ 6 w 109"/>
                  <a:gd name="T11" fmla="*/ 2 h 5"/>
                  <a:gd name="T12" fmla="*/ 0 w 109"/>
                  <a:gd name="T13" fmla="*/ 2 h 5"/>
                  <a:gd name="T14" fmla="*/ 0 w 109"/>
                  <a:gd name="T15" fmla="*/ 4 h 5"/>
                  <a:gd name="T16" fmla="*/ 3 w 109"/>
                  <a:gd name="T17" fmla="*/ 4 h 5"/>
                  <a:gd name="T18" fmla="*/ 0 w 109"/>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5"/>
                  <a:gd name="T32" fmla="*/ 109 w 10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5">
                    <a:moveTo>
                      <a:pt x="0" y="2"/>
                    </a:moveTo>
                    <a:lnTo>
                      <a:pt x="3" y="4"/>
                    </a:lnTo>
                    <a:lnTo>
                      <a:pt x="108" y="4"/>
                    </a:lnTo>
                    <a:lnTo>
                      <a:pt x="108" y="0"/>
                    </a:lnTo>
                    <a:lnTo>
                      <a:pt x="3" y="0"/>
                    </a:lnTo>
                    <a:lnTo>
                      <a:pt x="6"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575" name="Freeform 649"/>
              <p:cNvSpPr>
                <a:spLocks/>
              </p:cNvSpPr>
              <p:nvPr/>
            </p:nvSpPr>
            <p:spPr bwMode="auto">
              <a:xfrm>
                <a:off x="432" y="3787"/>
                <a:ext cx="6" cy="177"/>
              </a:xfrm>
              <a:custGeom>
                <a:avLst/>
                <a:gdLst>
                  <a:gd name="T0" fmla="*/ 2 w 6"/>
                  <a:gd name="T1" fmla="*/ 0 h 177"/>
                  <a:gd name="T2" fmla="*/ 0 w 6"/>
                  <a:gd name="T3" fmla="*/ 2 h 177"/>
                  <a:gd name="T4" fmla="*/ 0 w 6"/>
                  <a:gd name="T5" fmla="*/ 176 h 177"/>
                  <a:gd name="T6" fmla="*/ 5 w 6"/>
                  <a:gd name="T7" fmla="*/ 176 h 177"/>
                  <a:gd name="T8" fmla="*/ 5 w 6"/>
                  <a:gd name="T9" fmla="*/ 2 h 177"/>
                  <a:gd name="T10" fmla="*/ 2 w 6"/>
                  <a:gd name="T11" fmla="*/ 5 h 177"/>
                  <a:gd name="T12" fmla="*/ 2 w 6"/>
                  <a:gd name="T13" fmla="*/ 0 h 177"/>
                  <a:gd name="T14" fmla="*/ 0 w 6"/>
                  <a:gd name="T15" fmla="*/ 0 h 177"/>
                  <a:gd name="T16" fmla="*/ 0 w 6"/>
                  <a:gd name="T17" fmla="*/ 2 h 177"/>
                  <a:gd name="T18" fmla="*/ 2 w 6"/>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77"/>
                  <a:gd name="T32" fmla="*/ 6 w 6"/>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77">
                    <a:moveTo>
                      <a:pt x="2" y="0"/>
                    </a:moveTo>
                    <a:lnTo>
                      <a:pt x="0" y="2"/>
                    </a:lnTo>
                    <a:lnTo>
                      <a:pt x="0" y="176"/>
                    </a:lnTo>
                    <a:lnTo>
                      <a:pt x="5" y="176"/>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576" name="Rectangle 650"/>
              <p:cNvSpPr>
                <a:spLocks noChangeArrowheads="1"/>
              </p:cNvSpPr>
              <p:nvPr/>
            </p:nvSpPr>
            <p:spPr bwMode="auto">
              <a:xfrm>
                <a:off x="227" y="3961"/>
                <a:ext cx="186" cy="6"/>
              </a:xfrm>
              <a:prstGeom prst="rect">
                <a:avLst/>
              </a:prstGeom>
              <a:solidFill>
                <a:srgbClr val="FFFFFF"/>
              </a:solidFill>
              <a:ln w="9525">
                <a:noFill/>
                <a:miter lim="800000"/>
                <a:headEnd/>
                <a:tailEnd/>
              </a:ln>
            </p:spPr>
            <p:txBody>
              <a:bodyPr wrap="none" anchor="ctr"/>
              <a:lstStyle/>
              <a:p>
                <a:endParaRPr lang="tr-TR"/>
              </a:p>
            </p:txBody>
          </p:sp>
          <p:sp>
            <p:nvSpPr>
              <p:cNvPr id="18577" name="Freeform 651"/>
              <p:cNvSpPr>
                <a:spLocks/>
              </p:cNvSpPr>
              <p:nvPr/>
            </p:nvSpPr>
            <p:spPr bwMode="auto">
              <a:xfrm>
                <a:off x="227" y="3958"/>
                <a:ext cx="190" cy="6"/>
              </a:xfrm>
              <a:custGeom>
                <a:avLst/>
                <a:gdLst>
                  <a:gd name="T0" fmla="*/ 189 w 190"/>
                  <a:gd name="T1" fmla="*/ 3 h 6"/>
                  <a:gd name="T2" fmla="*/ 186 w 190"/>
                  <a:gd name="T3" fmla="*/ 0 h 6"/>
                  <a:gd name="T4" fmla="*/ 0 w 190"/>
                  <a:gd name="T5" fmla="*/ 0 h 6"/>
                  <a:gd name="T6" fmla="*/ 0 w 190"/>
                  <a:gd name="T7" fmla="*/ 5 h 6"/>
                  <a:gd name="T8" fmla="*/ 186 w 190"/>
                  <a:gd name="T9" fmla="*/ 5 h 6"/>
                  <a:gd name="T10" fmla="*/ 184 w 190"/>
                  <a:gd name="T11" fmla="*/ 3 h 6"/>
                  <a:gd name="T12" fmla="*/ 189 w 190"/>
                  <a:gd name="T13" fmla="*/ 3 h 6"/>
                  <a:gd name="T14" fmla="*/ 189 w 190"/>
                  <a:gd name="T15" fmla="*/ 0 h 6"/>
                  <a:gd name="T16" fmla="*/ 186 w 190"/>
                  <a:gd name="T17" fmla="*/ 0 h 6"/>
                  <a:gd name="T18" fmla="*/ 189 w 190"/>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6"/>
                  <a:gd name="T32" fmla="*/ 190 w 19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6">
                    <a:moveTo>
                      <a:pt x="189" y="3"/>
                    </a:moveTo>
                    <a:lnTo>
                      <a:pt x="186" y="0"/>
                    </a:lnTo>
                    <a:lnTo>
                      <a:pt x="0" y="0"/>
                    </a:lnTo>
                    <a:lnTo>
                      <a:pt x="0" y="5"/>
                    </a:lnTo>
                    <a:lnTo>
                      <a:pt x="186" y="5"/>
                    </a:lnTo>
                    <a:lnTo>
                      <a:pt x="184" y="3"/>
                    </a:lnTo>
                    <a:lnTo>
                      <a:pt x="189" y="3"/>
                    </a:lnTo>
                    <a:lnTo>
                      <a:pt x="189" y="0"/>
                    </a:lnTo>
                    <a:lnTo>
                      <a:pt x="186" y="0"/>
                    </a:lnTo>
                    <a:lnTo>
                      <a:pt x="189" y="3"/>
                    </a:lnTo>
                  </a:path>
                </a:pathLst>
              </a:custGeom>
              <a:solidFill>
                <a:srgbClr val="000000"/>
              </a:solidFill>
              <a:ln w="9525" cap="rnd">
                <a:noFill/>
                <a:round/>
                <a:headEnd/>
                <a:tailEnd/>
              </a:ln>
            </p:spPr>
            <p:txBody>
              <a:bodyPr/>
              <a:lstStyle/>
              <a:p>
                <a:endParaRPr lang="tr-TR"/>
              </a:p>
            </p:txBody>
          </p:sp>
          <p:sp>
            <p:nvSpPr>
              <p:cNvPr id="18578" name="Freeform 652"/>
              <p:cNvSpPr>
                <a:spLocks/>
              </p:cNvSpPr>
              <p:nvPr/>
            </p:nvSpPr>
            <p:spPr bwMode="auto">
              <a:xfrm>
                <a:off x="411" y="3961"/>
                <a:ext cx="6" cy="8"/>
              </a:xfrm>
              <a:custGeom>
                <a:avLst/>
                <a:gdLst>
                  <a:gd name="T0" fmla="*/ 2 w 6"/>
                  <a:gd name="T1" fmla="*/ 7 h 8"/>
                  <a:gd name="T2" fmla="*/ 5 w 6"/>
                  <a:gd name="T3" fmla="*/ 5 h 8"/>
                  <a:gd name="T4" fmla="*/ 5 w 6"/>
                  <a:gd name="T5" fmla="*/ 0 h 8"/>
                  <a:gd name="T6" fmla="*/ 0 w 6"/>
                  <a:gd name="T7" fmla="*/ 0 h 8"/>
                  <a:gd name="T8" fmla="*/ 0 w 6"/>
                  <a:gd name="T9" fmla="*/ 5 h 8"/>
                  <a:gd name="T10" fmla="*/ 2 w 6"/>
                  <a:gd name="T11" fmla="*/ 3 h 8"/>
                  <a:gd name="T12" fmla="*/ 2 w 6"/>
                  <a:gd name="T13" fmla="*/ 7 h 8"/>
                  <a:gd name="T14" fmla="*/ 5 w 6"/>
                  <a:gd name="T15" fmla="*/ 7 h 8"/>
                  <a:gd name="T16" fmla="*/ 5 w 6"/>
                  <a:gd name="T17" fmla="*/ 5 h 8"/>
                  <a:gd name="T18" fmla="*/ 2 w 6"/>
                  <a:gd name="T19" fmla="*/ 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7"/>
                    </a:moveTo>
                    <a:lnTo>
                      <a:pt x="5" y="5"/>
                    </a:lnTo>
                    <a:lnTo>
                      <a:pt x="5" y="0"/>
                    </a:lnTo>
                    <a:lnTo>
                      <a:pt x="0" y="0"/>
                    </a:lnTo>
                    <a:lnTo>
                      <a:pt x="0" y="5"/>
                    </a:lnTo>
                    <a:lnTo>
                      <a:pt x="2" y="3"/>
                    </a:lnTo>
                    <a:lnTo>
                      <a:pt x="2" y="7"/>
                    </a:lnTo>
                    <a:lnTo>
                      <a:pt x="5" y="7"/>
                    </a:lnTo>
                    <a:lnTo>
                      <a:pt x="5" y="5"/>
                    </a:lnTo>
                    <a:lnTo>
                      <a:pt x="2" y="7"/>
                    </a:lnTo>
                  </a:path>
                </a:pathLst>
              </a:custGeom>
              <a:solidFill>
                <a:srgbClr val="000000"/>
              </a:solidFill>
              <a:ln w="9525" cap="rnd">
                <a:noFill/>
                <a:round/>
                <a:headEnd/>
                <a:tailEnd/>
              </a:ln>
            </p:spPr>
            <p:txBody>
              <a:bodyPr/>
              <a:lstStyle/>
              <a:p>
                <a:endParaRPr lang="tr-TR"/>
              </a:p>
            </p:txBody>
          </p:sp>
          <p:sp>
            <p:nvSpPr>
              <p:cNvPr id="18579" name="Freeform 653"/>
              <p:cNvSpPr>
                <a:spLocks/>
              </p:cNvSpPr>
              <p:nvPr/>
            </p:nvSpPr>
            <p:spPr bwMode="auto">
              <a:xfrm>
                <a:off x="224" y="3964"/>
                <a:ext cx="190" cy="5"/>
              </a:xfrm>
              <a:custGeom>
                <a:avLst/>
                <a:gdLst>
                  <a:gd name="T0" fmla="*/ 0 w 190"/>
                  <a:gd name="T1" fmla="*/ 2 h 5"/>
                  <a:gd name="T2" fmla="*/ 2 w 190"/>
                  <a:gd name="T3" fmla="*/ 4 h 5"/>
                  <a:gd name="T4" fmla="*/ 189 w 190"/>
                  <a:gd name="T5" fmla="*/ 4 h 5"/>
                  <a:gd name="T6" fmla="*/ 189 w 190"/>
                  <a:gd name="T7" fmla="*/ 0 h 5"/>
                  <a:gd name="T8" fmla="*/ 2 w 190"/>
                  <a:gd name="T9" fmla="*/ 0 h 5"/>
                  <a:gd name="T10" fmla="*/ 5 w 190"/>
                  <a:gd name="T11" fmla="*/ 2 h 5"/>
                  <a:gd name="T12" fmla="*/ 0 w 190"/>
                  <a:gd name="T13" fmla="*/ 2 h 5"/>
                  <a:gd name="T14" fmla="*/ 0 w 190"/>
                  <a:gd name="T15" fmla="*/ 4 h 5"/>
                  <a:gd name="T16" fmla="*/ 2 w 190"/>
                  <a:gd name="T17" fmla="*/ 4 h 5"/>
                  <a:gd name="T18" fmla="*/ 0 w 190"/>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5"/>
                  <a:gd name="T32" fmla="*/ 190 w 19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5">
                    <a:moveTo>
                      <a:pt x="0" y="2"/>
                    </a:moveTo>
                    <a:lnTo>
                      <a:pt x="2" y="4"/>
                    </a:lnTo>
                    <a:lnTo>
                      <a:pt x="189" y="4"/>
                    </a:lnTo>
                    <a:lnTo>
                      <a:pt x="189" y="0"/>
                    </a:lnTo>
                    <a:lnTo>
                      <a:pt x="2" y="0"/>
                    </a:lnTo>
                    <a:lnTo>
                      <a:pt x="5" y="2"/>
                    </a:lnTo>
                    <a:lnTo>
                      <a:pt x="0" y="2"/>
                    </a:lnTo>
                    <a:lnTo>
                      <a:pt x="0" y="4"/>
                    </a:lnTo>
                    <a:lnTo>
                      <a:pt x="2" y="4"/>
                    </a:lnTo>
                    <a:lnTo>
                      <a:pt x="0" y="2"/>
                    </a:lnTo>
                  </a:path>
                </a:pathLst>
              </a:custGeom>
              <a:solidFill>
                <a:srgbClr val="000000"/>
              </a:solidFill>
              <a:ln w="9525" cap="rnd">
                <a:noFill/>
                <a:round/>
                <a:headEnd/>
                <a:tailEnd/>
              </a:ln>
            </p:spPr>
            <p:txBody>
              <a:bodyPr/>
              <a:lstStyle/>
              <a:p>
                <a:endParaRPr lang="tr-TR"/>
              </a:p>
            </p:txBody>
          </p:sp>
          <p:sp>
            <p:nvSpPr>
              <p:cNvPr id="18580" name="Freeform 654"/>
              <p:cNvSpPr>
                <a:spLocks/>
              </p:cNvSpPr>
              <p:nvPr/>
            </p:nvSpPr>
            <p:spPr bwMode="auto">
              <a:xfrm>
                <a:off x="224" y="3958"/>
                <a:ext cx="6" cy="10"/>
              </a:xfrm>
              <a:custGeom>
                <a:avLst/>
                <a:gdLst>
                  <a:gd name="T0" fmla="*/ 2 w 6"/>
                  <a:gd name="T1" fmla="*/ 0 h 10"/>
                  <a:gd name="T2" fmla="*/ 0 w 6"/>
                  <a:gd name="T3" fmla="*/ 3 h 10"/>
                  <a:gd name="T4" fmla="*/ 0 w 6"/>
                  <a:gd name="T5" fmla="*/ 9 h 10"/>
                  <a:gd name="T6" fmla="*/ 5 w 6"/>
                  <a:gd name="T7" fmla="*/ 9 h 10"/>
                  <a:gd name="T8" fmla="*/ 5 w 6"/>
                  <a:gd name="T9" fmla="*/ 3 h 10"/>
                  <a:gd name="T10" fmla="*/ 2 w 6"/>
                  <a:gd name="T11" fmla="*/ 5 h 10"/>
                  <a:gd name="T12" fmla="*/ 2 w 6"/>
                  <a:gd name="T13" fmla="*/ 0 h 10"/>
                  <a:gd name="T14" fmla="*/ 0 w 6"/>
                  <a:gd name="T15" fmla="*/ 0 h 10"/>
                  <a:gd name="T16" fmla="*/ 0 w 6"/>
                  <a:gd name="T17" fmla="*/ 3 h 10"/>
                  <a:gd name="T18" fmla="*/ 2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2" y="0"/>
                    </a:moveTo>
                    <a:lnTo>
                      <a:pt x="0" y="3"/>
                    </a:lnTo>
                    <a:lnTo>
                      <a:pt x="0" y="9"/>
                    </a:lnTo>
                    <a:lnTo>
                      <a:pt x="5" y="9"/>
                    </a:lnTo>
                    <a:lnTo>
                      <a:pt x="5" y="3"/>
                    </a:lnTo>
                    <a:lnTo>
                      <a:pt x="2" y="5"/>
                    </a:lnTo>
                    <a:lnTo>
                      <a:pt x="2" y="0"/>
                    </a:lnTo>
                    <a:lnTo>
                      <a:pt x="0" y="0"/>
                    </a:lnTo>
                    <a:lnTo>
                      <a:pt x="0" y="3"/>
                    </a:lnTo>
                    <a:lnTo>
                      <a:pt x="2" y="0"/>
                    </a:lnTo>
                  </a:path>
                </a:pathLst>
              </a:custGeom>
              <a:solidFill>
                <a:srgbClr val="000000"/>
              </a:solidFill>
              <a:ln w="9525" cap="rnd">
                <a:noFill/>
                <a:round/>
                <a:headEnd/>
                <a:tailEnd/>
              </a:ln>
            </p:spPr>
            <p:txBody>
              <a:bodyPr/>
              <a:lstStyle/>
              <a:p>
                <a:endParaRPr lang="tr-TR"/>
              </a:p>
            </p:txBody>
          </p:sp>
          <p:sp>
            <p:nvSpPr>
              <p:cNvPr id="18581" name="Rectangle 655"/>
              <p:cNvSpPr>
                <a:spLocks noChangeArrowheads="1"/>
              </p:cNvSpPr>
              <p:nvPr/>
            </p:nvSpPr>
            <p:spPr bwMode="auto">
              <a:xfrm>
                <a:off x="239" y="3967"/>
                <a:ext cx="174" cy="29"/>
              </a:xfrm>
              <a:prstGeom prst="rect">
                <a:avLst/>
              </a:prstGeom>
              <a:solidFill>
                <a:srgbClr val="D1AF70"/>
              </a:solidFill>
              <a:ln w="9525">
                <a:noFill/>
                <a:miter lim="800000"/>
                <a:headEnd/>
                <a:tailEnd/>
              </a:ln>
            </p:spPr>
            <p:txBody>
              <a:bodyPr wrap="none" anchor="ctr"/>
              <a:lstStyle/>
              <a:p>
                <a:endParaRPr lang="tr-TR"/>
              </a:p>
            </p:txBody>
          </p:sp>
          <p:sp>
            <p:nvSpPr>
              <p:cNvPr id="18582" name="Freeform 656"/>
              <p:cNvSpPr>
                <a:spLocks/>
              </p:cNvSpPr>
              <p:nvPr/>
            </p:nvSpPr>
            <p:spPr bwMode="auto">
              <a:xfrm>
                <a:off x="239" y="3964"/>
                <a:ext cx="178" cy="6"/>
              </a:xfrm>
              <a:custGeom>
                <a:avLst/>
                <a:gdLst>
                  <a:gd name="T0" fmla="*/ 177 w 178"/>
                  <a:gd name="T1" fmla="*/ 3 h 6"/>
                  <a:gd name="T2" fmla="*/ 174 w 178"/>
                  <a:gd name="T3" fmla="*/ 0 h 6"/>
                  <a:gd name="T4" fmla="*/ 0 w 178"/>
                  <a:gd name="T5" fmla="*/ 0 h 6"/>
                  <a:gd name="T6" fmla="*/ 0 w 178"/>
                  <a:gd name="T7" fmla="*/ 5 h 6"/>
                  <a:gd name="T8" fmla="*/ 174 w 178"/>
                  <a:gd name="T9" fmla="*/ 5 h 6"/>
                  <a:gd name="T10" fmla="*/ 172 w 178"/>
                  <a:gd name="T11" fmla="*/ 3 h 6"/>
                  <a:gd name="T12" fmla="*/ 177 w 178"/>
                  <a:gd name="T13" fmla="*/ 3 h 6"/>
                  <a:gd name="T14" fmla="*/ 177 w 178"/>
                  <a:gd name="T15" fmla="*/ 0 h 6"/>
                  <a:gd name="T16" fmla="*/ 174 w 178"/>
                  <a:gd name="T17" fmla="*/ 0 h 6"/>
                  <a:gd name="T18" fmla="*/ 177 w 17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6"/>
                  <a:gd name="T32" fmla="*/ 178 w 17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6">
                    <a:moveTo>
                      <a:pt x="177" y="3"/>
                    </a:moveTo>
                    <a:lnTo>
                      <a:pt x="174" y="0"/>
                    </a:lnTo>
                    <a:lnTo>
                      <a:pt x="0" y="0"/>
                    </a:lnTo>
                    <a:lnTo>
                      <a:pt x="0" y="5"/>
                    </a:lnTo>
                    <a:lnTo>
                      <a:pt x="174" y="5"/>
                    </a:lnTo>
                    <a:lnTo>
                      <a:pt x="172" y="3"/>
                    </a:lnTo>
                    <a:lnTo>
                      <a:pt x="177" y="3"/>
                    </a:lnTo>
                    <a:lnTo>
                      <a:pt x="177" y="0"/>
                    </a:lnTo>
                    <a:lnTo>
                      <a:pt x="174" y="0"/>
                    </a:lnTo>
                    <a:lnTo>
                      <a:pt x="177" y="3"/>
                    </a:lnTo>
                  </a:path>
                </a:pathLst>
              </a:custGeom>
              <a:solidFill>
                <a:srgbClr val="000000"/>
              </a:solidFill>
              <a:ln w="9525" cap="rnd">
                <a:noFill/>
                <a:round/>
                <a:headEnd/>
                <a:tailEnd/>
              </a:ln>
            </p:spPr>
            <p:txBody>
              <a:bodyPr/>
              <a:lstStyle/>
              <a:p>
                <a:endParaRPr lang="tr-TR"/>
              </a:p>
            </p:txBody>
          </p:sp>
          <p:sp>
            <p:nvSpPr>
              <p:cNvPr id="18583" name="Freeform 657"/>
              <p:cNvSpPr>
                <a:spLocks/>
              </p:cNvSpPr>
              <p:nvPr/>
            </p:nvSpPr>
            <p:spPr bwMode="auto">
              <a:xfrm>
                <a:off x="411" y="3967"/>
                <a:ext cx="6" cy="32"/>
              </a:xfrm>
              <a:custGeom>
                <a:avLst/>
                <a:gdLst>
                  <a:gd name="T0" fmla="*/ 2 w 6"/>
                  <a:gd name="T1" fmla="*/ 31 h 32"/>
                  <a:gd name="T2" fmla="*/ 5 w 6"/>
                  <a:gd name="T3" fmla="*/ 29 h 32"/>
                  <a:gd name="T4" fmla="*/ 5 w 6"/>
                  <a:gd name="T5" fmla="*/ 0 h 32"/>
                  <a:gd name="T6" fmla="*/ 0 w 6"/>
                  <a:gd name="T7" fmla="*/ 0 h 32"/>
                  <a:gd name="T8" fmla="*/ 0 w 6"/>
                  <a:gd name="T9" fmla="*/ 29 h 32"/>
                  <a:gd name="T10" fmla="*/ 2 w 6"/>
                  <a:gd name="T11" fmla="*/ 26 h 32"/>
                  <a:gd name="T12" fmla="*/ 2 w 6"/>
                  <a:gd name="T13" fmla="*/ 31 h 32"/>
                  <a:gd name="T14" fmla="*/ 5 w 6"/>
                  <a:gd name="T15" fmla="*/ 31 h 32"/>
                  <a:gd name="T16" fmla="*/ 5 w 6"/>
                  <a:gd name="T17" fmla="*/ 29 h 32"/>
                  <a:gd name="T18" fmla="*/ 2 w 6"/>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2"/>
                  <a:gd name="T32" fmla="*/ 6 w 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2">
                    <a:moveTo>
                      <a:pt x="2" y="31"/>
                    </a:moveTo>
                    <a:lnTo>
                      <a:pt x="5" y="29"/>
                    </a:lnTo>
                    <a:lnTo>
                      <a:pt x="5" y="0"/>
                    </a:lnTo>
                    <a:lnTo>
                      <a:pt x="0" y="0"/>
                    </a:lnTo>
                    <a:lnTo>
                      <a:pt x="0" y="29"/>
                    </a:lnTo>
                    <a:lnTo>
                      <a:pt x="2" y="26"/>
                    </a:lnTo>
                    <a:lnTo>
                      <a:pt x="2" y="31"/>
                    </a:lnTo>
                    <a:lnTo>
                      <a:pt x="5" y="31"/>
                    </a:lnTo>
                    <a:lnTo>
                      <a:pt x="5" y="29"/>
                    </a:lnTo>
                    <a:lnTo>
                      <a:pt x="2" y="31"/>
                    </a:lnTo>
                  </a:path>
                </a:pathLst>
              </a:custGeom>
              <a:solidFill>
                <a:srgbClr val="000000"/>
              </a:solidFill>
              <a:ln w="9525" cap="rnd">
                <a:noFill/>
                <a:round/>
                <a:headEnd/>
                <a:tailEnd/>
              </a:ln>
            </p:spPr>
            <p:txBody>
              <a:bodyPr/>
              <a:lstStyle/>
              <a:p>
                <a:endParaRPr lang="tr-TR"/>
              </a:p>
            </p:txBody>
          </p:sp>
          <p:sp>
            <p:nvSpPr>
              <p:cNvPr id="18584" name="Freeform 658"/>
              <p:cNvSpPr>
                <a:spLocks/>
              </p:cNvSpPr>
              <p:nvPr/>
            </p:nvSpPr>
            <p:spPr bwMode="auto">
              <a:xfrm>
                <a:off x="236" y="3994"/>
                <a:ext cx="178" cy="5"/>
              </a:xfrm>
              <a:custGeom>
                <a:avLst/>
                <a:gdLst>
                  <a:gd name="T0" fmla="*/ 0 w 178"/>
                  <a:gd name="T1" fmla="*/ 2 h 5"/>
                  <a:gd name="T2" fmla="*/ 3 w 178"/>
                  <a:gd name="T3" fmla="*/ 4 h 5"/>
                  <a:gd name="T4" fmla="*/ 177 w 178"/>
                  <a:gd name="T5" fmla="*/ 4 h 5"/>
                  <a:gd name="T6" fmla="*/ 177 w 178"/>
                  <a:gd name="T7" fmla="*/ 0 h 5"/>
                  <a:gd name="T8" fmla="*/ 3 w 178"/>
                  <a:gd name="T9" fmla="*/ 0 h 5"/>
                  <a:gd name="T10" fmla="*/ 5 w 178"/>
                  <a:gd name="T11" fmla="*/ 2 h 5"/>
                  <a:gd name="T12" fmla="*/ 0 w 178"/>
                  <a:gd name="T13" fmla="*/ 2 h 5"/>
                  <a:gd name="T14" fmla="*/ 0 w 178"/>
                  <a:gd name="T15" fmla="*/ 4 h 5"/>
                  <a:gd name="T16" fmla="*/ 3 w 178"/>
                  <a:gd name="T17" fmla="*/ 4 h 5"/>
                  <a:gd name="T18" fmla="*/ 0 w 178"/>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5"/>
                  <a:gd name="T32" fmla="*/ 178 w 17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5">
                    <a:moveTo>
                      <a:pt x="0" y="2"/>
                    </a:moveTo>
                    <a:lnTo>
                      <a:pt x="3" y="4"/>
                    </a:lnTo>
                    <a:lnTo>
                      <a:pt x="177" y="4"/>
                    </a:lnTo>
                    <a:lnTo>
                      <a:pt x="177" y="0"/>
                    </a:lnTo>
                    <a:lnTo>
                      <a:pt x="3" y="0"/>
                    </a:lnTo>
                    <a:lnTo>
                      <a:pt x="5"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585" name="Freeform 659"/>
              <p:cNvSpPr>
                <a:spLocks/>
              </p:cNvSpPr>
              <p:nvPr/>
            </p:nvSpPr>
            <p:spPr bwMode="auto">
              <a:xfrm>
                <a:off x="236" y="3964"/>
                <a:ext cx="6" cy="33"/>
              </a:xfrm>
              <a:custGeom>
                <a:avLst/>
                <a:gdLst>
                  <a:gd name="T0" fmla="*/ 3 w 6"/>
                  <a:gd name="T1" fmla="*/ 0 h 33"/>
                  <a:gd name="T2" fmla="*/ 0 w 6"/>
                  <a:gd name="T3" fmla="*/ 3 h 33"/>
                  <a:gd name="T4" fmla="*/ 0 w 6"/>
                  <a:gd name="T5" fmla="*/ 32 h 33"/>
                  <a:gd name="T6" fmla="*/ 5 w 6"/>
                  <a:gd name="T7" fmla="*/ 32 h 33"/>
                  <a:gd name="T8" fmla="*/ 5 w 6"/>
                  <a:gd name="T9" fmla="*/ 3 h 33"/>
                  <a:gd name="T10" fmla="*/ 3 w 6"/>
                  <a:gd name="T11" fmla="*/ 5 h 33"/>
                  <a:gd name="T12" fmla="*/ 3 w 6"/>
                  <a:gd name="T13" fmla="*/ 0 h 33"/>
                  <a:gd name="T14" fmla="*/ 0 w 6"/>
                  <a:gd name="T15" fmla="*/ 0 h 33"/>
                  <a:gd name="T16" fmla="*/ 0 w 6"/>
                  <a:gd name="T17" fmla="*/ 3 h 33"/>
                  <a:gd name="T18" fmla="*/ 3 w 6"/>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3"/>
                  <a:gd name="T32" fmla="*/ 6 w 6"/>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3">
                    <a:moveTo>
                      <a:pt x="3" y="0"/>
                    </a:moveTo>
                    <a:lnTo>
                      <a:pt x="0" y="3"/>
                    </a:lnTo>
                    <a:lnTo>
                      <a:pt x="0" y="32"/>
                    </a:lnTo>
                    <a:lnTo>
                      <a:pt x="5" y="32"/>
                    </a:lnTo>
                    <a:lnTo>
                      <a:pt x="5" y="3"/>
                    </a:lnTo>
                    <a:lnTo>
                      <a:pt x="3" y="5"/>
                    </a:lnTo>
                    <a:lnTo>
                      <a:pt x="3" y="0"/>
                    </a:lnTo>
                    <a:lnTo>
                      <a:pt x="0" y="0"/>
                    </a:lnTo>
                    <a:lnTo>
                      <a:pt x="0" y="3"/>
                    </a:lnTo>
                    <a:lnTo>
                      <a:pt x="3" y="0"/>
                    </a:lnTo>
                  </a:path>
                </a:pathLst>
              </a:custGeom>
              <a:solidFill>
                <a:srgbClr val="000000"/>
              </a:solidFill>
              <a:ln w="9525" cap="rnd">
                <a:noFill/>
                <a:round/>
                <a:headEnd/>
                <a:tailEnd/>
              </a:ln>
            </p:spPr>
            <p:txBody>
              <a:bodyPr/>
              <a:lstStyle/>
              <a:p>
                <a:endParaRPr lang="tr-TR"/>
              </a:p>
            </p:txBody>
          </p:sp>
          <p:sp>
            <p:nvSpPr>
              <p:cNvPr id="18586" name="Rectangle 660"/>
              <p:cNvSpPr>
                <a:spLocks noChangeArrowheads="1"/>
              </p:cNvSpPr>
              <p:nvPr/>
            </p:nvSpPr>
            <p:spPr bwMode="auto">
              <a:xfrm>
                <a:off x="549" y="3958"/>
                <a:ext cx="187" cy="6"/>
              </a:xfrm>
              <a:prstGeom prst="rect">
                <a:avLst/>
              </a:prstGeom>
              <a:solidFill>
                <a:srgbClr val="FFFFFF"/>
              </a:solidFill>
              <a:ln w="9525">
                <a:noFill/>
                <a:miter lim="800000"/>
                <a:headEnd/>
                <a:tailEnd/>
              </a:ln>
            </p:spPr>
            <p:txBody>
              <a:bodyPr wrap="none" anchor="ctr"/>
              <a:lstStyle/>
              <a:p>
                <a:endParaRPr lang="tr-TR"/>
              </a:p>
            </p:txBody>
          </p:sp>
          <p:sp>
            <p:nvSpPr>
              <p:cNvPr id="18587" name="Freeform 661"/>
              <p:cNvSpPr>
                <a:spLocks/>
              </p:cNvSpPr>
              <p:nvPr/>
            </p:nvSpPr>
            <p:spPr bwMode="auto">
              <a:xfrm>
                <a:off x="549" y="3956"/>
                <a:ext cx="190" cy="6"/>
              </a:xfrm>
              <a:custGeom>
                <a:avLst/>
                <a:gdLst>
                  <a:gd name="T0" fmla="*/ 189 w 190"/>
                  <a:gd name="T1" fmla="*/ 2 h 6"/>
                  <a:gd name="T2" fmla="*/ 187 w 190"/>
                  <a:gd name="T3" fmla="*/ 0 h 6"/>
                  <a:gd name="T4" fmla="*/ 0 w 190"/>
                  <a:gd name="T5" fmla="*/ 0 h 6"/>
                  <a:gd name="T6" fmla="*/ 0 w 190"/>
                  <a:gd name="T7" fmla="*/ 5 h 6"/>
                  <a:gd name="T8" fmla="*/ 187 w 190"/>
                  <a:gd name="T9" fmla="*/ 5 h 6"/>
                  <a:gd name="T10" fmla="*/ 184 w 190"/>
                  <a:gd name="T11" fmla="*/ 2 h 6"/>
                  <a:gd name="T12" fmla="*/ 189 w 190"/>
                  <a:gd name="T13" fmla="*/ 2 h 6"/>
                  <a:gd name="T14" fmla="*/ 189 w 190"/>
                  <a:gd name="T15" fmla="*/ 0 h 6"/>
                  <a:gd name="T16" fmla="*/ 187 w 190"/>
                  <a:gd name="T17" fmla="*/ 0 h 6"/>
                  <a:gd name="T18" fmla="*/ 189 w 19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6"/>
                  <a:gd name="T32" fmla="*/ 190 w 19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6">
                    <a:moveTo>
                      <a:pt x="189" y="2"/>
                    </a:moveTo>
                    <a:lnTo>
                      <a:pt x="187" y="0"/>
                    </a:lnTo>
                    <a:lnTo>
                      <a:pt x="0" y="0"/>
                    </a:lnTo>
                    <a:lnTo>
                      <a:pt x="0" y="5"/>
                    </a:lnTo>
                    <a:lnTo>
                      <a:pt x="187" y="5"/>
                    </a:lnTo>
                    <a:lnTo>
                      <a:pt x="184" y="2"/>
                    </a:lnTo>
                    <a:lnTo>
                      <a:pt x="189" y="2"/>
                    </a:lnTo>
                    <a:lnTo>
                      <a:pt x="189" y="0"/>
                    </a:lnTo>
                    <a:lnTo>
                      <a:pt x="187" y="0"/>
                    </a:lnTo>
                    <a:lnTo>
                      <a:pt x="189" y="2"/>
                    </a:lnTo>
                  </a:path>
                </a:pathLst>
              </a:custGeom>
              <a:solidFill>
                <a:srgbClr val="000000"/>
              </a:solidFill>
              <a:ln w="9525" cap="rnd">
                <a:noFill/>
                <a:round/>
                <a:headEnd/>
                <a:tailEnd/>
              </a:ln>
            </p:spPr>
            <p:txBody>
              <a:bodyPr/>
              <a:lstStyle/>
              <a:p>
                <a:endParaRPr lang="tr-TR"/>
              </a:p>
            </p:txBody>
          </p:sp>
          <p:sp>
            <p:nvSpPr>
              <p:cNvPr id="18588" name="Freeform 662"/>
              <p:cNvSpPr>
                <a:spLocks/>
              </p:cNvSpPr>
              <p:nvPr/>
            </p:nvSpPr>
            <p:spPr bwMode="auto">
              <a:xfrm>
                <a:off x="733" y="3958"/>
                <a:ext cx="6" cy="10"/>
              </a:xfrm>
              <a:custGeom>
                <a:avLst/>
                <a:gdLst>
                  <a:gd name="T0" fmla="*/ 3 w 6"/>
                  <a:gd name="T1" fmla="*/ 9 h 10"/>
                  <a:gd name="T2" fmla="*/ 5 w 6"/>
                  <a:gd name="T3" fmla="*/ 6 h 10"/>
                  <a:gd name="T4" fmla="*/ 5 w 6"/>
                  <a:gd name="T5" fmla="*/ 0 h 10"/>
                  <a:gd name="T6" fmla="*/ 0 w 6"/>
                  <a:gd name="T7" fmla="*/ 0 h 10"/>
                  <a:gd name="T8" fmla="*/ 0 w 6"/>
                  <a:gd name="T9" fmla="*/ 6 h 10"/>
                  <a:gd name="T10" fmla="*/ 3 w 6"/>
                  <a:gd name="T11" fmla="*/ 4 h 10"/>
                  <a:gd name="T12" fmla="*/ 3 w 6"/>
                  <a:gd name="T13" fmla="*/ 9 h 10"/>
                  <a:gd name="T14" fmla="*/ 5 w 6"/>
                  <a:gd name="T15" fmla="*/ 9 h 10"/>
                  <a:gd name="T16" fmla="*/ 5 w 6"/>
                  <a:gd name="T17" fmla="*/ 6 h 10"/>
                  <a:gd name="T18" fmla="*/ 3 w 6"/>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9"/>
                    </a:moveTo>
                    <a:lnTo>
                      <a:pt x="5" y="6"/>
                    </a:lnTo>
                    <a:lnTo>
                      <a:pt x="5" y="0"/>
                    </a:lnTo>
                    <a:lnTo>
                      <a:pt x="0" y="0"/>
                    </a:lnTo>
                    <a:lnTo>
                      <a:pt x="0" y="6"/>
                    </a:lnTo>
                    <a:lnTo>
                      <a:pt x="3" y="4"/>
                    </a:lnTo>
                    <a:lnTo>
                      <a:pt x="3" y="9"/>
                    </a:lnTo>
                    <a:lnTo>
                      <a:pt x="5" y="9"/>
                    </a:lnTo>
                    <a:lnTo>
                      <a:pt x="5" y="6"/>
                    </a:lnTo>
                    <a:lnTo>
                      <a:pt x="3" y="9"/>
                    </a:lnTo>
                  </a:path>
                </a:pathLst>
              </a:custGeom>
              <a:solidFill>
                <a:srgbClr val="000000"/>
              </a:solidFill>
              <a:ln w="9525" cap="rnd">
                <a:noFill/>
                <a:round/>
                <a:headEnd/>
                <a:tailEnd/>
              </a:ln>
            </p:spPr>
            <p:txBody>
              <a:bodyPr/>
              <a:lstStyle/>
              <a:p>
                <a:endParaRPr lang="tr-TR"/>
              </a:p>
            </p:txBody>
          </p:sp>
          <p:sp>
            <p:nvSpPr>
              <p:cNvPr id="18589" name="Freeform 663"/>
              <p:cNvSpPr>
                <a:spLocks/>
              </p:cNvSpPr>
              <p:nvPr/>
            </p:nvSpPr>
            <p:spPr bwMode="auto">
              <a:xfrm>
                <a:off x="545" y="3962"/>
                <a:ext cx="192" cy="6"/>
              </a:xfrm>
              <a:custGeom>
                <a:avLst/>
                <a:gdLst>
                  <a:gd name="T0" fmla="*/ 0 w 192"/>
                  <a:gd name="T1" fmla="*/ 2 h 6"/>
                  <a:gd name="T2" fmla="*/ 3 w 192"/>
                  <a:gd name="T3" fmla="*/ 5 h 6"/>
                  <a:gd name="T4" fmla="*/ 191 w 192"/>
                  <a:gd name="T5" fmla="*/ 5 h 6"/>
                  <a:gd name="T6" fmla="*/ 191 w 192"/>
                  <a:gd name="T7" fmla="*/ 0 h 6"/>
                  <a:gd name="T8" fmla="*/ 3 w 192"/>
                  <a:gd name="T9" fmla="*/ 0 h 6"/>
                  <a:gd name="T10" fmla="*/ 5 w 192"/>
                  <a:gd name="T11" fmla="*/ 2 h 6"/>
                  <a:gd name="T12" fmla="*/ 0 w 192"/>
                  <a:gd name="T13" fmla="*/ 2 h 6"/>
                  <a:gd name="T14" fmla="*/ 0 w 192"/>
                  <a:gd name="T15" fmla="*/ 5 h 6"/>
                  <a:gd name="T16" fmla="*/ 3 w 192"/>
                  <a:gd name="T17" fmla="*/ 5 h 6"/>
                  <a:gd name="T18" fmla="*/ 0 w 192"/>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6"/>
                  <a:gd name="T32" fmla="*/ 192 w 19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6">
                    <a:moveTo>
                      <a:pt x="0" y="2"/>
                    </a:moveTo>
                    <a:lnTo>
                      <a:pt x="3" y="5"/>
                    </a:lnTo>
                    <a:lnTo>
                      <a:pt x="191" y="5"/>
                    </a:lnTo>
                    <a:lnTo>
                      <a:pt x="191"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590" name="Freeform 664"/>
              <p:cNvSpPr>
                <a:spLocks/>
              </p:cNvSpPr>
              <p:nvPr/>
            </p:nvSpPr>
            <p:spPr bwMode="auto">
              <a:xfrm>
                <a:off x="545" y="3956"/>
                <a:ext cx="7" cy="9"/>
              </a:xfrm>
              <a:custGeom>
                <a:avLst/>
                <a:gdLst>
                  <a:gd name="T0" fmla="*/ 3 w 7"/>
                  <a:gd name="T1" fmla="*/ 0 h 9"/>
                  <a:gd name="T2" fmla="*/ 0 w 7"/>
                  <a:gd name="T3" fmla="*/ 2 h 9"/>
                  <a:gd name="T4" fmla="*/ 0 w 7"/>
                  <a:gd name="T5" fmla="*/ 8 h 9"/>
                  <a:gd name="T6" fmla="*/ 6 w 7"/>
                  <a:gd name="T7" fmla="*/ 8 h 9"/>
                  <a:gd name="T8" fmla="*/ 6 w 7"/>
                  <a:gd name="T9" fmla="*/ 2 h 9"/>
                  <a:gd name="T10" fmla="*/ 3 w 7"/>
                  <a:gd name="T11" fmla="*/ 5 h 9"/>
                  <a:gd name="T12" fmla="*/ 3 w 7"/>
                  <a:gd name="T13" fmla="*/ 0 h 9"/>
                  <a:gd name="T14" fmla="*/ 0 w 7"/>
                  <a:gd name="T15" fmla="*/ 0 h 9"/>
                  <a:gd name="T16" fmla="*/ 0 w 7"/>
                  <a:gd name="T17" fmla="*/ 2 h 9"/>
                  <a:gd name="T18" fmla="*/ 3 w 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3" y="0"/>
                    </a:moveTo>
                    <a:lnTo>
                      <a:pt x="0" y="2"/>
                    </a:lnTo>
                    <a:lnTo>
                      <a:pt x="0" y="8"/>
                    </a:lnTo>
                    <a:lnTo>
                      <a:pt x="6" y="8"/>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591" name="Rectangle 665"/>
              <p:cNvSpPr>
                <a:spLocks noChangeArrowheads="1"/>
              </p:cNvSpPr>
              <p:nvPr/>
            </p:nvSpPr>
            <p:spPr bwMode="auto">
              <a:xfrm>
                <a:off x="560" y="3964"/>
                <a:ext cx="175" cy="29"/>
              </a:xfrm>
              <a:prstGeom prst="rect">
                <a:avLst/>
              </a:prstGeom>
              <a:solidFill>
                <a:srgbClr val="D1AF70"/>
              </a:solidFill>
              <a:ln w="9525">
                <a:noFill/>
                <a:miter lim="800000"/>
                <a:headEnd/>
                <a:tailEnd/>
              </a:ln>
            </p:spPr>
            <p:txBody>
              <a:bodyPr wrap="none" anchor="ctr"/>
              <a:lstStyle/>
              <a:p>
                <a:endParaRPr lang="tr-TR"/>
              </a:p>
            </p:txBody>
          </p:sp>
          <p:sp>
            <p:nvSpPr>
              <p:cNvPr id="18592" name="Freeform 666"/>
              <p:cNvSpPr>
                <a:spLocks/>
              </p:cNvSpPr>
              <p:nvPr/>
            </p:nvSpPr>
            <p:spPr bwMode="auto">
              <a:xfrm>
                <a:off x="560" y="3962"/>
                <a:ext cx="179" cy="6"/>
              </a:xfrm>
              <a:custGeom>
                <a:avLst/>
                <a:gdLst>
                  <a:gd name="T0" fmla="*/ 178 w 179"/>
                  <a:gd name="T1" fmla="*/ 2 h 6"/>
                  <a:gd name="T2" fmla="*/ 176 w 179"/>
                  <a:gd name="T3" fmla="*/ 0 h 6"/>
                  <a:gd name="T4" fmla="*/ 0 w 179"/>
                  <a:gd name="T5" fmla="*/ 0 h 6"/>
                  <a:gd name="T6" fmla="*/ 0 w 179"/>
                  <a:gd name="T7" fmla="*/ 5 h 6"/>
                  <a:gd name="T8" fmla="*/ 176 w 179"/>
                  <a:gd name="T9" fmla="*/ 5 h 6"/>
                  <a:gd name="T10" fmla="*/ 173 w 179"/>
                  <a:gd name="T11" fmla="*/ 2 h 6"/>
                  <a:gd name="T12" fmla="*/ 178 w 179"/>
                  <a:gd name="T13" fmla="*/ 2 h 6"/>
                  <a:gd name="T14" fmla="*/ 178 w 179"/>
                  <a:gd name="T15" fmla="*/ 0 h 6"/>
                  <a:gd name="T16" fmla="*/ 176 w 179"/>
                  <a:gd name="T17" fmla="*/ 0 h 6"/>
                  <a:gd name="T18" fmla="*/ 178 w 17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6"/>
                  <a:gd name="T32" fmla="*/ 179 w 17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6">
                    <a:moveTo>
                      <a:pt x="178" y="2"/>
                    </a:moveTo>
                    <a:lnTo>
                      <a:pt x="176" y="0"/>
                    </a:lnTo>
                    <a:lnTo>
                      <a:pt x="0" y="0"/>
                    </a:lnTo>
                    <a:lnTo>
                      <a:pt x="0" y="5"/>
                    </a:lnTo>
                    <a:lnTo>
                      <a:pt x="176" y="5"/>
                    </a:lnTo>
                    <a:lnTo>
                      <a:pt x="173" y="2"/>
                    </a:lnTo>
                    <a:lnTo>
                      <a:pt x="178" y="2"/>
                    </a:lnTo>
                    <a:lnTo>
                      <a:pt x="178" y="0"/>
                    </a:lnTo>
                    <a:lnTo>
                      <a:pt x="176" y="0"/>
                    </a:lnTo>
                    <a:lnTo>
                      <a:pt x="178" y="2"/>
                    </a:lnTo>
                  </a:path>
                </a:pathLst>
              </a:custGeom>
              <a:solidFill>
                <a:srgbClr val="000000"/>
              </a:solidFill>
              <a:ln w="9525" cap="rnd">
                <a:noFill/>
                <a:round/>
                <a:headEnd/>
                <a:tailEnd/>
              </a:ln>
            </p:spPr>
            <p:txBody>
              <a:bodyPr/>
              <a:lstStyle/>
              <a:p>
                <a:endParaRPr lang="tr-TR"/>
              </a:p>
            </p:txBody>
          </p:sp>
          <p:sp>
            <p:nvSpPr>
              <p:cNvPr id="18593" name="Freeform 667"/>
              <p:cNvSpPr>
                <a:spLocks/>
              </p:cNvSpPr>
              <p:nvPr/>
            </p:nvSpPr>
            <p:spPr bwMode="auto">
              <a:xfrm>
                <a:off x="733" y="3964"/>
                <a:ext cx="6" cy="32"/>
              </a:xfrm>
              <a:custGeom>
                <a:avLst/>
                <a:gdLst>
                  <a:gd name="T0" fmla="*/ 3 w 6"/>
                  <a:gd name="T1" fmla="*/ 31 h 32"/>
                  <a:gd name="T2" fmla="*/ 5 w 6"/>
                  <a:gd name="T3" fmla="*/ 29 h 32"/>
                  <a:gd name="T4" fmla="*/ 5 w 6"/>
                  <a:gd name="T5" fmla="*/ 0 h 32"/>
                  <a:gd name="T6" fmla="*/ 0 w 6"/>
                  <a:gd name="T7" fmla="*/ 0 h 32"/>
                  <a:gd name="T8" fmla="*/ 0 w 6"/>
                  <a:gd name="T9" fmla="*/ 29 h 32"/>
                  <a:gd name="T10" fmla="*/ 3 w 6"/>
                  <a:gd name="T11" fmla="*/ 26 h 32"/>
                  <a:gd name="T12" fmla="*/ 3 w 6"/>
                  <a:gd name="T13" fmla="*/ 31 h 32"/>
                  <a:gd name="T14" fmla="*/ 5 w 6"/>
                  <a:gd name="T15" fmla="*/ 31 h 32"/>
                  <a:gd name="T16" fmla="*/ 5 w 6"/>
                  <a:gd name="T17" fmla="*/ 29 h 32"/>
                  <a:gd name="T18" fmla="*/ 3 w 6"/>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2"/>
                  <a:gd name="T32" fmla="*/ 6 w 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2">
                    <a:moveTo>
                      <a:pt x="3" y="31"/>
                    </a:moveTo>
                    <a:lnTo>
                      <a:pt x="5" y="29"/>
                    </a:lnTo>
                    <a:lnTo>
                      <a:pt x="5" y="0"/>
                    </a:lnTo>
                    <a:lnTo>
                      <a:pt x="0" y="0"/>
                    </a:lnTo>
                    <a:lnTo>
                      <a:pt x="0" y="29"/>
                    </a:lnTo>
                    <a:lnTo>
                      <a:pt x="3" y="26"/>
                    </a:lnTo>
                    <a:lnTo>
                      <a:pt x="3" y="31"/>
                    </a:lnTo>
                    <a:lnTo>
                      <a:pt x="5" y="31"/>
                    </a:lnTo>
                    <a:lnTo>
                      <a:pt x="5" y="29"/>
                    </a:lnTo>
                    <a:lnTo>
                      <a:pt x="3" y="31"/>
                    </a:lnTo>
                  </a:path>
                </a:pathLst>
              </a:custGeom>
              <a:solidFill>
                <a:srgbClr val="000000"/>
              </a:solidFill>
              <a:ln w="9525" cap="rnd">
                <a:noFill/>
                <a:round/>
                <a:headEnd/>
                <a:tailEnd/>
              </a:ln>
            </p:spPr>
            <p:txBody>
              <a:bodyPr/>
              <a:lstStyle/>
              <a:p>
                <a:endParaRPr lang="tr-TR"/>
              </a:p>
            </p:txBody>
          </p:sp>
          <p:sp>
            <p:nvSpPr>
              <p:cNvPr id="18594" name="Freeform 668"/>
              <p:cNvSpPr>
                <a:spLocks/>
              </p:cNvSpPr>
              <p:nvPr/>
            </p:nvSpPr>
            <p:spPr bwMode="auto">
              <a:xfrm>
                <a:off x="558" y="3990"/>
                <a:ext cx="178" cy="6"/>
              </a:xfrm>
              <a:custGeom>
                <a:avLst/>
                <a:gdLst>
                  <a:gd name="T0" fmla="*/ 0 w 178"/>
                  <a:gd name="T1" fmla="*/ 3 h 6"/>
                  <a:gd name="T2" fmla="*/ 3 w 178"/>
                  <a:gd name="T3" fmla="*/ 5 h 6"/>
                  <a:gd name="T4" fmla="*/ 177 w 178"/>
                  <a:gd name="T5" fmla="*/ 5 h 6"/>
                  <a:gd name="T6" fmla="*/ 177 w 178"/>
                  <a:gd name="T7" fmla="*/ 0 h 6"/>
                  <a:gd name="T8" fmla="*/ 3 w 178"/>
                  <a:gd name="T9" fmla="*/ 0 h 6"/>
                  <a:gd name="T10" fmla="*/ 5 w 178"/>
                  <a:gd name="T11" fmla="*/ 3 h 6"/>
                  <a:gd name="T12" fmla="*/ 0 w 178"/>
                  <a:gd name="T13" fmla="*/ 3 h 6"/>
                  <a:gd name="T14" fmla="*/ 0 w 178"/>
                  <a:gd name="T15" fmla="*/ 5 h 6"/>
                  <a:gd name="T16" fmla="*/ 3 w 178"/>
                  <a:gd name="T17" fmla="*/ 5 h 6"/>
                  <a:gd name="T18" fmla="*/ 0 w 17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6"/>
                  <a:gd name="T32" fmla="*/ 178 w 17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6">
                    <a:moveTo>
                      <a:pt x="0" y="3"/>
                    </a:moveTo>
                    <a:lnTo>
                      <a:pt x="3" y="5"/>
                    </a:lnTo>
                    <a:lnTo>
                      <a:pt x="177" y="5"/>
                    </a:lnTo>
                    <a:lnTo>
                      <a:pt x="177" y="0"/>
                    </a:lnTo>
                    <a:lnTo>
                      <a:pt x="3" y="0"/>
                    </a:lnTo>
                    <a:lnTo>
                      <a:pt x="5" y="3"/>
                    </a:lnTo>
                    <a:lnTo>
                      <a:pt x="0" y="3"/>
                    </a:lnTo>
                    <a:lnTo>
                      <a:pt x="0" y="5"/>
                    </a:lnTo>
                    <a:lnTo>
                      <a:pt x="3" y="5"/>
                    </a:lnTo>
                    <a:lnTo>
                      <a:pt x="0" y="3"/>
                    </a:lnTo>
                  </a:path>
                </a:pathLst>
              </a:custGeom>
              <a:solidFill>
                <a:srgbClr val="000000"/>
              </a:solidFill>
              <a:ln w="9525" cap="rnd">
                <a:noFill/>
                <a:round/>
                <a:headEnd/>
                <a:tailEnd/>
              </a:ln>
            </p:spPr>
            <p:txBody>
              <a:bodyPr/>
              <a:lstStyle/>
              <a:p>
                <a:endParaRPr lang="tr-TR"/>
              </a:p>
            </p:txBody>
          </p:sp>
          <p:sp>
            <p:nvSpPr>
              <p:cNvPr id="18595" name="Freeform 669"/>
              <p:cNvSpPr>
                <a:spLocks/>
              </p:cNvSpPr>
              <p:nvPr/>
            </p:nvSpPr>
            <p:spPr bwMode="auto">
              <a:xfrm>
                <a:off x="558" y="3962"/>
                <a:ext cx="6" cy="32"/>
              </a:xfrm>
              <a:custGeom>
                <a:avLst/>
                <a:gdLst>
                  <a:gd name="T0" fmla="*/ 3 w 6"/>
                  <a:gd name="T1" fmla="*/ 0 h 32"/>
                  <a:gd name="T2" fmla="*/ 0 w 6"/>
                  <a:gd name="T3" fmla="*/ 2 h 32"/>
                  <a:gd name="T4" fmla="*/ 0 w 6"/>
                  <a:gd name="T5" fmla="*/ 31 h 32"/>
                  <a:gd name="T6" fmla="*/ 5 w 6"/>
                  <a:gd name="T7" fmla="*/ 31 h 32"/>
                  <a:gd name="T8" fmla="*/ 5 w 6"/>
                  <a:gd name="T9" fmla="*/ 2 h 32"/>
                  <a:gd name="T10" fmla="*/ 3 w 6"/>
                  <a:gd name="T11" fmla="*/ 5 h 32"/>
                  <a:gd name="T12" fmla="*/ 3 w 6"/>
                  <a:gd name="T13" fmla="*/ 0 h 32"/>
                  <a:gd name="T14" fmla="*/ 0 w 6"/>
                  <a:gd name="T15" fmla="*/ 0 h 32"/>
                  <a:gd name="T16" fmla="*/ 0 w 6"/>
                  <a:gd name="T17" fmla="*/ 2 h 32"/>
                  <a:gd name="T18" fmla="*/ 3 w 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2"/>
                  <a:gd name="T32" fmla="*/ 6 w 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2">
                    <a:moveTo>
                      <a:pt x="3" y="0"/>
                    </a:moveTo>
                    <a:lnTo>
                      <a:pt x="0" y="2"/>
                    </a:lnTo>
                    <a:lnTo>
                      <a:pt x="0" y="31"/>
                    </a:lnTo>
                    <a:lnTo>
                      <a:pt x="5" y="31"/>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596" name="Rectangle 670"/>
              <p:cNvSpPr>
                <a:spLocks noChangeArrowheads="1"/>
              </p:cNvSpPr>
              <p:nvPr/>
            </p:nvSpPr>
            <p:spPr bwMode="auto">
              <a:xfrm>
                <a:off x="719" y="3899"/>
                <a:ext cx="12" cy="59"/>
              </a:xfrm>
              <a:prstGeom prst="rect">
                <a:avLst/>
              </a:prstGeom>
              <a:solidFill>
                <a:srgbClr val="FFFFFF"/>
              </a:solidFill>
              <a:ln w="9525">
                <a:noFill/>
                <a:miter lim="800000"/>
                <a:headEnd/>
                <a:tailEnd/>
              </a:ln>
            </p:spPr>
            <p:txBody>
              <a:bodyPr wrap="none" anchor="ctr"/>
              <a:lstStyle/>
              <a:p>
                <a:endParaRPr lang="tr-TR"/>
              </a:p>
            </p:txBody>
          </p:sp>
          <p:sp>
            <p:nvSpPr>
              <p:cNvPr id="18597" name="Freeform 671"/>
              <p:cNvSpPr>
                <a:spLocks/>
              </p:cNvSpPr>
              <p:nvPr/>
            </p:nvSpPr>
            <p:spPr bwMode="auto">
              <a:xfrm>
                <a:off x="719" y="3897"/>
                <a:ext cx="16" cy="6"/>
              </a:xfrm>
              <a:custGeom>
                <a:avLst/>
                <a:gdLst>
                  <a:gd name="T0" fmla="*/ 15 w 16"/>
                  <a:gd name="T1" fmla="*/ 3 h 6"/>
                  <a:gd name="T2" fmla="*/ 12 w 16"/>
                  <a:gd name="T3" fmla="*/ 0 h 6"/>
                  <a:gd name="T4" fmla="*/ 0 w 16"/>
                  <a:gd name="T5" fmla="*/ 0 h 6"/>
                  <a:gd name="T6" fmla="*/ 0 w 16"/>
                  <a:gd name="T7" fmla="*/ 5 h 6"/>
                  <a:gd name="T8" fmla="*/ 12 w 16"/>
                  <a:gd name="T9" fmla="*/ 5 h 6"/>
                  <a:gd name="T10" fmla="*/ 10 w 16"/>
                  <a:gd name="T11" fmla="*/ 3 h 6"/>
                  <a:gd name="T12" fmla="*/ 15 w 16"/>
                  <a:gd name="T13" fmla="*/ 3 h 6"/>
                  <a:gd name="T14" fmla="*/ 15 w 16"/>
                  <a:gd name="T15" fmla="*/ 0 h 6"/>
                  <a:gd name="T16" fmla="*/ 12 w 16"/>
                  <a:gd name="T17" fmla="*/ 0 h 6"/>
                  <a:gd name="T18" fmla="*/ 15 w 16"/>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15" y="3"/>
                    </a:moveTo>
                    <a:lnTo>
                      <a:pt x="12" y="0"/>
                    </a:lnTo>
                    <a:lnTo>
                      <a:pt x="0" y="0"/>
                    </a:lnTo>
                    <a:lnTo>
                      <a:pt x="0" y="5"/>
                    </a:lnTo>
                    <a:lnTo>
                      <a:pt x="12" y="5"/>
                    </a:lnTo>
                    <a:lnTo>
                      <a:pt x="10" y="3"/>
                    </a:lnTo>
                    <a:lnTo>
                      <a:pt x="15" y="3"/>
                    </a:lnTo>
                    <a:lnTo>
                      <a:pt x="15" y="0"/>
                    </a:lnTo>
                    <a:lnTo>
                      <a:pt x="12" y="0"/>
                    </a:lnTo>
                    <a:lnTo>
                      <a:pt x="15" y="3"/>
                    </a:lnTo>
                  </a:path>
                </a:pathLst>
              </a:custGeom>
              <a:solidFill>
                <a:srgbClr val="000000"/>
              </a:solidFill>
              <a:ln w="9525" cap="rnd">
                <a:noFill/>
                <a:round/>
                <a:headEnd/>
                <a:tailEnd/>
              </a:ln>
            </p:spPr>
            <p:txBody>
              <a:bodyPr/>
              <a:lstStyle/>
              <a:p>
                <a:endParaRPr lang="tr-TR"/>
              </a:p>
            </p:txBody>
          </p:sp>
          <p:sp>
            <p:nvSpPr>
              <p:cNvPr id="18598" name="Freeform 672"/>
              <p:cNvSpPr>
                <a:spLocks/>
              </p:cNvSpPr>
              <p:nvPr/>
            </p:nvSpPr>
            <p:spPr bwMode="auto">
              <a:xfrm>
                <a:off x="728" y="3899"/>
                <a:ext cx="7" cy="63"/>
              </a:xfrm>
              <a:custGeom>
                <a:avLst/>
                <a:gdLst>
                  <a:gd name="T0" fmla="*/ 2 w 7"/>
                  <a:gd name="T1" fmla="*/ 62 h 63"/>
                  <a:gd name="T2" fmla="*/ 6 w 7"/>
                  <a:gd name="T3" fmla="*/ 59 h 63"/>
                  <a:gd name="T4" fmla="*/ 6 w 7"/>
                  <a:gd name="T5" fmla="*/ 0 h 63"/>
                  <a:gd name="T6" fmla="*/ 0 w 7"/>
                  <a:gd name="T7" fmla="*/ 0 h 63"/>
                  <a:gd name="T8" fmla="*/ 0 w 7"/>
                  <a:gd name="T9" fmla="*/ 59 h 63"/>
                  <a:gd name="T10" fmla="*/ 2 w 7"/>
                  <a:gd name="T11" fmla="*/ 58 h 63"/>
                  <a:gd name="T12" fmla="*/ 2 w 7"/>
                  <a:gd name="T13" fmla="*/ 62 h 63"/>
                  <a:gd name="T14" fmla="*/ 6 w 7"/>
                  <a:gd name="T15" fmla="*/ 62 h 63"/>
                  <a:gd name="T16" fmla="*/ 6 w 7"/>
                  <a:gd name="T17" fmla="*/ 59 h 63"/>
                  <a:gd name="T18" fmla="*/ 2 w 7"/>
                  <a:gd name="T19" fmla="*/ 62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3"/>
                  <a:gd name="T32" fmla="*/ 7 w 7"/>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3">
                    <a:moveTo>
                      <a:pt x="2" y="62"/>
                    </a:moveTo>
                    <a:lnTo>
                      <a:pt x="6" y="59"/>
                    </a:lnTo>
                    <a:lnTo>
                      <a:pt x="6" y="0"/>
                    </a:lnTo>
                    <a:lnTo>
                      <a:pt x="0" y="0"/>
                    </a:lnTo>
                    <a:lnTo>
                      <a:pt x="0" y="59"/>
                    </a:lnTo>
                    <a:lnTo>
                      <a:pt x="2" y="58"/>
                    </a:lnTo>
                    <a:lnTo>
                      <a:pt x="2" y="62"/>
                    </a:lnTo>
                    <a:lnTo>
                      <a:pt x="6" y="62"/>
                    </a:lnTo>
                    <a:lnTo>
                      <a:pt x="6" y="59"/>
                    </a:lnTo>
                    <a:lnTo>
                      <a:pt x="2" y="62"/>
                    </a:lnTo>
                  </a:path>
                </a:pathLst>
              </a:custGeom>
              <a:solidFill>
                <a:srgbClr val="000000"/>
              </a:solidFill>
              <a:ln w="9525" cap="rnd">
                <a:noFill/>
                <a:round/>
                <a:headEnd/>
                <a:tailEnd/>
              </a:ln>
            </p:spPr>
            <p:txBody>
              <a:bodyPr/>
              <a:lstStyle/>
              <a:p>
                <a:endParaRPr lang="tr-TR"/>
              </a:p>
            </p:txBody>
          </p:sp>
          <p:sp>
            <p:nvSpPr>
              <p:cNvPr id="18599" name="Freeform 673"/>
              <p:cNvSpPr>
                <a:spLocks/>
              </p:cNvSpPr>
              <p:nvPr/>
            </p:nvSpPr>
            <p:spPr bwMode="auto">
              <a:xfrm>
                <a:off x="716" y="3956"/>
                <a:ext cx="16" cy="6"/>
              </a:xfrm>
              <a:custGeom>
                <a:avLst/>
                <a:gdLst>
                  <a:gd name="T0" fmla="*/ 0 w 16"/>
                  <a:gd name="T1" fmla="*/ 2 h 6"/>
                  <a:gd name="T2" fmla="*/ 3 w 16"/>
                  <a:gd name="T3" fmla="*/ 5 h 6"/>
                  <a:gd name="T4" fmla="*/ 15 w 16"/>
                  <a:gd name="T5" fmla="*/ 5 h 6"/>
                  <a:gd name="T6" fmla="*/ 15 w 16"/>
                  <a:gd name="T7" fmla="*/ 0 h 6"/>
                  <a:gd name="T8" fmla="*/ 3 w 16"/>
                  <a:gd name="T9" fmla="*/ 0 h 6"/>
                  <a:gd name="T10" fmla="*/ 6 w 16"/>
                  <a:gd name="T11" fmla="*/ 2 h 6"/>
                  <a:gd name="T12" fmla="*/ 0 w 16"/>
                  <a:gd name="T13" fmla="*/ 2 h 6"/>
                  <a:gd name="T14" fmla="*/ 0 w 16"/>
                  <a:gd name="T15" fmla="*/ 5 h 6"/>
                  <a:gd name="T16" fmla="*/ 3 w 16"/>
                  <a:gd name="T17" fmla="*/ 5 h 6"/>
                  <a:gd name="T18" fmla="*/ 0 w 1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0" y="2"/>
                    </a:moveTo>
                    <a:lnTo>
                      <a:pt x="3" y="5"/>
                    </a:lnTo>
                    <a:lnTo>
                      <a:pt x="15" y="5"/>
                    </a:lnTo>
                    <a:lnTo>
                      <a:pt x="15" y="0"/>
                    </a:lnTo>
                    <a:lnTo>
                      <a:pt x="3" y="0"/>
                    </a:lnTo>
                    <a:lnTo>
                      <a:pt x="6"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600" name="Freeform 674"/>
              <p:cNvSpPr>
                <a:spLocks/>
              </p:cNvSpPr>
              <p:nvPr/>
            </p:nvSpPr>
            <p:spPr bwMode="auto">
              <a:xfrm>
                <a:off x="716" y="3897"/>
                <a:ext cx="6" cy="62"/>
              </a:xfrm>
              <a:custGeom>
                <a:avLst/>
                <a:gdLst>
                  <a:gd name="T0" fmla="*/ 2 w 6"/>
                  <a:gd name="T1" fmla="*/ 0 h 62"/>
                  <a:gd name="T2" fmla="*/ 0 w 6"/>
                  <a:gd name="T3" fmla="*/ 2 h 62"/>
                  <a:gd name="T4" fmla="*/ 0 w 6"/>
                  <a:gd name="T5" fmla="*/ 61 h 62"/>
                  <a:gd name="T6" fmla="*/ 5 w 6"/>
                  <a:gd name="T7" fmla="*/ 61 h 62"/>
                  <a:gd name="T8" fmla="*/ 5 w 6"/>
                  <a:gd name="T9" fmla="*/ 2 h 62"/>
                  <a:gd name="T10" fmla="*/ 2 w 6"/>
                  <a:gd name="T11" fmla="*/ 5 h 62"/>
                  <a:gd name="T12" fmla="*/ 2 w 6"/>
                  <a:gd name="T13" fmla="*/ 0 h 62"/>
                  <a:gd name="T14" fmla="*/ 0 w 6"/>
                  <a:gd name="T15" fmla="*/ 0 h 62"/>
                  <a:gd name="T16" fmla="*/ 0 w 6"/>
                  <a:gd name="T17" fmla="*/ 2 h 62"/>
                  <a:gd name="T18" fmla="*/ 2 w 6"/>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2"/>
                  <a:gd name="T32" fmla="*/ 6 w 6"/>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2">
                    <a:moveTo>
                      <a:pt x="2" y="0"/>
                    </a:moveTo>
                    <a:lnTo>
                      <a:pt x="0" y="2"/>
                    </a:lnTo>
                    <a:lnTo>
                      <a:pt x="0" y="61"/>
                    </a:lnTo>
                    <a:lnTo>
                      <a:pt x="5" y="61"/>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601" name="Rectangle 675"/>
              <p:cNvSpPr>
                <a:spLocks noChangeArrowheads="1"/>
              </p:cNvSpPr>
              <p:nvPr/>
            </p:nvSpPr>
            <p:spPr bwMode="auto">
              <a:xfrm>
                <a:off x="545" y="3294"/>
                <a:ext cx="94" cy="26"/>
              </a:xfrm>
              <a:prstGeom prst="rect">
                <a:avLst/>
              </a:prstGeom>
              <a:solidFill>
                <a:srgbClr val="FFFFFF"/>
              </a:solidFill>
              <a:ln w="9525">
                <a:noFill/>
                <a:miter lim="800000"/>
                <a:headEnd/>
                <a:tailEnd/>
              </a:ln>
            </p:spPr>
            <p:txBody>
              <a:bodyPr wrap="none" anchor="ctr"/>
              <a:lstStyle/>
              <a:p>
                <a:endParaRPr lang="tr-TR"/>
              </a:p>
            </p:txBody>
          </p:sp>
          <p:sp>
            <p:nvSpPr>
              <p:cNvPr id="18602" name="Freeform 676"/>
              <p:cNvSpPr>
                <a:spLocks/>
              </p:cNvSpPr>
              <p:nvPr/>
            </p:nvSpPr>
            <p:spPr bwMode="auto">
              <a:xfrm>
                <a:off x="545" y="3291"/>
                <a:ext cx="98" cy="5"/>
              </a:xfrm>
              <a:custGeom>
                <a:avLst/>
                <a:gdLst>
                  <a:gd name="T0" fmla="*/ 97 w 98"/>
                  <a:gd name="T1" fmla="*/ 2 h 5"/>
                  <a:gd name="T2" fmla="*/ 94 w 98"/>
                  <a:gd name="T3" fmla="*/ 0 h 5"/>
                  <a:gd name="T4" fmla="*/ 0 w 98"/>
                  <a:gd name="T5" fmla="*/ 0 h 5"/>
                  <a:gd name="T6" fmla="*/ 0 w 98"/>
                  <a:gd name="T7" fmla="*/ 4 h 5"/>
                  <a:gd name="T8" fmla="*/ 94 w 98"/>
                  <a:gd name="T9" fmla="*/ 4 h 5"/>
                  <a:gd name="T10" fmla="*/ 92 w 98"/>
                  <a:gd name="T11" fmla="*/ 2 h 5"/>
                  <a:gd name="T12" fmla="*/ 97 w 98"/>
                  <a:gd name="T13" fmla="*/ 2 h 5"/>
                  <a:gd name="T14" fmla="*/ 97 w 98"/>
                  <a:gd name="T15" fmla="*/ 0 h 5"/>
                  <a:gd name="T16" fmla="*/ 94 w 98"/>
                  <a:gd name="T17" fmla="*/ 0 h 5"/>
                  <a:gd name="T18" fmla="*/ 97 w 98"/>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5"/>
                  <a:gd name="T32" fmla="*/ 98 w 9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5">
                    <a:moveTo>
                      <a:pt x="97" y="2"/>
                    </a:moveTo>
                    <a:lnTo>
                      <a:pt x="94" y="0"/>
                    </a:lnTo>
                    <a:lnTo>
                      <a:pt x="0" y="0"/>
                    </a:lnTo>
                    <a:lnTo>
                      <a:pt x="0" y="4"/>
                    </a:lnTo>
                    <a:lnTo>
                      <a:pt x="94" y="4"/>
                    </a:lnTo>
                    <a:lnTo>
                      <a:pt x="92" y="2"/>
                    </a:lnTo>
                    <a:lnTo>
                      <a:pt x="97" y="2"/>
                    </a:lnTo>
                    <a:lnTo>
                      <a:pt x="97" y="0"/>
                    </a:lnTo>
                    <a:lnTo>
                      <a:pt x="94" y="0"/>
                    </a:lnTo>
                    <a:lnTo>
                      <a:pt x="97" y="2"/>
                    </a:lnTo>
                  </a:path>
                </a:pathLst>
              </a:custGeom>
              <a:solidFill>
                <a:srgbClr val="000000"/>
              </a:solidFill>
              <a:ln w="9525" cap="rnd">
                <a:noFill/>
                <a:round/>
                <a:headEnd/>
                <a:tailEnd/>
              </a:ln>
            </p:spPr>
            <p:txBody>
              <a:bodyPr/>
              <a:lstStyle/>
              <a:p>
                <a:endParaRPr lang="tr-TR"/>
              </a:p>
            </p:txBody>
          </p:sp>
          <p:sp>
            <p:nvSpPr>
              <p:cNvPr id="18603" name="Freeform 677"/>
              <p:cNvSpPr>
                <a:spLocks/>
              </p:cNvSpPr>
              <p:nvPr/>
            </p:nvSpPr>
            <p:spPr bwMode="auto">
              <a:xfrm>
                <a:off x="636" y="3294"/>
                <a:ext cx="7" cy="29"/>
              </a:xfrm>
              <a:custGeom>
                <a:avLst/>
                <a:gdLst>
                  <a:gd name="T0" fmla="*/ 3 w 7"/>
                  <a:gd name="T1" fmla="*/ 28 h 29"/>
                  <a:gd name="T2" fmla="*/ 6 w 7"/>
                  <a:gd name="T3" fmla="*/ 26 h 29"/>
                  <a:gd name="T4" fmla="*/ 6 w 7"/>
                  <a:gd name="T5" fmla="*/ 0 h 29"/>
                  <a:gd name="T6" fmla="*/ 0 w 7"/>
                  <a:gd name="T7" fmla="*/ 0 h 29"/>
                  <a:gd name="T8" fmla="*/ 0 w 7"/>
                  <a:gd name="T9" fmla="*/ 26 h 29"/>
                  <a:gd name="T10" fmla="*/ 3 w 7"/>
                  <a:gd name="T11" fmla="*/ 23 h 29"/>
                  <a:gd name="T12" fmla="*/ 3 w 7"/>
                  <a:gd name="T13" fmla="*/ 28 h 29"/>
                  <a:gd name="T14" fmla="*/ 6 w 7"/>
                  <a:gd name="T15" fmla="*/ 28 h 29"/>
                  <a:gd name="T16" fmla="*/ 6 w 7"/>
                  <a:gd name="T17" fmla="*/ 26 h 29"/>
                  <a:gd name="T18" fmla="*/ 3 w 7"/>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29"/>
                  <a:gd name="T32" fmla="*/ 7 w 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29">
                    <a:moveTo>
                      <a:pt x="3" y="28"/>
                    </a:moveTo>
                    <a:lnTo>
                      <a:pt x="6" y="26"/>
                    </a:lnTo>
                    <a:lnTo>
                      <a:pt x="6" y="0"/>
                    </a:lnTo>
                    <a:lnTo>
                      <a:pt x="0" y="0"/>
                    </a:lnTo>
                    <a:lnTo>
                      <a:pt x="0" y="26"/>
                    </a:lnTo>
                    <a:lnTo>
                      <a:pt x="3" y="23"/>
                    </a:lnTo>
                    <a:lnTo>
                      <a:pt x="3" y="28"/>
                    </a:lnTo>
                    <a:lnTo>
                      <a:pt x="6" y="28"/>
                    </a:lnTo>
                    <a:lnTo>
                      <a:pt x="6" y="26"/>
                    </a:lnTo>
                    <a:lnTo>
                      <a:pt x="3" y="28"/>
                    </a:lnTo>
                  </a:path>
                </a:pathLst>
              </a:custGeom>
              <a:solidFill>
                <a:srgbClr val="000000"/>
              </a:solidFill>
              <a:ln w="9525" cap="rnd">
                <a:noFill/>
                <a:round/>
                <a:headEnd/>
                <a:tailEnd/>
              </a:ln>
            </p:spPr>
            <p:txBody>
              <a:bodyPr/>
              <a:lstStyle/>
              <a:p>
                <a:endParaRPr lang="tr-TR"/>
              </a:p>
            </p:txBody>
          </p:sp>
          <p:sp>
            <p:nvSpPr>
              <p:cNvPr id="18604" name="Freeform 678"/>
              <p:cNvSpPr>
                <a:spLocks/>
              </p:cNvSpPr>
              <p:nvPr/>
            </p:nvSpPr>
            <p:spPr bwMode="auto">
              <a:xfrm>
                <a:off x="543" y="3317"/>
                <a:ext cx="97" cy="6"/>
              </a:xfrm>
              <a:custGeom>
                <a:avLst/>
                <a:gdLst>
                  <a:gd name="T0" fmla="*/ 0 w 97"/>
                  <a:gd name="T1" fmla="*/ 3 h 6"/>
                  <a:gd name="T2" fmla="*/ 2 w 97"/>
                  <a:gd name="T3" fmla="*/ 5 h 6"/>
                  <a:gd name="T4" fmla="*/ 96 w 97"/>
                  <a:gd name="T5" fmla="*/ 5 h 6"/>
                  <a:gd name="T6" fmla="*/ 96 w 97"/>
                  <a:gd name="T7" fmla="*/ 0 h 6"/>
                  <a:gd name="T8" fmla="*/ 2 w 97"/>
                  <a:gd name="T9" fmla="*/ 0 h 6"/>
                  <a:gd name="T10" fmla="*/ 5 w 97"/>
                  <a:gd name="T11" fmla="*/ 3 h 6"/>
                  <a:gd name="T12" fmla="*/ 0 w 97"/>
                  <a:gd name="T13" fmla="*/ 3 h 6"/>
                  <a:gd name="T14" fmla="*/ 0 w 97"/>
                  <a:gd name="T15" fmla="*/ 5 h 6"/>
                  <a:gd name="T16" fmla="*/ 2 w 97"/>
                  <a:gd name="T17" fmla="*/ 5 h 6"/>
                  <a:gd name="T18" fmla="*/ 0 w 97"/>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6"/>
                  <a:gd name="T32" fmla="*/ 97 w 9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6">
                    <a:moveTo>
                      <a:pt x="0" y="3"/>
                    </a:moveTo>
                    <a:lnTo>
                      <a:pt x="2" y="5"/>
                    </a:lnTo>
                    <a:lnTo>
                      <a:pt x="96" y="5"/>
                    </a:lnTo>
                    <a:lnTo>
                      <a:pt x="96" y="0"/>
                    </a:lnTo>
                    <a:lnTo>
                      <a:pt x="2" y="0"/>
                    </a:lnTo>
                    <a:lnTo>
                      <a:pt x="5" y="3"/>
                    </a:lnTo>
                    <a:lnTo>
                      <a:pt x="0" y="3"/>
                    </a:lnTo>
                    <a:lnTo>
                      <a:pt x="0" y="5"/>
                    </a:lnTo>
                    <a:lnTo>
                      <a:pt x="2" y="5"/>
                    </a:lnTo>
                    <a:lnTo>
                      <a:pt x="0" y="3"/>
                    </a:lnTo>
                  </a:path>
                </a:pathLst>
              </a:custGeom>
              <a:solidFill>
                <a:srgbClr val="000000"/>
              </a:solidFill>
              <a:ln w="9525" cap="rnd">
                <a:noFill/>
                <a:round/>
                <a:headEnd/>
                <a:tailEnd/>
              </a:ln>
            </p:spPr>
            <p:txBody>
              <a:bodyPr/>
              <a:lstStyle/>
              <a:p>
                <a:endParaRPr lang="tr-TR"/>
              </a:p>
            </p:txBody>
          </p:sp>
          <p:sp>
            <p:nvSpPr>
              <p:cNvPr id="18605" name="Freeform 679"/>
              <p:cNvSpPr>
                <a:spLocks/>
              </p:cNvSpPr>
              <p:nvPr/>
            </p:nvSpPr>
            <p:spPr bwMode="auto">
              <a:xfrm>
                <a:off x="543" y="3291"/>
                <a:ext cx="6" cy="30"/>
              </a:xfrm>
              <a:custGeom>
                <a:avLst/>
                <a:gdLst>
                  <a:gd name="T0" fmla="*/ 2 w 6"/>
                  <a:gd name="T1" fmla="*/ 0 h 30"/>
                  <a:gd name="T2" fmla="*/ 0 w 6"/>
                  <a:gd name="T3" fmla="*/ 2 h 30"/>
                  <a:gd name="T4" fmla="*/ 0 w 6"/>
                  <a:gd name="T5" fmla="*/ 29 h 30"/>
                  <a:gd name="T6" fmla="*/ 5 w 6"/>
                  <a:gd name="T7" fmla="*/ 29 h 30"/>
                  <a:gd name="T8" fmla="*/ 5 w 6"/>
                  <a:gd name="T9" fmla="*/ 2 h 30"/>
                  <a:gd name="T10" fmla="*/ 2 w 6"/>
                  <a:gd name="T11" fmla="*/ 5 h 30"/>
                  <a:gd name="T12" fmla="*/ 2 w 6"/>
                  <a:gd name="T13" fmla="*/ 0 h 30"/>
                  <a:gd name="T14" fmla="*/ 0 w 6"/>
                  <a:gd name="T15" fmla="*/ 0 h 30"/>
                  <a:gd name="T16" fmla="*/ 0 w 6"/>
                  <a:gd name="T17" fmla="*/ 2 h 30"/>
                  <a:gd name="T18" fmla="*/ 2 w 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0"/>
                  <a:gd name="T32" fmla="*/ 6 w 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0">
                    <a:moveTo>
                      <a:pt x="2" y="0"/>
                    </a:moveTo>
                    <a:lnTo>
                      <a:pt x="0" y="2"/>
                    </a:lnTo>
                    <a:lnTo>
                      <a:pt x="0" y="29"/>
                    </a:lnTo>
                    <a:lnTo>
                      <a:pt x="5" y="29"/>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606" name="Rectangle 680"/>
              <p:cNvSpPr>
                <a:spLocks noChangeArrowheads="1"/>
              </p:cNvSpPr>
              <p:nvPr/>
            </p:nvSpPr>
            <p:spPr bwMode="auto">
              <a:xfrm>
                <a:off x="458" y="3331"/>
                <a:ext cx="58" cy="5"/>
              </a:xfrm>
              <a:prstGeom prst="rect">
                <a:avLst/>
              </a:prstGeom>
              <a:solidFill>
                <a:srgbClr val="000000"/>
              </a:solidFill>
              <a:ln w="9525">
                <a:noFill/>
                <a:miter lim="800000"/>
                <a:headEnd/>
                <a:tailEnd/>
              </a:ln>
            </p:spPr>
            <p:txBody>
              <a:bodyPr wrap="none" anchor="ctr"/>
              <a:lstStyle/>
              <a:p>
                <a:endParaRPr lang="tr-TR"/>
              </a:p>
            </p:txBody>
          </p:sp>
          <p:sp>
            <p:nvSpPr>
              <p:cNvPr id="18607" name="Rectangle 681"/>
              <p:cNvSpPr>
                <a:spLocks noChangeArrowheads="1"/>
              </p:cNvSpPr>
              <p:nvPr/>
            </p:nvSpPr>
            <p:spPr bwMode="auto">
              <a:xfrm>
                <a:off x="437" y="3350"/>
                <a:ext cx="100" cy="5"/>
              </a:xfrm>
              <a:prstGeom prst="rect">
                <a:avLst/>
              </a:prstGeom>
              <a:solidFill>
                <a:srgbClr val="000000"/>
              </a:solidFill>
              <a:ln w="9525">
                <a:noFill/>
                <a:miter lim="800000"/>
                <a:headEnd/>
                <a:tailEnd/>
              </a:ln>
            </p:spPr>
            <p:txBody>
              <a:bodyPr wrap="none" anchor="ctr"/>
              <a:lstStyle/>
              <a:p>
                <a:endParaRPr lang="tr-TR"/>
              </a:p>
            </p:txBody>
          </p:sp>
          <p:sp>
            <p:nvSpPr>
              <p:cNvPr id="18608" name="Freeform 682"/>
              <p:cNvSpPr>
                <a:spLocks/>
              </p:cNvSpPr>
              <p:nvPr/>
            </p:nvSpPr>
            <p:spPr bwMode="auto">
              <a:xfrm>
                <a:off x="411" y="3371"/>
                <a:ext cx="154" cy="6"/>
              </a:xfrm>
              <a:custGeom>
                <a:avLst/>
                <a:gdLst>
                  <a:gd name="T0" fmla="*/ 153 w 154"/>
                  <a:gd name="T1" fmla="*/ 0 h 6"/>
                  <a:gd name="T2" fmla="*/ 0 w 154"/>
                  <a:gd name="T3" fmla="*/ 0 h 6"/>
                  <a:gd name="T4" fmla="*/ 0 w 154"/>
                  <a:gd name="T5" fmla="*/ 5 h 6"/>
                  <a:gd name="T6" fmla="*/ 153 w 154"/>
                  <a:gd name="T7" fmla="*/ 5 h 6"/>
                  <a:gd name="T8" fmla="*/ 153 w 154"/>
                  <a:gd name="T9" fmla="*/ 0 h 6"/>
                  <a:gd name="T10" fmla="*/ 0 60000 65536"/>
                  <a:gd name="T11" fmla="*/ 0 60000 65536"/>
                  <a:gd name="T12" fmla="*/ 0 60000 65536"/>
                  <a:gd name="T13" fmla="*/ 0 60000 65536"/>
                  <a:gd name="T14" fmla="*/ 0 60000 65536"/>
                  <a:gd name="T15" fmla="*/ 0 w 154"/>
                  <a:gd name="T16" fmla="*/ 0 h 6"/>
                  <a:gd name="T17" fmla="*/ 154 w 154"/>
                  <a:gd name="T18" fmla="*/ 6 h 6"/>
                </a:gdLst>
                <a:ahLst/>
                <a:cxnLst>
                  <a:cxn ang="T10">
                    <a:pos x="T0" y="T1"/>
                  </a:cxn>
                  <a:cxn ang="T11">
                    <a:pos x="T2" y="T3"/>
                  </a:cxn>
                  <a:cxn ang="T12">
                    <a:pos x="T4" y="T5"/>
                  </a:cxn>
                  <a:cxn ang="T13">
                    <a:pos x="T6" y="T7"/>
                  </a:cxn>
                  <a:cxn ang="T14">
                    <a:pos x="T8" y="T9"/>
                  </a:cxn>
                </a:cxnLst>
                <a:rect l="T15" t="T16" r="T17" b="T18"/>
                <a:pathLst>
                  <a:path w="154" h="6">
                    <a:moveTo>
                      <a:pt x="153" y="0"/>
                    </a:moveTo>
                    <a:lnTo>
                      <a:pt x="0" y="0"/>
                    </a:lnTo>
                    <a:lnTo>
                      <a:pt x="0" y="5"/>
                    </a:lnTo>
                    <a:lnTo>
                      <a:pt x="153" y="5"/>
                    </a:lnTo>
                    <a:lnTo>
                      <a:pt x="153" y="0"/>
                    </a:lnTo>
                  </a:path>
                </a:pathLst>
              </a:custGeom>
              <a:solidFill>
                <a:srgbClr val="000000"/>
              </a:solidFill>
              <a:ln w="9525" cap="rnd">
                <a:noFill/>
                <a:round/>
                <a:headEnd/>
                <a:tailEnd/>
              </a:ln>
            </p:spPr>
            <p:txBody>
              <a:bodyPr/>
              <a:lstStyle/>
              <a:p>
                <a:endParaRPr lang="tr-TR"/>
              </a:p>
            </p:txBody>
          </p:sp>
          <p:sp>
            <p:nvSpPr>
              <p:cNvPr id="18609" name="Freeform 683"/>
              <p:cNvSpPr>
                <a:spLocks/>
              </p:cNvSpPr>
              <p:nvPr/>
            </p:nvSpPr>
            <p:spPr bwMode="auto">
              <a:xfrm>
                <a:off x="389" y="3393"/>
                <a:ext cx="200" cy="6"/>
              </a:xfrm>
              <a:custGeom>
                <a:avLst/>
                <a:gdLst>
                  <a:gd name="T0" fmla="*/ 199 w 200"/>
                  <a:gd name="T1" fmla="*/ 0 h 6"/>
                  <a:gd name="T2" fmla="*/ 0 w 200"/>
                  <a:gd name="T3" fmla="*/ 0 h 6"/>
                  <a:gd name="T4" fmla="*/ 0 w 200"/>
                  <a:gd name="T5" fmla="*/ 5 h 6"/>
                  <a:gd name="T6" fmla="*/ 199 w 200"/>
                  <a:gd name="T7" fmla="*/ 4 h 6"/>
                  <a:gd name="T8" fmla="*/ 199 w 200"/>
                  <a:gd name="T9" fmla="*/ 0 h 6"/>
                  <a:gd name="T10" fmla="*/ 0 60000 65536"/>
                  <a:gd name="T11" fmla="*/ 0 60000 65536"/>
                  <a:gd name="T12" fmla="*/ 0 60000 65536"/>
                  <a:gd name="T13" fmla="*/ 0 60000 65536"/>
                  <a:gd name="T14" fmla="*/ 0 60000 65536"/>
                  <a:gd name="T15" fmla="*/ 0 w 200"/>
                  <a:gd name="T16" fmla="*/ 0 h 6"/>
                  <a:gd name="T17" fmla="*/ 200 w 200"/>
                  <a:gd name="T18" fmla="*/ 6 h 6"/>
                </a:gdLst>
                <a:ahLst/>
                <a:cxnLst>
                  <a:cxn ang="T10">
                    <a:pos x="T0" y="T1"/>
                  </a:cxn>
                  <a:cxn ang="T11">
                    <a:pos x="T2" y="T3"/>
                  </a:cxn>
                  <a:cxn ang="T12">
                    <a:pos x="T4" y="T5"/>
                  </a:cxn>
                  <a:cxn ang="T13">
                    <a:pos x="T6" y="T7"/>
                  </a:cxn>
                  <a:cxn ang="T14">
                    <a:pos x="T8" y="T9"/>
                  </a:cxn>
                </a:cxnLst>
                <a:rect l="T15" t="T16" r="T17" b="T18"/>
                <a:pathLst>
                  <a:path w="200" h="6">
                    <a:moveTo>
                      <a:pt x="199" y="0"/>
                    </a:moveTo>
                    <a:lnTo>
                      <a:pt x="0" y="0"/>
                    </a:lnTo>
                    <a:lnTo>
                      <a:pt x="0" y="5"/>
                    </a:lnTo>
                    <a:lnTo>
                      <a:pt x="199" y="4"/>
                    </a:lnTo>
                    <a:lnTo>
                      <a:pt x="199" y="0"/>
                    </a:lnTo>
                  </a:path>
                </a:pathLst>
              </a:custGeom>
              <a:solidFill>
                <a:srgbClr val="000000"/>
              </a:solidFill>
              <a:ln w="9525" cap="rnd">
                <a:noFill/>
                <a:round/>
                <a:headEnd/>
                <a:tailEnd/>
              </a:ln>
            </p:spPr>
            <p:txBody>
              <a:bodyPr/>
              <a:lstStyle/>
              <a:p>
                <a:endParaRPr lang="tr-TR"/>
              </a:p>
            </p:txBody>
          </p:sp>
          <p:sp>
            <p:nvSpPr>
              <p:cNvPr id="18610" name="Rectangle 684"/>
              <p:cNvSpPr>
                <a:spLocks noChangeArrowheads="1"/>
              </p:cNvSpPr>
              <p:nvPr/>
            </p:nvSpPr>
            <p:spPr bwMode="auto">
              <a:xfrm>
                <a:off x="359" y="3417"/>
                <a:ext cx="254" cy="5"/>
              </a:xfrm>
              <a:prstGeom prst="rect">
                <a:avLst/>
              </a:prstGeom>
              <a:solidFill>
                <a:srgbClr val="000000"/>
              </a:solidFill>
              <a:ln w="9525">
                <a:noFill/>
                <a:miter lim="800000"/>
                <a:headEnd/>
                <a:tailEnd/>
              </a:ln>
            </p:spPr>
            <p:txBody>
              <a:bodyPr wrap="none" anchor="ctr"/>
              <a:lstStyle/>
              <a:p>
                <a:endParaRPr lang="tr-TR"/>
              </a:p>
            </p:txBody>
          </p:sp>
          <p:sp>
            <p:nvSpPr>
              <p:cNvPr id="18611" name="Freeform 685"/>
              <p:cNvSpPr>
                <a:spLocks/>
              </p:cNvSpPr>
              <p:nvPr/>
            </p:nvSpPr>
            <p:spPr bwMode="auto">
              <a:xfrm>
                <a:off x="332" y="3442"/>
                <a:ext cx="307" cy="6"/>
              </a:xfrm>
              <a:custGeom>
                <a:avLst/>
                <a:gdLst>
                  <a:gd name="T0" fmla="*/ 306 w 307"/>
                  <a:gd name="T1" fmla="*/ 1 h 6"/>
                  <a:gd name="T2" fmla="*/ 0 w 307"/>
                  <a:gd name="T3" fmla="*/ 0 h 6"/>
                  <a:gd name="T4" fmla="*/ 0 w 307"/>
                  <a:gd name="T5" fmla="*/ 4 h 6"/>
                  <a:gd name="T6" fmla="*/ 306 w 307"/>
                  <a:gd name="T7" fmla="*/ 5 h 6"/>
                  <a:gd name="T8" fmla="*/ 306 w 307"/>
                  <a:gd name="T9" fmla="*/ 1 h 6"/>
                  <a:gd name="T10" fmla="*/ 0 60000 65536"/>
                  <a:gd name="T11" fmla="*/ 0 60000 65536"/>
                  <a:gd name="T12" fmla="*/ 0 60000 65536"/>
                  <a:gd name="T13" fmla="*/ 0 60000 65536"/>
                  <a:gd name="T14" fmla="*/ 0 60000 65536"/>
                  <a:gd name="T15" fmla="*/ 0 w 307"/>
                  <a:gd name="T16" fmla="*/ 0 h 6"/>
                  <a:gd name="T17" fmla="*/ 307 w 307"/>
                  <a:gd name="T18" fmla="*/ 6 h 6"/>
                </a:gdLst>
                <a:ahLst/>
                <a:cxnLst>
                  <a:cxn ang="T10">
                    <a:pos x="T0" y="T1"/>
                  </a:cxn>
                  <a:cxn ang="T11">
                    <a:pos x="T2" y="T3"/>
                  </a:cxn>
                  <a:cxn ang="T12">
                    <a:pos x="T4" y="T5"/>
                  </a:cxn>
                  <a:cxn ang="T13">
                    <a:pos x="T6" y="T7"/>
                  </a:cxn>
                  <a:cxn ang="T14">
                    <a:pos x="T8" y="T9"/>
                  </a:cxn>
                </a:cxnLst>
                <a:rect l="T15" t="T16" r="T17" b="T18"/>
                <a:pathLst>
                  <a:path w="307" h="6">
                    <a:moveTo>
                      <a:pt x="306" y="1"/>
                    </a:moveTo>
                    <a:lnTo>
                      <a:pt x="0" y="0"/>
                    </a:lnTo>
                    <a:lnTo>
                      <a:pt x="0" y="4"/>
                    </a:lnTo>
                    <a:lnTo>
                      <a:pt x="306" y="5"/>
                    </a:lnTo>
                    <a:lnTo>
                      <a:pt x="306" y="1"/>
                    </a:lnTo>
                  </a:path>
                </a:pathLst>
              </a:custGeom>
              <a:solidFill>
                <a:srgbClr val="000000"/>
              </a:solidFill>
              <a:ln w="9525" cap="rnd">
                <a:noFill/>
                <a:round/>
                <a:headEnd/>
                <a:tailEnd/>
              </a:ln>
            </p:spPr>
            <p:txBody>
              <a:bodyPr/>
              <a:lstStyle/>
              <a:p>
                <a:endParaRPr lang="tr-TR"/>
              </a:p>
            </p:txBody>
          </p:sp>
          <p:sp>
            <p:nvSpPr>
              <p:cNvPr id="18612" name="Freeform 686"/>
              <p:cNvSpPr>
                <a:spLocks/>
              </p:cNvSpPr>
              <p:nvPr/>
            </p:nvSpPr>
            <p:spPr bwMode="auto">
              <a:xfrm>
                <a:off x="304" y="3464"/>
                <a:ext cx="364" cy="6"/>
              </a:xfrm>
              <a:custGeom>
                <a:avLst/>
                <a:gdLst>
                  <a:gd name="T0" fmla="*/ 363 w 364"/>
                  <a:gd name="T1" fmla="*/ 1 h 6"/>
                  <a:gd name="T2" fmla="*/ 0 w 364"/>
                  <a:gd name="T3" fmla="*/ 0 h 6"/>
                  <a:gd name="T4" fmla="*/ 0 w 364"/>
                  <a:gd name="T5" fmla="*/ 4 h 6"/>
                  <a:gd name="T6" fmla="*/ 363 w 364"/>
                  <a:gd name="T7" fmla="*/ 5 h 6"/>
                  <a:gd name="T8" fmla="*/ 363 w 364"/>
                  <a:gd name="T9" fmla="*/ 1 h 6"/>
                  <a:gd name="T10" fmla="*/ 0 60000 65536"/>
                  <a:gd name="T11" fmla="*/ 0 60000 65536"/>
                  <a:gd name="T12" fmla="*/ 0 60000 65536"/>
                  <a:gd name="T13" fmla="*/ 0 60000 65536"/>
                  <a:gd name="T14" fmla="*/ 0 60000 65536"/>
                  <a:gd name="T15" fmla="*/ 0 w 364"/>
                  <a:gd name="T16" fmla="*/ 0 h 6"/>
                  <a:gd name="T17" fmla="*/ 364 w 364"/>
                  <a:gd name="T18" fmla="*/ 6 h 6"/>
                </a:gdLst>
                <a:ahLst/>
                <a:cxnLst>
                  <a:cxn ang="T10">
                    <a:pos x="T0" y="T1"/>
                  </a:cxn>
                  <a:cxn ang="T11">
                    <a:pos x="T2" y="T3"/>
                  </a:cxn>
                  <a:cxn ang="T12">
                    <a:pos x="T4" y="T5"/>
                  </a:cxn>
                  <a:cxn ang="T13">
                    <a:pos x="T6" y="T7"/>
                  </a:cxn>
                  <a:cxn ang="T14">
                    <a:pos x="T8" y="T9"/>
                  </a:cxn>
                </a:cxnLst>
                <a:rect l="T15" t="T16" r="T17" b="T18"/>
                <a:pathLst>
                  <a:path w="364" h="6">
                    <a:moveTo>
                      <a:pt x="363" y="1"/>
                    </a:moveTo>
                    <a:lnTo>
                      <a:pt x="0" y="0"/>
                    </a:lnTo>
                    <a:lnTo>
                      <a:pt x="0" y="4"/>
                    </a:lnTo>
                    <a:lnTo>
                      <a:pt x="363" y="5"/>
                    </a:lnTo>
                    <a:lnTo>
                      <a:pt x="363" y="1"/>
                    </a:lnTo>
                  </a:path>
                </a:pathLst>
              </a:custGeom>
              <a:solidFill>
                <a:srgbClr val="000000"/>
              </a:solidFill>
              <a:ln w="9525" cap="rnd">
                <a:noFill/>
                <a:round/>
                <a:headEnd/>
                <a:tailEnd/>
              </a:ln>
            </p:spPr>
            <p:txBody>
              <a:bodyPr/>
              <a:lstStyle/>
              <a:p>
                <a:endParaRPr lang="tr-TR"/>
              </a:p>
            </p:txBody>
          </p:sp>
          <p:sp>
            <p:nvSpPr>
              <p:cNvPr id="18613" name="Freeform 687"/>
              <p:cNvSpPr>
                <a:spLocks/>
              </p:cNvSpPr>
              <p:nvPr/>
            </p:nvSpPr>
            <p:spPr bwMode="auto">
              <a:xfrm>
                <a:off x="280" y="3487"/>
                <a:ext cx="406" cy="7"/>
              </a:xfrm>
              <a:custGeom>
                <a:avLst/>
                <a:gdLst>
                  <a:gd name="T0" fmla="*/ 405 w 406"/>
                  <a:gd name="T1" fmla="*/ 0 h 7"/>
                  <a:gd name="T2" fmla="*/ 0 w 406"/>
                  <a:gd name="T3" fmla="*/ 1 h 7"/>
                  <a:gd name="T4" fmla="*/ 0 w 406"/>
                  <a:gd name="T5" fmla="*/ 6 h 7"/>
                  <a:gd name="T6" fmla="*/ 405 w 406"/>
                  <a:gd name="T7" fmla="*/ 5 h 7"/>
                  <a:gd name="T8" fmla="*/ 405 w 406"/>
                  <a:gd name="T9" fmla="*/ 0 h 7"/>
                  <a:gd name="T10" fmla="*/ 0 60000 65536"/>
                  <a:gd name="T11" fmla="*/ 0 60000 65536"/>
                  <a:gd name="T12" fmla="*/ 0 60000 65536"/>
                  <a:gd name="T13" fmla="*/ 0 60000 65536"/>
                  <a:gd name="T14" fmla="*/ 0 60000 65536"/>
                  <a:gd name="T15" fmla="*/ 0 w 406"/>
                  <a:gd name="T16" fmla="*/ 0 h 7"/>
                  <a:gd name="T17" fmla="*/ 406 w 406"/>
                  <a:gd name="T18" fmla="*/ 7 h 7"/>
                </a:gdLst>
                <a:ahLst/>
                <a:cxnLst>
                  <a:cxn ang="T10">
                    <a:pos x="T0" y="T1"/>
                  </a:cxn>
                  <a:cxn ang="T11">
                    <a:pos x="T2" y="T3"/>
                  </a:cxn>
                  <a:cxn ang="T12">
                    <a:pos x="T4" y="T5"/>
                  </a:cxn>
                  <a:cxn ang="T13">
                    <a:pos x="T6" y="T7"/>
                  </a:cxn>
                  <a:cxn ang="T14">
                    <a:pos x="T8" y="T9"/>
                  </a:cxn>
                </a:cxnLst>
                <a:rect l="T15" t="T16" r="T17" b="T18"/>
                <a:pathLst>
                  <a:path w="406" h="7">
                    <a:moveTo>
                      <a:pt x="405" y="0"/>
                    </a:moveTo>
                    <a:lnTo>
                      <a:pt x="0" y="1"/>
                    </a:lnTo>
                    <a:lnTo>
                      <a:pt x="0" y="6"/>
                    </a:lnTo>
                    <a:lnTo>
                      <a:pt x="405" y="5"/>
                    </a:lnTo>
                    <a:lnTo>
                      <a:pt x="405" y="0"/>
                    </a:lnTo>
                  </a:path>
                </a:pathLst>
              </a:custGeom>
              <a:solidFill>
                <a:srgbClr val="000000"/>
              </a:solidFill>
              <a:ln w="9525" cap="rnd">
                <a:noFill/>
                <a:round/>
                <a:headEnd/>
                <a:tailEnd/>
              </a:ln>
            </p:spPr>
            <p:txBody>
              <a:bodyPr/>
              <a:lstStyle/>
              <a:p>
                <a:endParaRPr lang="tr-TR"/>
              </a:p>
            </p:txBody>
          </p:sp>
          <p:sp>
            <p:nvSpPr>
              <p:cNvPr id="18614" name="Rectangle 688"/>
              <p:cNvSpPr>
                <a:spLocks noChangeArrowheads="1"/>
              </p:cNvSpPr>
              <p:nvPr/>
            </p:nvSpPr>
            <p:spPr bwMode="auto">
              <a:xfrm>
                <a:off x="248" y="3510"/>
                <a:ext cx="470" cy="5"/>
              </a:xfrm>
              <a:prstGeom prst="rect">
                <a:avLst/>
              </a:prstGeom>
              <a:solidFill>
                <a:srgbClr val="000000"/>
              </a:solidFill>
              <a:ln w="9525">
                <a:noFill/>
                <a:miter lim="800000"/>
                <a:headEnd/>
                <a:tailEnd/>
              </a:ln>
            </p:spPr>
            <p:txBody>
              <a:bodyPr wrap="none" anchor="ctr"/>
              <a:lstStyle/>
              <a:p>
                <a:endParaRPr lang="tr-TR"/>
              </a:p>
            </p:txBody>
          </p:sp>
          <p:sp>
            <p:nvSpPr>
              <p:cNvPr id="18615" name="Rectangle 689"/>
              <p:cNvSpPr>
                <a:spLocks noChangeArrowheads="1"/>
              </p:cNvSpPr>
              <p:nvPr/>
            </p:nvSpPr>
            <p:spPr bwMode="auto">
              <a:xfrm>
                <a:off x="251" y="3534"/>
                <a:ext cx="470" cy="5"/>
              </a:xfrm>
              <a:prstGeom prst="rect">
                <a:avLst/>
              </a:prstGeom>
              <a:solidFill>
                <a:srgbClr val="000000"/>
              </a:solidFill>
              <a:ln w="9525">
                <a:noFill/>
                <a:miter lim="800000"/>
                <a:headEnd/>
                <a:tailEnd/>
              </a:ln>
            </p:spPr>
            <p:txBody>
              <a:bodyPr wrap="none" anchor="ctr"/>
              <a:lstStyle/>
              <a:p>
                <a:endParaRPr lang="tr-TR"/>
              </a:p>
            </p:txBody>
          </p:sp>
          <p:sp>
            <p:nvSpPr>
              <p:cNvPr id="18616" name="Rectangle 690"/>
              <p:cNvSpPr>
                <a:spLocks noChangeArrowheads="1"/>
              </p:cNvSpPr>
              <p:nvPr/>
            </p:nvSpPr>
            <p:spPr bwMode="auto">
              <a:xfrm>
                <a:off x="254" y="3558"/>
                <a:ext cx="467" cy="5"/>
              </a:xfrm>
              <a:prstGeom prst="rect">
                <a:avLst/>
              </a:prstGeom>
              <a:solidFill>
                <a:srgbClr val="000000"/>
              </a:solidFill>
              <a:ln w="9525">
                <a:noFill/>
                <a:miter lim="800000"/>
                <a:headEnd/>
                <a:tailEnd/>
              </a:ln>
            </p:spPr>
            <p:txBody>
              <a:bodyPr wrap="none" anchor="ctr"/>
              <a:lstStyle/>
              <a:p>
                <a:endParaRPr lang="tr-TR"/>
              </a:p>
            </p:txBody>
          </p:sp>
          <p:sp>
            <p:nvSpPr>
              <p:cNvPr id="18617" name="Rectangle 691"/>
              <p:cNvSpPr>
                <a:spLocks noChangeArrowheads="1"/>
              </p:cNvSpPr>
              <p:nvPr/>
            </p:nvSpPr>
            <p:spPr bwMode="auto">
              <a:xfrm>
                <a:off x="257" y="3582"/>
                <a:ext cx="464" cy="5"/>
              </a:xfrm>
              <a:prstGeom prst="rect">
                <a:avLst/>
              </a:prstGeom>
              <a:solidFill>
                <a:srgbClr val="000000"/>
              </a:solidFill>
              <a:ln w="9525">
                <a:noFill/>
                <a:miter lim="800000"/>
                <a:headEnd/>
                <a:tailEnd/>
              </a:ln>
            </p:spPr>
            <p:txBody>
              <a:bodyPr wrap="none" anchor="ctr"/>
              <a:lstStyle/>
              <a:p>
                <a:endParaRPr lang="tr-TR"/>
              </a:p>
            </p:txBody>
          </p:sp>
          <p:sp>
            <p:nvSpPr>
              <p:cNvPr id="18618" name="Rectangle 692"/>
              <p:cNvSpPr>
                <a:spLocks noChangeArrowheads="1"/>
              </p:cNvSpPr>
              <p:nvPr/>
            </p:nvSpPr>
            <p:spPr bwMode="auto">
              <a:xfrm>
                <a:off x="251" y="3607"/>
                <a:ext cx="470" cy="4"/>
              </a:xfrm>
              <a:prstGeom prst="rect">
                <a:avLst/>
              </a:prstGeom>
              <a:solidFill>
                <a:srgbClr val="000000"/>
              </a:solidFill>
              <a:ln w="9525">
                <a:noFill/>
                <a:miter lim="800000"/>
                <a:headEnd/>
                <a:tailEnd/>
              </a:ln>
            </p:spPr>
            <p:txBody>
              <a:bodyPr wrap="none" anchor="ctr"/>
              <a:lstStyle/>
              <a:p>
                <a:endParaRPr lang="tr-TR"/>
              </a:p>
            </p:txBody>
          </p:sp>
          <p:sp>
            <p:nvSpPr>
              <p:cNvPr id="18619" name="Rectangle 693"/>
              <p:cNvSpPr>
                <a:spLocks noChangeArrowheads="1"/>
              </p:cNvSpPr>
              <p:nvPr/>
            </p:nvSpPr>
            <p:spPr bwMode="auto">
              <a:xfrm>
                <a:off x="251" y="3627"/>
                <a:ext cx="470" cy="5"/>
              </a:xfrm>
              <a:prstGeom prst="rect">
                <a:avLst/>
              </a:prstGeom>
              <a:solidFill>
                <a:srgbClr val="000000"/>
              </a:solidFill>
              <a:ln w="9525">
                <a:noFill/>
                <a:miter lim="800000"/>
                <a:headEnd/>
                <a:tailEnd/>
              </a:ln>
            </p:spPr>
            <p:txBody>
              <a:bodyPr wrap="none" anchor="ctr"/>
              <a:lstStyle/>
              <a:p>
                <a:endParaRPr lang="tr-TR"/>
              </a:p>
            </p:txBody>
          </p:sp>
          <p:sp>
            <p:nvSpPr>
              <p:cNvPr id="18620" name="Rectangle 694"/>
              <p:cNvSpPr>
                <a:spLocks noChangeArrowheads="1"/>
              </p:cNvSpPr>
              <p:nvPr/>
            </p:nvSpPr>
            <p:spPr bwMode="auto">
              <a:xfrm>
                <a:off x="254" y="3652"/>
                <a:ext cx="470" cy="5"/>
              </a:xfrm>
              <a:prstGeom prst="rect">
                <a:avLst/>
              </a:prstGeom>
              <a:solidFill>
                <a:srgbClr val="000000"/>
              </a:solidFill>
              <a:ln w="9525">
                <a:noFill/>
                <a:miter lim="800000"/>
                <a:headEnd/>
                <a:tailEnd/>
              </a:ln>
            </p:spPr>
            <p:txBody>
              <a:bodyPr wrap="none" anchor="ctr"/>
              <a:lstStyle/>
              <a:p>
                <a:endParaRPr lang="tr-TR"/>
              </a:p>
            </p:txBody>
          </p:sp>
          <p:sp>
            <p:nvSpPr>
              <p:cNvPr id="18621" name="Rectangle 695"/>
              <p:cNvSpPr>
                <a:spLocks noChangeArrowheads="1"/>
              </p:cNvSpPr>
              <p:nvPr/>
            </p:nvSpPr>
            <p:spPr bwMode="auto">
              <a:xfrm>
                <a:off x="538" y="3475"/>
                <a:ext cx="76" cy="157"/>
              </a:xfrm>
              <a:prstGeom prst="rect">
                <a:avLst/>
              </a:prstGeom>
              <a:solidFill>
                <a:srgbClr val="007F44"/>
              </a:solidFill>
              <a:ln w="9525">
                <a:noFill/>
                <a:miter lim="800000"/>
                <a:headEnd/>
                <a:tailEnd/>
              </a:ln>
            </p:spPr>
            <p:txBody>
              <a:bodyPr wrap="none" anchor="ctr"/>
              <a:lstStyle/>
              <a:p>
                <a:endParaRPr lang="tr-TR"/>
              </a:p>
            </p:txBody>
          </p:sp>
          <p:sp>
            <p:nvSpPr>
              <p:cNvPr id="18622" name="Freeform 696"/>
              <p:cNvSpPr>
                <a:spLocks/>
              </p:cNvSpPr>
              <p:nvPr/>
            </p:nvSpPr>
            <p:spPr bwMode="auto">
              <a:xfrm>
                <a:off x="538" y="3473"/>
                <a:ext cx="80" cy="5"/>
              </a:xfrm>
              <a:custGeom>
                <a:avLst/>
                <a:gdLst>
                  <a:gd name="T0" fmla="*/ 79 w 80"/>
                  <a:gd name="T1" fmla="*/ 2 h 5"/>
                  <a:gd name="T2" fmla="*/ 76 w 80"/>
                  <a:gd name="T3" fmla="*/ 0 h 5"/>
                  <a:gd name="T4" fmla="*/ 0 w 80"/>
                  <a:gd name="T5" fmla="*/ 0 h 5"/>
                  <a:gd name="T6" fmla="*/ 0 w 80"/>
                  <a:gd name="T7" fmla="*/ 4 h 5"/>
                  <a:gd name="T8" fmla="*/ 76 w 80"/>
                  <a:gd name="T9" fmla="*/ 4 h 5"/>
                  <a:gd name="T10" fmla="*/ 74 w 80"/>
                  <a:gd name="T11" fmla="*/ 2 h 5"/>
                  <a:gd name="T12" fmla="*/ 79 w 80"/>
                  <a:gd name="T13" fmla="*/ 2 h 5"/>
                  <a:gd name="T14" fmla="*/ 79 w 80"/>
                  <a:gd name="T15" fmla="*/ 0 h 5"/>
                  <a:gd name="T16" fmla="*/ 76 w 80"/>
                  <a:gd name="T17" fmla="*/ 0 h 5"/>
                  <a:gd name="T18" fmla="*/ 79 w 80"/>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
                  <a:gd name="T32" fmla="*/ 80 w 8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
                    <a:moveTo>
                      <a:pt x="79" y="2"/>
                    </a:moveTo>
                    <a:lnTo>
                      <a:pt x="76" y="0"/>
                    </a:lnTo>
                    <a:lnTo>
                      <a:pt x="0" y="0"/>
                    </a:lnTo>
                    <a:lnTo>
                      <a:pt x="0" y="4"/>
                    </a:lnTo>
                    <a:lnTo>
                      <a:pt x="76" y="4"/>
                    </a:lnTo>
                    <a:lnTo>
                      <a:pt x="74" y="2"/>
                    </a:lnTo>
                    <a:lnTo>
                      <a:pt x="79" y="2"/>
                    </a:lnTo>
                    <a:lnTo>
                      <a:pt x="79" y="0"/>
                    </a:lnTo>
                    <a:lnTo>
                      <a:pt x="76" y="0"/>
                    </a:lnTo>
                    <a:lnTo>
                      <a:pt x="79" y="2"/>
                    </a:lnTo>
                  </a:path>
                </a:pathLst>
              </a:custGeom>
              <a:solidFill>
                <a:srgbClr val="000000"/>
              </a:solidFill>
              <a:ln w="9525" cap="rnd">
                <a:noFill/>
                <a:round/>
                <a:headEnd/>
                <a:tailEnd/>
              </a:ln>
            </p:spPr>
            <p:txBody>
              <a:bodyPr/>
              <a:lstStyle/>
              <a:p>
                <a:endParaRPr lang="tr-TR"/>
              </a:p>
            </p:txBody>
          </p:sp>
          <p:sp>
            <p:nvSpPr>
              <p:cNvPr id="18623" name="Freeform 697"/>
              <p:cNvSpPr>
                <a:spLocks/>
              </p:cNvSpPr>
              <p:nvPr/>
            </p:nvSpPr>
            <p:spPr bwMode="auto">
              <a:xfrm>
                <a:off x="612" y="3475"/>
                <a:ext cx="6" cy="161"/>
              </a:xfrm>
              <a:custGeom>
                <a:avLst/>
                <a:gdLst>
                  <a:gd name="T0" fmla="*/ 2 w 6"/>
                  <a:gd name="T1" fmla="*/ 160 h 161"/>
                  <a:gd name="T2" fmla="*/ 5 w 6"/>
                  <a:gd name="T3" fmla="*/ 157 h 161"/>
                  <a:gd name="T4" fmla="*/ 5 w 6"/>
                  <a:gd name="T5" fmla="*/ 0 h 161"/>
                  <a:gd name="T6" fmla="*/ 0 w 6"/>
                  <a:gd name="T7" fmla="*/ 0 h 161"/>
                  <a:gd name="T8" fmla="*/ 0 w 6"/>
                  <a:gd name="T9" fmla="*/ 157 h 161"/>
                  <a:gd name="T10" fmla="*/ 2 w 6"/>
                  <a:gd name="T11" fmla="*/ 155 h 161"/>
                  <a:gd name="T12" fmla="*/ 2 w 6"/>
                  <a:gd name="T13" fmla="*/ 160 h 161"/>
                  <a:gd name="T14" fmla="*/ 5 w 6"/>
                  <a:gd name="T15" fmla="*/ 160 h 161"/>
                  <a:gd name="T16" fmla="*/ 5 w 6"/>
                  <a:gd name="T17" fmla="*/ 157 h 161"/>
                  <a:gd name="T18" fmla="*/ 2 w 6"/>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2" y="160"/>
                    </a:moveTo>
                    <a:lnTo>
                      <a:pt x="5" y="157"/>
                    </a:lnTo>
                    <a:lnTo>
                      <a:pt x="5" y="0"/>
                    </a:lnTo>
                    <a:lnTo>
                      <a:pt x="0" y="0"/>
                    </a:lnTo>
                    <a:lnTo>
                      <a:pt x="0" y="157"/>
                    </a:lnTo>
                    <a:lnTo>
                      <a:pt x="2" y="155"/>
                    </a:lnTo>
                    <a:lnTo>
                      <a:pt x="2" y="160"/>
                    </a:lnTo>
                    <a:lnTo>
                      <a:pt x="5" y="160"/>
                    </a:lnTo>
                    <a:lnTo>
                      <a:pt x="5" y="157"/>
                    </a:lnTo>
                    <a:lnTo>
                      <a:pt x="2" y="160"/>
                    </a:lnTo>
                  </a:path>
                </a:pathLst>
              </a:custGeom>
              <a:solidFill>
                <a:srgbClr val="000000"/>
              </a:solidFill>
              <a:ln w="9525" cap="rnd">
                <a:noFill/>
                <a:round/>
                <a:headEnd/>
                <a:tailEnd/>
              </a:ln>
            </p:spPr>
            <p:txBody>
              <a:bodyPr/>
              <a:lstStyle/>
              <a:p>
                <a:endParaRPr lang="tr-TR"/>
              </a:p>
            </p:txBody>
          </p:sp>
          <p:sp>
            <p:nvSpPr>
              <p:cNvPr id="18624" name="Freeform 698"/>
              <p:cNvSpPr>
                <a:spLocks/>
              </p:cNvSpPr>
              <p:nvPr/>
            </p:nvSpPr>
            <p:spPr bwMode="auto">
              <a:xfrm>
                <a:off x="536" y="3630"/>
                <a:ext cx="79" cy="6"/>
              </a:xfrm>
              <a:custGeom>
                <a:avLst/>
                <a:gdLst>
                  <a:gd name="T0" fmla="*/ 0 w 79"/>
                  <a:gd name="T1" fmla="*/ 2 h 6"/>
                  <a:gd name="T2" fmla="*/ 2 w 79"/>
                  <a:gd name="T3" fmla="*/ 5 h 6"/>
                  <a:gd name="T4" fmla="*/ 78 w 79"/>
                  <a:gd name="T5" fmla="*/ 5 h 6"/>
                  <a:gd name="T6" fmla="*/ 78 w 79"/>
                  <a:gd name="T7" fmla="*/ 0 h 6"/>
                  <a:gd name="T8" fmla="*/ 2 w 79"/>
                  <a:gd name="T9" fmla="*/ 0 h 6"/>
                  <a:gd name="T10" fmla="*/ 5 w 79"/>
                  <a:gd name="T11" fmla="*/ 2 h 6"/>
                  <a:gd name="T12" fmla="*/ 0 w 79"/>
                  <a:gd name="T13" fmla="*/ 2 h 6"/>
                  <a:gd name="T14" fmla="*/ 0 w 79"/>
                  <a:gd name="T15" fmla="*/ 5 h 6"/>
                  <a:gd name="T16" fmla="*/ 2 w 79"/>
                  <a:gd name="T17" fmla="*/ 5 h 6"/>
                  <a:gd name="T18" fmla="*/ 0 w 7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
                  <a:gd name="T32" fmla="*/ 79 w 7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
                    <a:moveTo>
                      <a:pt x="0" y="2"/>
                    </a:moveTo>
                    <a:lnTo>
                      <a:pt x="2" y="5"/>
                    </a:lnTo>
                    <a:lnTo>
                      <a:pt x="78" y="5"/>
                    </a:lnTo>
                    <a:lnTo>
                      <a:pt x="78"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625" name="Freeform 699"/>
              <p:cNvSpPr>
                <a:spLocks/>
              </p:cNvSpPr>
              <p:nvPr/>
            </p:nvSpPr>
            <p:spPr bwMode="auto">
              <a:xfrm>
                <a:off x="536" y="3473"/>
                <a:ext cx="6" cy="160"/>
              </a:xfrm>
              <a:custGeom>
                <a:avLst/>
                <a:gdLst>
                  <a:gd name="T0" fmla="*/ 2 w 6"/>
                  <a:gd name="T1" fmla="*/ 0 h 160"/>
                  <a:gd name="T2" fmla="*/ 0 w 6"/>
                  <a:gd name="T3" fmla="*/ 2 h 160"/>
                  <a:gd name="T4" fmla="*/ 0 w 6"/>
                  <a:gd name="T5" fmla="*/ 159 h 160"/>
                  <a:gd name="T6" fmla="*/ 5 w 6"/>
                  <a:gd name="T7" fmla="*/ 159 h 160"/>
                  <a:gd name="T8" fmla="*/ 5 w 6"/>
                  <a:gd name="T9" fmla="*/ 2 h 160"/>
                  <a:gd name="T10" fmla="*/ 2 w 6"/>
                  <a:gd name="T11" fmla="*/ 5 h 160"/>
                  <a:gd name="T12" fmla="*/ 2 w 6"/>
                  <a:gd name="T13" fmla="*/ 0 h 160"/>
                  <a:gd name="T14" fmla="*/ 0 w 6"/>
                  <a:gd name="T15" fmla="*/ 0 h 160"/>
                  <a:gd name="T16" fmla="*/ 0 w 6"/>
                  <a:gd name="T17" fmla="*/ 2 h 160"/>
                  <a:gd name="T18" fmla="*/ 2 w 6"/>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0"/>
                  <a:gd name="T32" fmla="*/ 6 w 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0">
                    <a:moveTo>
                      <a:pt x="2" y="0"/>
                    </a:moveTo>
                    <a:lnTo>
                      <a:pt x="0" y="2"/>
                    </a:lnTo>
                    <a:lnTo>
                      <a:pt x="0" y="159"/>
                    </a:lnTo>
                    <a:lnTo>
                      <a:pt x="5" y="159"/>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626" name="Rectangle 700"/>
              <p:cNvSpPr>
                <a:spLocks noChangeArrowheads="1"/>
              </p:cNvSpPr>
              <p:nvPr/>
            </p:nvSpPr>
            <p:spPr bwMode="auto">
              <a:xfrm>
                <a:off x="506" y="3475"/>
                <a:ext cx="34" cy="157"/>
              </a:xfrm>
              <a:prstGeom prst="rect">
                <a:avLst/>
              </a:prstGeom>
              <a:solidFill>
                <a:srgbClr val="003FBF"/>
              </a:solidFill>
              <a:ln w="9525">
                <a:noFill/>
                <a:miter lim="800000"/>
                <a:headEnd/>
                <a:tailEnd/>
              </a:ln>
            </p:spPr>
            <p:txBody>
              <a:bodyPr wrap="none" anchor="ctr"/>
              <a:lstStyle/>
              <a:p>
                <a:endParaRPr lang="tr-TR"/>
              </a:p>
            </p:txBody>
          </p:sp>
          <p:sp>
            <p:nvSpPr>
              <p:cNvPr id="18627" name="Freeform 701"/>
              <p:cNvSpPr>
                <a:spLocks/>
              </p:cNvSpPr>
              <p:nvPr/>
            </p:nvSpPr>
            <p:spPr bwMode="auto">
              <a:xfrm>
                <a:off x="506" y="3473"/>
                <a:ext cx="38" cy="5"/>
              </a:xfrm>
              <a:custGeom>
                <a:avLst/>
                <a:gdLst>
                  <a:gd name="T0" fmla="*/ 37 w 38"/>
                  <a:gd name="T1" fmla="*/ 2 h 5"/>
                  <a:gd name="T2" fmla="*/ 34 w 38"/>
                  <a:gd name="T3" fmla="*/ 0 h 5"/>
                  <a:gd name="T4" fmla="*/ 0 w 38"/>
                  <a:gd name="T5" fmla="*/ 0 h 5"/>
                  <a:gd name="T6" fmla="*/ 0 w 38"/>
                  <a:gd name="T7" fmla="*/ 4 h 5"/>
                  <a:gd name="T8" fmla="*/ 34 w 38"/>
                  <a:gd name="T9" fmla="*/ 4 h 5"/>
                  <a:gd name="T10" fmla="*/ 31 w 38"/>
                  <a:gd name="T11" fmla="*/ 2 h 5"/>
                  <a:gd name="T12" fmla="*/ 37 w 38"/>
                  <a:gd name="T13" fmla="*/ 2 h 5"/>
                  <a:gd name="T14" fmla="*/ 37 w 38"/>
                  <a:gd name="T15" fmla="*/ 0 h 5"/>
                  <a:gd name="T16" fmla="*/ 34 w 38"/>
                  <a:gd name="T17" fmla="*/ 0 h 5"/>
                  <a:gd name="T18" fmla="*/ 37 w 38"/>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5"/>
                  <a:gd name="T32" fmla="*/ 38 w 3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5">
                    <a:moveTo>
                      <a:pt x="37" y="2"/>
                    </a:moveTo>
                    <a:lnTo>
                      <a:pt x="34" y="0"/>
                    </a:lnTo>
                    <a:lnTo>
                      <a:pt x="0" y="0"/>
                    </a:lnTo>
                    <a:lnTo>
                      <a:pt x="0" y="4"/>
                    </a:lnTo>
                    <a:lnTo>
                      <a:pt x="34" y="4"/>
                    </a:lnTo>
                    <a:lnTo>
                      <a:pt x="31" y="2"/>
                    </a:lnTo>
                    <a:lnTo>
                      <a:pt x="37" y="2"/>
                    </a:lnTo>
                    <a:lnTo>
                      <a:pt x="37" y="0"/>
                    </a:lnTo>
                    <a:lnTo>
                      <a:pt x="34" y="0"/>
                    </a:lnTo>
                    <a:lnTo>
                      <a:pt x="37" y="2"/>
                    </a:lnTo>
                  </a:path>
                </a:pathLst>
              </a:custGeom>
              <a:solidFill>
                <a:srgbClr val="000000"/>
              </a:solidFill>
              <a:ln w="9525" cap="rnd">
                <a:noFill/>
                <a:round/>
                <a:headEnd/>
                <a:tailEnd/>
              </a:ln>
            </p:spPr>
            <p:txBody>
              <a:bodyPr/>
              <a:lstStyle/>
              <a:p>
                <a:endParaRPr lang="tr-TR"/>
              </a:p>
            </p:txBody>
          </p:sp>
          <p:sp>
            <p:nvSpPr>
              <p:cNvPr id="18628" name="Freeform 702"/>
              <p:cNvSpPr>
                <a:spLocks/>
              </p:cNvSpPr>
              <p:nvPr/>
            </p:nvSpPr>
            <p:spPr bwMode="auto">
              <a:xfrm>
                <a:off x="537" y="3475"/>
                <a:ext cx="7" cy="161"/>
              </a:xfrm>
              <a:custGeom>
                <a:avLst/>
                <a:gdLst>
                  <a:gd name="T0" fmla="*/ 3 w 7"/>
                  <a:gd name="T1" fmla="*/ 160 h 161"/>
                  <a:gd name="T2" fmla="*/ 6 w 7"/>
                  <a:gd name="T3" fmla="*/ 157 h 161"/>
                  <a:gd name="T4" fmla="*/ 6 w 7"/>
                  <a:gd name="T5" fmla="*/ 0 h 161"/>
                  <a:gd name="T6" fmla="*/ 0 w 7"/>
                  <a:gd name="T7" fmla="*/ 0 h 161"/>
                  <a:gd name="T8" fmla="*/ 0 w 7"/>
                  <a:gd name="T9" fmla="*/ 157 h 161"/>
                  <a:gd name="T10" fmla="*/ 3 w 7"/>
                  <a:gd name="T11" fmla="*/ 155 h 161"/>
                  <a:gd name="T12" fmla="*/ 3 w 7"/>
                  <a:gd name="T13" fmla="*/ 160 h 161"/>
                  <a:gd name="T14" fmla="*/ 6 w 7"/>
                  <a:gd name="T15" fmla="*/ 160 h 161"/>
                  <a:gd name="T16" fmla="*/ 6 w 7"/>
                  <a:gd name="T17" fmla="*/ 157 h 161"/>
                  <a:gd name="T18" fmla="*/ 3 w 7"/>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3" y="160"/>
                    </a:moveTo>
                    <a:lnTo>
                      <a:pt x="6" y="157"/>
                    </a:lnTo>
                    <a:lnTo>
                      <a:pt x="6" y="0"/>
                    </a:lnTo>
                    <a:lnTo>
                      <a:pt x="0" y="0"/>
                    </a:lnTo>
                    <a:lnTo>
                      <a:pt x="0" y="157"/>
                    </a:lnTo>
                    <a:lnTo>
                      <a:pt x="3" y="155"/>
                    </a:lnTo>
                    <a:lnTo>
                      <a:pt x="3" y="160"/>
                    </a:lnTo>
                    <a:lnTo>
                      <a:pt x="6" y="160"/>
                    </a:lnTo>
                    <a:lnTo>
                      <a:pt x="6" y="157"/>
                    </a:lnTo>
                    <a:lnTo>
                      <a:pt x="3" y="160"/>
                    </a:lnTo>
                  </a:path>
                </a:pathLst>
              </a:custGeom>
              <a:solidFill>
                <a:srgbClr val="000000"/>
              </a:solidFill>
              <a:ln w="9525" cap="rnd">
                <a:noFill/>
                <a:round/>
                <a:headEnd/>
                <a:tailEnd/>
              </a:ln>
            </p:spPr>
            <p:txBody>
              <a:bodyPr/>
              <a:lstStyle/>
              <a:p>
                <a:endParaRPr lang="tr-TR"/>
              </a:p>
            </p:txBody>
          </p:sp>
          <p:sp>
            <p:nvSpPr>
              <p:cNvPr id="18629" name="Freeform 703"/>
              <p:cNvSpPr>
                <a:spLocks/>
              </p:cNvSpPr>
              <p:nvPr/>
            </p:nvSpPr>
            <p:spPr bwMode="auto">
              <a:xfrm>
                <a:off x="503" y="3630"/>
                <a:ext cx="38" cy="6"/>
              </a:xfrm>
              <a:custGeom>
                <a:avLst/>
                <a:gdLst>
                  <a:gd name="T0" fmla="*/ 0 w 38"/>
                  <a:gd name="T1" fmla="*/ 2 h 6"/>
                  <a:gd name="T2" fmla="*/ 3 w 38"/>
                  <a:gd name="T3" fmla="*/ 5 h 6"/>
                  <a:gd name="T4" fmla="*/ 37 w 38"/>
                  <a:gd name="T5" fmla="*/ 5 h 6"/>
                  <a:gd name="T6" fmla="*/ 37 w 38"/>
                  <a:gd name="T7" fmla="*/ 0 h 6"/>
                  <a:gd name="T8" fmla="*/ 3 w 38"/>
                  <a:gd name="T9" fmla="*/ 0 h 6"/>
                  <a:gd name="T10" fmla="*/ 5 w 38"/>
                  <a:gd name="T11" fmla="*/ 2 h 6"/>
                  <a:gd name="T12" fmla="*/ 0 w 38"/>
                  <a:gd name="T13" fmla="*/ 2 h 6"/>
                  <a:gd name="T14" fmla="*/ 0 w 38"/>
                  <a:gd name="T15" fmla="*/ 5 h 6"/>
                  <a:gd name="T16" fmla="*/ 3 w 38"/>
                  <a:gd name="T17" fmla="*/ 5 h 6"/>
                  <a:gd name="T18" fmla="*/ 0 w 3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2"/>
                    </a:moveTo>
                    <a:lnTo>
                      <a:pt x="3" y="5"/>
                    </a:lnTo>
                    <a:lnTo>
                      <a:pt x="37" y="5"/>
                    </a:lnTo>
                    <a:lnTo>
                      <a:pt x="37"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630" name="Freeform 704"/>
              <p:cNvSpPr>
                <a:spLocks/>
              </p:cNvSpPr>
              <p:nvPr/>
            </p:nvSpPr>
            <p:spPr bwMode="auto">
              <a:xfrm>
                <a:off x="503" y="3473"/>
                <a:ext cx="6" cy="160"/>
              </a:xfrm>
              <a:custGeom>
                <a:avLst/>
                <a:gdLst>
                  <a:gd name="T0" fmla="*/ 3 w 6"/>
                  <a:gd name="T1" fmla="*/ 0 h 160"/>
                  <a:gd name="T2" fmla="*/ 0 w 6"/>
                  <a:gd name="T3" fmla="*/ 2 h 160"/>
                  <a:gd name="T4" fmla="*/ 0 w 6"/>
                  <a:gd name="T5" fmla="*/ 159 h 160"/>
                  <a:gd name="T6" fmla="*/ 5 w 6"/>
                  <a:gd name="T7" fmla="*/ 159 h 160"/>
                  <a:gd name="T8" fmla="*/ 5 w 6"/>
                  <a:gd name="T9" fmla="*/ 2 h 160"/>
                  <a:gd name="T10" fmla="*/ 3 w 6"/>
                  <a:gd name="T11" fmla="*/ 5 h 160"/>
                  <a:gd name="T12" fmla="*/ 3 w 6"/>
                  <a:gd name="T13" fmla="*/ 0 h 160"/>
                  <a:gd name="T14" fmla="*/ 0 w 6"/>
                  <a:gd name="T15" fmla="*/ 0 h 160"/>
                  <a:gd name="T16" fmla="*/ 0 w 6"/>
                  <a:gd name="T17" fmla="*/ 2 h 160"/>
                  <a:gd name="T18" fmla="*/ 3 w 6"/>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0"/>
                  <a:gd name="T32" fmla="*/ 6 w 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0">
                    <a:moveTo>
                      <a:pt x="3" y="0"/>
                    </a:moveTo>
                    <a:lnTo>
                      <a:pt x="0" y="2"/>
                    </a:lnTo>
                    <a:lnTo>
                      <a:pt x="0" y="159"/>
                    </a:lnTo>
                    <a:lnTo>
                      <a:pt x="5" y="159"/>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631" name="Rectangle 705"/>
              <p:cNvSpPr>
                <a:spLocks noChangeArrowheads="1"/>
              </p:cNvSpPr>
              <p:nvPr/>
            </p:nvSpPr>
            <p:spPr bwMode="auto">
              <a:xfrm>
                <a:off x="613" y="3474"/>
                <a:ext cx="34" cy="158"/>
              </a:xfrm>
              <a:prstGeom prst="rect">
                <a:avLst/>
              </a:prstGeom>
              <a:solidFill>
                <a:srgbClr val="003FBF"/>
              </a:solidFill>
              <a:ln w="9525">
                <a:noFill/>
                <a:miter lim="800000"/>
                <a:headEnd/>
                <a:tailEnd/>
              </a:ln>
            </p:spPr>
            <p:txBody>
              <a:bodyPr wrap="none" anchor="ctr"/>
              <a:lstStyle/>
              <a:p>
                <a:endParaRPr lang="tr-TR"/>
              </a:p>
            </p:txBody>
          </p:sp>
          <p:sp>
            <p:nvSpPr>
              <p:cNvPr id="18632" name="Freeform 706"/>
              <p:cNvSpPr>
                <a:spLocks/>
              </p:cNvSpPr>
              <p:nvPr/>
            </p:nvSpPr>
            <p:spPr bwMode="auto">
              <a:xfrm>
                <a:off x="613" y="3472"/>
                <a:ext cx="38" cy="6"/>
              </a:xfrm>
              <a:custGeom>
                <a:avLst/>
                <a:gdLst>
                  <a:gd name="T0" fmla="*/ 37 w 38"/>
                  <a:gd name="T1" fmla="*/ 3 h 6"/>
                  <a:gd name="T2" fmla="*/ 35 w 38"/>
                  <a:gd name="T3" fmla="*/ 0 h 6"/>
                  <a:gd name="T4" fmla="*/ 0 w 38"/>
                  <a:gd name="T5" fmla="*/ 0 h 6"/>
                  <a:gd name="T6" fmla="*/ 0 w 38"/>
                  <a:gd name="T7" fmla="*/ 5 h 6"/>
                  <a:gd name="T8" fmla="*/ 35 w 38"/>
                  <a:gd name="T9" fmla="*/ 5 h 6"/>
                  <a:gd name="T10" fmla="*/ 32 w 38"/>
                  <a:gd name="T11" fmla="*/ 3 h 6"/>
                  <a:gd name="T12" fmla="*/ 37 w 38"/>
                  <a:gd name="T13" fmla="*/ 3 h 6"/>
                  <a:gd name="T14" fmla="*/ 37 w 38"/>
                  <a:gd name="T15" fmla="*/ 0 h 6"/>
                  <a:gd name="T16" fmla="*/ 35 w 38"/>
                  <a:gd name="T17" fmla="*/ 0 h 6"/>
                  <a:gd name="T18" fmla="*/ 37 w 3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37" y="3"/>
                    </a:moveTo>
                    <a:lnTo>
                      <a:pt x="35" y="0"/>
                    </a:lnTo>
                    <a:lnTo>
                      <a:pt x="0" y="0"/>
                    </a:lnTo>
                    <a:lnTo>
                      <a:pt x="0" y="5"/>
                    </a:lnTo>
                    <a:lnTo>
                      <a:pt x="35" y="5"/>
                    </a:lnTo>
                    <a:lnTo>
                      <a:pt x="32" y="3"/>
                    </a:lnTo>
                    <a:lnTo>
                      <a:pt x="37" y="3"/>
                    </a:lnTo>
                    <a:lnTo>
                      <a:pt x="37" y="0"/>
                    </a:lnTo>
                    <a:lnTo>
                      <a:pt x="35" y="0"/>
                    </a:lnTo>
                    <a:lnTo>
                      <a:pt x="37" y="3"/>
                    </a:lnTo>
                  </a:path>
                </a:pathLst>
              </a:custGeom>
              <a:solidFill>
                <a:srgbClr val="000000"/>
              </a:solidFill>
              <a:ln w="9525" cap="rnd">
                <a:noFill/>
                <a:round/>
                <a:headEnd/>
                <a:tailEnd/>
              </a:ln>
            </p:spPr>
            <p:txBody>
              <a:bodyPr/>
              <a:lstStyle/>
              <a:p>
                <a:endParaRPr lang="tr-TR"/>
              </a:p>
            </p:txBody>
          </p:sp>
          <p:sp>
            <p:nvSpPr>
              <p:cNvPr id="18633" name="Freeform 707"/>
              <p:cNvSpPr>
                <a:spLocks/>
              </p:cNvSpPr>
              <p:nvPr/>
            </p:nvSpPr>
            <p:spPr bwMode="auto">
              <a:xfrm>
                <a:off x="644" y="3474"/>
                <a:ext cx="7" cy="162"/>
              </a:xfrm>
              <a:custGeom>
                <a:avLst/>
                <a:gdLst>
                  <a:gd name="T0" fmla="*/ 3 w 7"/>
                  <a:gd name="T1" fmla="*/ 161 h 162"/>
                  <a:gd name="T2" fmla="*/ 6 w 7"/>
                  <a:gd name="T3" fmla="*/ 159 h 162"/>
                  <a:gd name="T4" fmla="*/ 6 w 7"/>
                  <a:gd name="T5" fmla="*/ 0 h 162"/>
                  <a:gd name="T6" fmla="*/ 0 w 7"/>
                  <a:gd name="T7" fmla="*/ 0 h 162"/>
                  <a:gd name="T8" fmla="*/ 0 w 7"/>
                  <a:gd name="T9" fmla="*/ 159 h 162"/>
                  <a:gd name="T10" fmla="*/ 3 w 7"/>
                  <a:gd name="T11" fmla="*/ 156 h 162"/>
                  <a:gd name="T12" fmla="*/ 3 w 7"/>
                  <a:gd name="T13" fmla="*/ 161 h 162"/>
                  <a:gd name="T14" fmla="*/ 6 w 7"/>
                  <a:gd name="T15" fmla="*/ 161 h 162"/>
                  <a:gd name="T16" fmla="*/ 6 w 7"/>
                  <a:gd name="T17" fmla="*/ 159 h 162"/>
                  <a:gd name="T18" fmla="*/ 3 w 7"/>
                  <a:gd name="T19" fmla="*/ 161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2"/>
                  <a:gd name="T32" fmla="*/ 7 w 7"/>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2">
                    <a:moveTo>
                      <a:pt x="3" y="161"/>
                    </a:moveTo>
                    <a:lnTo>
                      <a:pt x="6" y="159"/>
                    </a:lnTo>
                    <a:lnTo>
                      <a:pt x="6" y="0"/>
                    </a:lnTo>
                    <a:lnTo>
                      <a:pt x="0" y="0"/>
                    </a:lnTo>
                    <a:lnTo>
                      <a:pt x="0" y="159"/>
                    </a:lnTo>
                    <a:lnTo>
                      <a:pt x="3" y="156"/>
                    </a:lnTo>
                    <a:lnTo>
                      <a:pt x="3" y="161"/>
                    </a:lnTo>
                    <a:lnTo>
                      <a:pt x="6" y="161"/>
                    </a:lnTo>
                    <a:lnTo>
                      <a:pt x="6" y="159"/>
                    </a:lnTo>
                    <a:lnTo>
                      <a:pt x="3" y="161"/>
                    </a:lnTo>
                  </a:path>
                </a:pathLst>
              </a:custGeom>
              <a:solidFill>
                <a:srgbClr val="000000"/>
              </a:solidFill>
              <a:ln w="9525" cap="rnd">
                <a:noFill/>
                <a:round/>
                <a:headEnd/>
                <a:tailEnd/>
              </a:ln>
            </p:spPr>
            <p:txBody>
              <a:bodyPr/>
              <a:lstStyle/>
              <a:p>
                <a:endParaRPr lang="tr-TR"/>
              </a:p>
            </p:txBody>
          </p:sp>
          <p:sp>
            <p:nvSpPr>
              <p:cNvPr id="18634" name="Freeform 708"/>
              <p:cNvSpPr>
                <a:spLocks/>
              </p:cNvSpPr>
              <p:nvPr/>
            </p:nvSpPr>
            <p:spPr bwMode="auto">
              <a:xfrm>
                <a:off x="610" y="3630"/>
                <a:ext cx="38" cy="6"/>
              </a:xfrm>
              <a:custGeom>
                <a:avLst/>
                <a:gdLst>
                  <a:gd name="T0" fmla="*/ 0 w 38"/>
                  <a:gd name="T1" fmla="*/ 2 h 6"/>
                  <a:gd name="T2" fmla="*/ 2 w 38"/>
                  <a:gd name="T3" fmla="*/ 5 h 6"/>
                  <a:gd name="T4" fmla="*/ 37 w 38"/>
                  <a:gd name="T5" fmla="*/ 5 h 6"/>
                  <a:gd name="T6" fmla="*/ 37 w 38"/>
                  <a:gd name="T7" fmla="*/ 0 h 6"/>
                  <a:gd name="T8" fmla="*/ 2 w 38"/>
                  <a:gd name="T9" fmla="*/ 0 h 6"/>
                  <a:gd name="T10" fmla="*/ 5 w 38"/>
                  <a:gd name="T11" fmla="*/ 2 h 6"/>
                  <a:gd name="T12" fmla="*/ 0 w 38"/>
                  <a:gd name="T13" fmla="*/ 2 h 6"/>
                  <a:gd name="T14" fmla="*/ 0 w 38"/>
                  <a:gd name="T15" fmla="*/ 5 h 6"/>
                  <a:gd name="T16" fmla="*/ 2 w 38"/>
                  <a:gd name="T17" fmla="*/ 5 h 6"/>
                  <a:gd name="T18" fmla="*/ 0 w 3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2"/>
                    </a:moveTo>
                    <a:lnTo>
                      <a:pt x="2" y="5"/>
                    </a:lnTo>
                    <a:lnTo>
                      <a:pt x="37" y="5"/>
                    </a:lnTo>
                    <a:lnTo>
                      <a:pt x="37"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635" name="Freeform 709"/>
              <p:cNvSpPr>
                <a:spLocks/>
              </p:cNvSpPr>
              <p:nvPr/>
            </p:nvSpPr>
            <p:spPr bwMode="auto">
              <a:xfrm>
                <a:off x="610" y="3472"/>
                <a:ext cx="7" cy="161"/>
              </a:xfrm>
              <a:custGeom>
                <a:avLst/>
                <a:gdLst>
                  <a:gd name="T0" fmla="*/ 2 w 7"/>
                  <a:gd name="T1" fmla="*/ 0 h 161"/>
                  <a:gd name="T2" fmla="*/ 0 w 7"/>
                  <a:gd name="T3" fmla="*/ 2 h 161"/>
                  <a:gd name="T4" fmla="*/ 0 w 7"/>
                  <a:gd name="T5" fmla="*/ 160 h 161"/>
                  <a:gd name="T6" fmla="*/ 6 w 7"/>
                  <a:gd name="T7" fmla="*/ 160 h 161"/>
                  <a:gd name="T8" fmla="*/ 6 w 7"/>
                  <a:gd name="T9" fmla="*/ 2 h 161"/>
                  <a:gd name="T10" fmla="*/ 2 w 7"/>
                  <a:gd name="T11" fmla="*/ 5 h 161"/>
                  <a:gd name="T12" fmla="*/ 2 w 7"/>
                  <a:gd name="T13" fmla="*/ 0 h 161"/>
                  <a:gd name="T14" fmla="*/ 0 w 7"/>
                  <a:gd name="T15" fmla="*/ 0 h 161"/>
                  <a:gd name="T16" fmla="*/ 0 w 7"/>
                  <a:gd name="T17" fmla="*/ 2 h 161"/>
                  <a:gd name="T18" fmla="*/ 2 w 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2" y="0"/>
                    </a:moveTo>
                    <a:lnTo>
                      <a:pt x="0" y="2"/>
                    </a:lnTo>
                    <a:lnTo>
                      <a:pt x="0" y="160"/>
                    </a:lnTo>
                    <a:lnTo>
                      <a:pt x="6" y="160"/>
                    </a:lnTo>
                    <a:lnTo>
                      <a:pt x="6"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636" name="Rectangle 710"/>
              <p:cNvSpPr>
                <a:spLocks noChangeArrowheads="1"/>
              </p:cNvSpPr>
              <p:nvPr/>
            </p:nvSpPr>
            <p:spPr bwMode="auto">
              <a:xfrm>
                <a:off x="545" y="3484"/>
                <a:ext cx="61" cy="61"/>
              </a:xfrm>
              <a:prstGeom prst="rect">
                <a:avLst/>
              </a:prstGeom>
              <a:solidFill>
                <a:srgbClr val="C6E0DD"/>
              </a:solidFill>
              <a:ln w="9525">
                <a:noFill/>
                <a:miter lim="800000"/>
                <a:headEnd/>
                <a:tailEnd/>
              </a:ln>
            </p:spPr>
            <p:txBody>
              <a:bodyPr wrap="none" anchor="ctr"/>
              <a:lstStyle/>
              <a:p>
                <a:endParaRPr lang="tr-TR"/>
              </a:p>
            </p:txBody>
          </p:sp>
          <p:sp>
            <p:nvSpPr>
              <p:cNvPr id="18637" name="Freeform 711"/>
              <p:cNvSpPr>
                <a:spLocks/>
              </p:cNvSpPr>
              <p:nvPr/>
            </p:nvSpPr>
            <p:spPr bwMode="auto">
              <a:xfrm>
                <a:off x="545" y="3482"/>
                <a:ext cx="65" cy="6"/>
              </a:xfrm>
              <a:custGeom>
                <a:avLst/>
                <a:gdLst>
                  <a:gd name="T0" fmla="*/ 64 w 65"/>
                  <a:gd name="T1" fmla="*/ 2 h 6"/>
                  <a:gd name="T2" fmla="*/ 61 w 65"/>
                  <a:gd name="T3" fmla="*/ 0 h 6"/>
                  <a:gd name="T4" fmla="*/ 0 w 65"/>
                  <a:gd name="T5" fmla="*/ 0 h 6"/>
                  <a:gd name="T6" fmla="*/ 0 w 65"/>
                  <a:gd name="T7" fmla="*/ 5 h 6"/>
                  <a:gd name="T8" fmla="*/ 61 w 65"/>
                  <a:gd name="T9" fmla="*/ 5 h 6"/>
                  <a:gd name="T10" fmla="*/ 59 w 65"/>
                  <a:gd name="T11" fmla="*/ 2 h 6"/>
                  <a:gd name="T12" fmla="*/ 64 w 65"/>
                  <a:gd name="T13" fmla="*/ 2 h 6"/>
                  <a:gd name="T14" fmla="*/ 64 w 65"/>
                  <a:gd name="T15" fmla="*/ 0 h 6"/>
                  <a:gd name="T16" fmla="*/ 61 w 65"/>
                  <a:gd name="T17" fmla="*/ 0 h 6"/>
                  <a:gd name="T18" fmla="*/ 64 w 6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
                  <a:gd name="T32" fmla="*/ 65 w 6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
                    <a:moveTo>
                      <a:pt x="64" y="2"/>
                    </a:moveTo>
                    <a:lnTo>
                      <a:pt x="61" y="0"/>
                    </a:lnTo>
                    <a:lnTo>
                      <a:pt x="0" y="0"/>
                    </a:lnTo>
                    <a:lnTo>
                      <a:pt x="0" y="5"/>
                    </a:lnTo>
                    <a:lnTo>
                      <a:pt x="61" y="5"/>
                    </a:lnTo>
                    <a:lnTo>
                      <a:pt x="59" y="2"/>
                    </a:lnTo>
                    <a:lnTo>
                      <a:pt x="64" y="2"/>
                    </a:lnTo>
                    <a:lnTo>
                      <a:pt x="64" y="0"/>
                    </a:lnTo>
                    <a:lnTo>
                      <a:pt x="61" y="0"/>
                    </a:lnTo>
                    <a:lnTo>
                      <a:pt x="64" y="2"/>
                    </a:lnTo>
                  </a:path>
                </a:pathLst>
              </a:custGeom>
              <a:solidFill>
                <a:srgbClr val="000000"/>
              </a:solidFill>
              <a:ln w="9525" cap="rnd">
                <a:noFill/>
                <a:round/>
                <a:headEnd/>
                <a:tailEnd/>
              </a:ln>
            </p:spPr>
            <p:txBody>
              <a:bodyPr/>
              <a:lstStyle/>
              <a:p>
                <a:endParaRPr lang="tr-TR"/>
              </a:p>
            </p:txBody>
          </p:sp>
          <p:sp>
            <p:nvSpPr>
              <p:cNvPr id="18638" name="Freeform 712"/>
              <p:cNvSpPr>
                <a:spLocks/>
              </p:cNvSpPr>
              <p:nvPr/>
            </p:nvSpPr>
            <p:spPr bwMode="auto">
              <a:xfrm>
                <a:off x="604" y="3484"/>
                <a:ext cx="6" cy="64"/>
              </a:xfrm>
              <a:custGeom>
                <a:avLst/>
                <a:gdLst>
                  <a:gd name="T0" fmla="*/ 2 w 6"/>
                  <a:gd name="T1" fmla="*/ 63 h 64"/>
                  <a:gd name="T2" fmla="*/ 5 w 6"/>
                  <a:gd name="T3" fmla="*/ 61 h 64"/>
                  <a:gd name="T4" fmla="*/ 5 w 6"/>
                  <a:gd name="T5" fmla="*/ 0 h 64"/>
                  <a:gd name="T6" fmla="*/ 0 w 6"/>
                  <a:gd name="T7" fmla="*/ 0 h 64"/>
                  <a:gd name="T8" fmla="*/ 0 w 6"/>
                  <a:gd name="T9" fmla="*/ 61 h 64"/>
                  <a:gd name="T10" fmla="*/ 2 w 6"/>
                  <a:gd name="T11" fmla="*/ 58 h 64"/>
                  <a:gd name="T12" fmla="*/ 2 w 6"/>
                  <a:gd name="T13" fmla="*/ 63 h 64"/>
                  <a:gd name="T14" fmla="*/ 5 w 6"/>
                  <a:gd name="T15" fmla="*/ 63 h 64"/>
                  <a:gd name="T16" fmla="*/ 5 w 6"/>
                  <a:gd name="T17" fmla="*/ 61 h 64"/>
                  <a:gd name="T18" fmla="*/ 2 w 6"/>
                  <a:gd name="T19" fmla="*/ 6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4"/>
                  <a:gd name="T32" fmla="*/ 6 w 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4">
                    <a:moveTo>
                      <a:pt x="2" y="63"/>
                    </a:moveTo>
                    <a:lnTo>
                      <a:pt x="5" y="61"/>
                    </a:lnTo>
                    <a:lnTo>
                      <a:pt x="5" y="0"/>
                    </a:lnTo>
                    <a:lnTo>
                      <a:pt x="0" y="0"/>
                    </a:lnTo>
                    <a:lnTo>
                      <a:pt x="0" y="61"/>
                    </a:lnTo>
                    <a:lnTo>
                      <a:pt x="2" y="58"/>
                    </a:lnTo>
                    <a:lnTo>
                      <a:pt x="2" y="63"/>
                    </a:lnTo>
                    <a:lnTo>
                      <a:pt x="5" y="63"/>
                    </a:lnTo>
                    <a:lnTo>
                      <a:pt x="5" y="61"/>
                    </a:lnTo>
                    <a:lnTo>
                      <a:pt x="2" y="63"/>
                    </a:lnTo>
                  </a:path>
                </a:pathLst>
              </a:custGeom>
              <a:solidFill>
                <a:srgbClr val="000000"/>
              </a:solidFill>
              <a:ln w="9525" cap="rnd">
                <a:noFill/>
                <a:round/>
                <a:headEnd/>
                <a:tailEnd/>
              </a:ln>
            </p:spPr>
            <p:txBody>
              <a:bodyPr/>
              <a:lstStyle/>
              <a:p>
                <a:endParaRPr lang="tr-TR"/>
              </a:p>
            </p:txBody>
          </p:sp>
          <p:sp>
            <p:nvSpPr>
              <p:cNvPr id="18639" name="Freeform 713"/>
              <p:cNvSpPr>
                <a:spLocks/>
              </p:cNvSpPr>
              <p:nvPr/>
            </p:nvSpPr>
            <p:spPr bwMode="auto">
              <a:xfrm>
                <a:off x="543" y="3543"/>
                <a:ext cx="64" cy="5"/>
              </a:xfrm>
              <a:custGeom>
                <a:avLst/>
                <a:gdLst>
                  <a:gd name="T0" fmla="*/ 0 w 64"/>
                  <a:gd name="T1" fmla="*/ 2 h 5"/>
                  <a:gd name="T2" fmla="*/ 2 w 64"/>
                  <a:gd name="T3" fmla="*/ 4 h 5"/>
                  <a:gd name="T4" fmla="*/ 63 w 64"/>
                  <a:gd name="T5" fmla="*/ 4 h 5"/>
                  <a:gd name="T6" fmla="*/ 63 w 64"/>
                  <a:gd name="T7" fmla="*/ 0 h 5"/>
                  <a:gd name="T8" fmla="*/ 2 w 64"/>
                  <a:gd name="T9" fmla="*/ 0 h 5"/>
                  <a:gd name="T10" fmla="*/ 5 w 64"/>
                  <a:gd name="T11" fmla="*/ 2 h 5"/>
                  <a:gd name="T12" fmla="*/ 0 w 64"/>
                  <a:gd name="T13" fmla="*/ 2 h 5"/>
                  <a:gd name="T14" fmla="*/ 0 w 64"/>
                  <a:gd name="T15" fmla="*/ 4 h 5"/>
                  <a:gd name="T16" fmla="*/ 2 w 64"/>
                  <a:gd name="T17" fmla="*/ 4 h 5"/>
                  <a:gd name="T18" fmla="*/ 0 w 64"/>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
                  <a:gd name="T32" fmla="*/ 64 w 6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
                    <a:moveTo>
                      <a:pt x="0" y="2"/>
                    </a:moveTo>
                    <a:lnTo>
                      <a:pt x="2" y="4"/>
                    </a:lnTo>
                    <a:lnTo>
                      <a:pt x="63" y="4"/>
                    </a:lnTo>
                    <a:lnTo>
                      <a:pt x="63" y="0"/>
                    </a:lnTo>
                    <a:lnTo>
                      <a:pt x="2" y="0"/>
                    </a:lnTo>
                    <a:lnTo>
                      <a:pt x="5" y="2"/>
                    </a:lnTo>
                    <a:lnTo>
                      <a:pt x="0" y="2"/>
                    </a:lnTo>
                    <a:lnTo>
                      <a:pt x="0" y="4"/>
                    </a:lnTo>
                    <a:lnTo>
                      <a:pt x="2" y="4"/>
                    </a:lnTo>
                    <a:lnTo>
                      <a:pt x="0" y="2"/>
                    </a:lnTo>
                  </a:path>
                </a:pathLst>
              </a:custGeom>
              <a:solidFill>
                <a:srgbClr val="000000"/>
              </a:solidFill>
              <a:ln w="9525" cap="rnd">
                <a:noFill/>
                <a:round/>
                <a:headEnd/>
                <a:tailEnd/>
              </a:ln>
            </p:spPr>
            <p:txBody>
              <a:bodyPr/>
              <a:lstStyle/>
              <a:p>
                <a:endParaRPr lang="tr-TR"/>
              </a:p>
            </p:txBody>
          </p:sp>
          <p:sp>
            <p:nvSpPr>
              <p:cNvPr id="18640" name="Freeform 714"/>
              <p:cNvSpPr>
                <a:spLocks/>
              </p:cNvSpPr>
              <p:nvPr/>
            </p:nvSpPr>
            <p:spPr bwMode="auto">
              <a:xfrm>
                <a:off x="543" y="3482"/>
                <a:ext cx="6" cy="64"/>
              </a:xfrm>
              <a:custGeom>
                <a:avLst/>
                <a:gdLst>
                  <a:gd name="T0" fmla="*/ 2 w 6"/>
                  <a:gd name="T1" fmla="*/ 0 h 64"/>
                  <a:gd name="T2" fmla="*/ 0 w 6"/>
                  <a:gd name="T3" fmla="*/ 2 h 64"/>
                  <a:gd name="T4" fmla="*/ 0 w 6"/>
                  <a:gd name="T5" fmla="*/ 63 h 64"/>
                  <a:gd name="T6" fmla="*/ 5 w 6"/>
                  <a:gd name="T7" fmla="*/ 63 h 64"/>
                  <a:gd name="T8" fmla="*/ 5 w 6"/>
                  <a:gd name="T9" fmla="*/ 2 h 64"/>
                  <a:gd name="T10" fmla="*/ 2 w 6"/>
                  <a:gd name="T11" fmla="*/ 5 h 64"/>
                  <a:gd name="T12" fmla="*/ 2 w 6"/>
                  <a:gd name="T13" fmla="*/ 0 h 64"/>
                  <a:gd name="T14" fmla="*/ 0 w 6"/>
                  <a:gd name="T15" fmla="*/ 0 h 64"/>
                  <a:gd name="T16" fmla="*/ 0 w 6"/>
                  <a:gd name="T17" fmla="*/ 2 h 64"/>
                  <a:gd name="T18" fmla="*/ 2 w 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4"/>
                  <a:gd name="T32" fmla="*/ 6 w 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4">
                    <a:moveTo>
                      <a:pt x="2" y="0"/>
                    </a:moveTo>
                    <a:lnTo>
                      <a:pt x="0" y="2"/>
                    </a:lnTo>
                    <a:lnTo>
                      <a:pt x="0" y="63"/>
                    </a:lnTo>
                    <a:lnTo>
                      <a:pt x="5" y="63"/>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641" name="Rectangle 715"/>
              <p:cNvSpPr>
                <a:spLocks noChangeArrowheads="1"/>
              </p:cNvSpPr>
              <p:nvPr/>
            </p:nvSpPr>
            <p:spPr bwMode="auto">
              <a:xfrm>
                <a:off x="547" y="3550"/>
                <a:ext cx="59" cy="73"/>
              </a:xfrm>
              <a:prstGeom prst="rect">
                <a:avLst/>
              </a:prstGeom>
              <a:solidFill>
                <a:srgbClr val="C6E0DD"/>
              </a:solidFill>
              <a:ln w="9525">
                <a:noFill/>
                <a:miter lim="800000"/>
                <a:headEnd/>
                <a:tailEnd/>
              </a:ln>
            </p:spPr>
            <p:txBody>
              <a:bodyPr wrap="none" anchor="ctr"/>
              <a:lstStyle/>
              <a:p>
                <a:endParaRPr lang="tr-TR"/>
              </a:p>
            </p:txBody>
          </p:sp>
          <p:sp>
            <p:nvSpPr>
              <p:cNvPr id="18642" name="Freeform 716"/>
              <p:cNvSpPr>
                <a:spLocks/>
              </p:cNvSpPr>
              <p:nvPr/>
            </p:nvSpPr>
            <p:spPr bwMode="auto">
              <a:xfrm>
                <a:off x="547" y="3548"/>
                <a:ext cx="62" cy="6"/>
              </a:xfrm>
              <a:custGeom>
                <a:avLst/>
                <a:gdLst>
                  <a:gd name="T0" fmla="*/ 61 w 62"/>
                  <a:gd name="T1" fmla="*/ 2 h 6"/>
                  <a:gd name="T2" fmla="*/ 58 w 62"/>
                  <a:gd name="T3" fmla="*/ 0 h 6"/>
                  <a:gd name="T4" fmla="*/ 0 w 62"/>
                  <a:gd name="T5" fmla="*/ 0 h 6"/>
                  <a:gd name="T6" fmla="*/ 0 w 62"/>
                  <a:gd name="T7" fmla="*/ 5 h 6"/>
                  <a:gd name="T8" fmla="*/ 58 w 62"/>
                  <a:gd name="T9" fmla="*/ 5 h 6"/>
                  <a:gd name="T10" fmla="*/ 56 w 62"/>
                  <a:gd name="T11" fmla="*/ 2 h 6"/>
                  <a:gd name="T12" fmla="*/ 61 w 62"/>
                  <a:gd name="T13" fmla="*/ 2 h 6"/>
                  <a:gd name="T14" fmla="*/ 61 w 62"/>
                  <a:gd name="T15" fmla="*/ 0 h 6"/>
                  <a:gd name="T16" fmla="*/ 58 w 62"/>
                  <a:gd name="T17" fmla="*/ 0 h 6"/>
                  <a:gd name="T18" fmla="*/ 61 w 62"/>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6"/>
                  <a:gd name="T32" fmla="*/ 62 w 6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6">
                    <a:moveTo>
                      <a:pt x="61" y="2"/>
                    </a:moveTo>
                    <a:lnTo>
                      <a:pt x="58" y="0"/>
                    </a:lnTo>
                    <a:lnTo>
                      <a:pt x="0" y="0"/>
                    </a:lnTo>
                    <a:lnTo>
                      <a:pt x="0" y="5"/>
                    </a:lnTo>
                    <a:lnTo>
                      <a:pt x="58" y="5"/>
                    </a:lnTo>
                    <a:lnTo>
                      <a:pt x="56" y="2"/>
                    </a:lnTo>
                    <a:lnTo>
                      <a:pt x="61" y="2"/>
                    </a:lnTo>
                    <a:lnTo>
                      <a:pt x="61" y="0"/>
                    </a:lnTo>
                    <a:lnTo>
                      <a:pt x="58" y="0"/>
                    </a:lnTo>
                    <a:lnTo>
                      <a:pt x="61" y="2"/>
                    </a:lnTo>
                  </a:path>
                </a:pathLst>
              </a:custGeom>
              <a:solidFill>
                <a:srgbClr val="000000"/>
              </a:solidFill>
              <a:ln w="9525" cap="rnd">
                <a:noFill/>
                <a:round/>
                <a:headEnd/>
                <a:tailEnd/>
              </a:ln>
            </p:spPr>
            <p:txBody>
              <a:bodyPr/>
              <a:lstStyle/>
              <a:p>
                <a:endParaRPr lang="tr-TR"/>
              </a:p>
            </p:txBody>
          </p:sp>
          <p:sp>
            <p:nvSpPr>
              <p:cNvPr id="18643" name="Freeform 717"/>
              <p:cNvSpPr>
                <a:spLocks/>
              </p:cNvSpPr>
              <p:nvPr/>
            </p:nvSpPr>
            <p:spPr bwMode="auto">
              <a:xfrm>
                <a:off x="603" y="3550"/>
                <a:ext cx="6" cy="76"/>
              </a:xfrm>
              <a:custGeom>
                <a:avLst/>
                <a:gdLst>
                  <a:gd name="T0" fmla="*/ 3 w 6"/>
                  <a:gd name="T1" fmla="*/ 75 h 76"/>
                  <a:gd name="T2" fmla="*/ 5 w 6"/>
                  <a:gd name="T3" fmla="*/ 73 h 76"/>
                  <a:gd name="T4" fmla="*/ 5 w 6"/>
                  <a:gd name="T5" fmla="*/ 0 h 76"/>
                  <a:gd name="T6" fmla="*/ 0 w 6"/>
                  <a:gd name="T7" fmla="*/ 0 h 76"/>
                  <a:gd name="T8" fmla="*/ 0 w 6"/>
                  <a:gd name="T9" fmla="*/ 73 h 76"/>
                  <a:gd name="T10" fmla="*/ 3 w 6"/>
                  <a:gd name="T11" fmla="*/ 70 h 76"/>
                  <a:gd name="T12" fmla="*/ 3 w 6"/>
                  <a:gd name="T13" fmla="*/ 75 h 76"/>
                  <a:gd name="T14" fmla="*/ 5 w 6"/>
                  <a:gd name="T15" fmla="*/ 75 h 76"/>
                  <a:gd name="T16" fmla="*/ 5 w 6"/>
                  <a:gd name="T17" fmla="*/ 73 h 76"/>
                  <a:gd name="T18" fmla="*/ 3 w 6"/>
                  <a:gd name="T19" fmla="*/ 7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6"/>
                  <a:gd name="T32" fmla="*/ 6 w 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6">
                    <a:moveTo>
                      <a:pt x="3" y="75"/>
                    </a:moveTo>
                    <a:lnTo>
                      <a:pt x="5" y="73"/>
                    </a:lnTo>
                    <a:lnTo>
                      <a:pt x="5" y="0"/>
                    </a:lnTo>
                    <a:lnTo>
                      <a:pt x="0" y="0"/>
                    </a:lnTo>
                    <a:lnTo>
                      <a:pt x="0" y="73"/>
                    </a:lnTo>
                    <a:lnTo>
                      <a:pt x="3" y="70"/>
                    </a:lnTo>
                    <a:lnTo>
                      <a:pt x="3" y="75"/>
                    </a:lnTo>
                    <a:lnTo>
                      <a:pt x="5" y="75"/>
                    </a:lnTo>
                    <a:lnTo>
                      <a:pt x="5" y="73"/>
                    </a:lnTo>
                    <a:lnTo>
                      <a:pt x="3" y="75"/>
                    </a:lnTo>
                  </a:path>
                </a:pathLst>
              </a:custGeom>
              <a:solidFill>
                <a:srgbClr val="000000"/>
              </a:solidFill>
              <a:ln w="9525" cap="rnd">
                <a:noFill/>
                <a:round/>
                <a:headEnd/>
                <a:tailEnd/>
              </a:ln>
            </p:spPr>
            <p:txBody>
              <a:bodyPr/>
              <a:lstStyle/>
              <a:p>
                <a:endParaRPr lang="tr-TR"/>
              </a:p>
            </p:txBody>
          </p:sp>
          <p:sp>
            <p:nvSpPr>
              <p:cNvPr id="18644" name="Freeform 718"/>
              <p:cNvSpPr>
                <a:spLocks/>
              </p:cNvSpPr>
              <p:nvPr/>
            </p:nvSpPr>
            <p:spPr bwMode="auto">
              <a:xfrm>
                <a:off x="544" y="3620"/>
                <a:ext cx="63" cy="6"/>
              </a:xfrm>
              <a:custGeom>
                <a:avLst/>
                <a:gdLst>
                  <a:gd name="T0" fmla="*/ 0 w 63"/>
                  <a:gd name="T1" fmla="*/ 3 h 6"/>
                  <a:gd name="T2" fmla="*/ 3 w 63"/>
                  <a:gd name="T3" fmla="*/ 5 h 6"/>
                  <a:gd name="T4" fmla="*/ 62 w 63"/>
                  <a:gd name="T5" fmla="*/ 5 h 6"/>
                  <a:gd name="T6" fmla="*/ 62 w 63"/>
                  <a:gd name="T7" fmla="*/ 0 h 6"/>
                  <a:gd name="T8" fmla="*/ 3 w 63"/>
                  <a:gd name="T9" fmla="*/ 0 h 6"/>
                  <a:gd name="T10" fmla="*/ 6 w 63"/>
                  <a:gd name="T11" fmla="*/ 3 h 6"/>
                  <a:gd name="T12" fmla="*/ 0 w 63"/>
                  <a:gd name="T13" fmla="*/ 3 h 6"/>
                  <a:gd name="T14" fmla="*/ 0 w 63"/>
                  <a:gd name="T15" fmla="*/ 5 h 6"/>
                  <a:gd name="T16" fmla="*/ 3 w 63"/>
                  <a:gd name="T17" fmla="*/ 5 h 6"/>
                  <a:gd name="T18" fmla="*/ 0 w 63"/>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6"/>
                  <a:gd name="T32" fmla="*/ 63 w 6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6">
                    <a:moveTo>
                      <a:pt x="0" y="3"/>
                    </a:moveTo>
                    <a:lnTo>
                      <a:pt x="3" y="5"/>
                    </a:lnTo>
                    <a:lnTo>
                      <a:pt x="62" y="5"/>
                    </a:lnTo>
                    <a:lnTo>
                      <a:pt x="62" y="0"/>
                    </a:lnTo>
                    <a:lnTo>
                      <a:pt x="3" y="0"/>
                    </a:lnTo>
                    <a:lnTo>
                      <a:pt x="6" y="3"/>
                    </a:lnTo>
                    <a:lnTo>
                      <a:pt x="0" y="3"/>
                    </a:lnTo>
                    <a:lnTo>
                      <a:pt x="0" y="5"/>
                    </a:lnTo>
                    <a:lnTo>
                      <a:pt x="3" y="5"/>
                    </a:lnTo>
                    <a:lnTo>
                      <a:pt x="0" y="3"/>
                    </a:lnTo>
                  </a:path>
                </a:pathLst>
              </a:custGeom>
              <a:solidFill>
                <a:srgbClr val="000000"/>
              </a:solidFill>
              <a:ln w="9525" cap="rnd">
                <a:noFill/>
                <a:round/>
                <a:headEnd/>
                <a:tailEnd/>
              </a:ln>
            </p:spPr>
            <p:txBody>
              <a:bodyPr/>
              <a:lstStyle/>
              <a:p>
                <a:endParaRPr lang="tr-TR"/>
              </a:p>
            </p:txBody>
          </p:sp>
          <p:sp>
            <p:nvSpPr>
              <p:cNvPr id="18645" name="Freeform 719"/>
              <p:cNvSpPr>
                <a:spLocks/>
              </p:cNvSpPr>
              <p:nvPr/>
            </p:nvSpPr>
            <p:spPr bwMode="auto">
              <a:xfrm>
                <a:off x="544" y="3548"/>
                <a:ext cx="7" cy="76"/>
              </a:xfrm>
              <a:custGeom>
                <a:avLst/>
                <a:gdLst>
                  <a:gd name="T0" fmla="*/ 3 w 7"/>
                  <a:gd name="T1" fmla="*/ 0 h 76"/>
                  <a:gd name="T2" fmla="*/ 0 w 7"/>
                  <a:gd name="T3" fmla="*/ 2 h 76"/>
                  <a:gd name="T4" fmla="*/ 0 w 7"/>
                  <a:gd name="T5" fmla="*/ 75 h 76"/>
                  <a:gd name="T6" fmla="*/ 6 w 7"/>
                  <a:gd name="T7" fmla="*/ 75 h 76"/>
                  <a:gd name="T8" fmla="*/ 6 w 7"/>
                  <a:gd name="T9" fmla="*/ 2 h 76"/>
                  <a:gd name="T10" fmla="*/ 3 w 7"/>
                  <a:gd name="T11" fmla="*/ 5 h 76"/>
                  <a:gd name="T12" fmla="*/ 3 w 7"/>
                  <a:gd name="T13" fmla="*/ 0 h 76"/>
                  <a:gd name="T14" fmla="*/ 0 w 7"/>
                  <a:gd name="T15" fmla="*/ 0 h 76"/>
                  <a:gd name="T16" fmla="*/ 0 w 7"/>
                  <a:gd name="T17" fmla="*/ 2 h 76"/>
                  <a:gd name="T18" fmla="*/ 3 w 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6"/>
                  <a:gd name="T32" fmla="*/ 7 w 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6">
                    <a:moveTo>
                      <a:pt x="3" y="0"/>
                    </a:moveTo>
                    <a:lnTo>
                      <a:pt x="0" y="2"/>
                    </a:lnTo>
                    <a:lnTo>
                      <a:pt x="0" y="75"/>
                    </a:lnTo>
                    <a:lnTo>
                      <a:pt x="6" y="75"/>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646" name="Rectangle 720"/>
              <p:cNvSpPr>
                <a:spLocks noChangeArrowheads="1"/>
              </p:cNvSpPr>
              <p:nvPr/>
            </p:nvSpPr>
            <p:spPr bwMode="auto">
              <a:xfrm>
                <a:off x="355" y="3476"/>
                <a:ext cx="77" cy="156"/>
              </a:xfrm>
              <a:prstGeom prst="rect">
                <a:avLst/>
              </a:prstGeom>
              <a:solidFill>
                <a:srgbClr val="007F44"/>
              </a:solidFill>
              <a:ln w="9525">
                <a:noFill/>
                <a:miter lim="800000"/>
                <a:headEnd/>
                <a:tailEnd/>
              </a:ln>
            </p:spPr>
            <p:txBody>
              <a:bodyPr wrap="none" anchor="ctr"/>
              <a:lstStyle/>
              <a:p>
                <a:endParaRPr lang="tr-TR"/>
              </a:p>
            </p:txBody>
          </p:sp>
          <p:sp>
            <p:nvSpPr>
              <p:cNvPr id="18647" name="Freeform 721"/>
              <p:cNvSpPr>
                <a:spLocks/>
              </p:cNvSpPr>
              <p:nvPr/>
            </p:nvSpPr>
            <p:spPr bwMode="auto">
              <a:xfrm>
                <a:off x="355" y="3473"/>
                <a:ext cx="80" cy="6"/>
              </a:xfrm>
              <a:custGeom>
                <a:avLst/>
                <a:gdLst>
                  <a:gd name="T0" fmla="*/ 79 w 80"/>
                  <a:gd name="T1" fmla="*/ 3 h 6"/>
                  <a:gd name="T2" fmla="*/ 77 w 80"/>
                  <a:gd name="T3" fmla="*/ 0 h 6"/>
                  <a:gd name="T4" fmla="*/ 0 w 80"/>
                  <a:gd name="T5" fmla="*/ 0 h 6"/>
                  <a:gd name="T6" fmla="*/ 0 w 80"/>
                  <a:gd name="T7" fmla="*/ 5 h 6"/>
                  <a:gd name="T8" fmla="*/ 77 w 80"/>
                  <a:gd name="T9" fmla="*/ 5 h 6"/>
                  <a:gd name="T10" fmla="*/ 74 w 80"/>
                  <a:gd name="T11" fmla="*/ 3 h 6"/>
                  <a:gd name="T12" fmla="*/ 79 w 80"/>
                  <a:gd name="T13" fmla="*/ 3 h 6"/>
                  <a:gd name="T14" fmla="*/ 79 w 80"/>
                  <a:gd name="T15" fmla="*/ 0 h 6"/>
                  <a:gd name="T16" fmla="*/ 77 w 80"/>
                  <a:gd name="T17" fmla="*/ 0 h 6"/>
                  <a:gd name="T18" fmla="*/ 79 w 80"/>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
                  <a:gd name="T32" fmla="*/ 80 w 8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
                    <a:moveTo>
                      <a:pt x="79" y="3"/>
                    </a:moveTo>
                    <a:lnTo>
                      <a:pt x="77" y="0"/>
                    </a:lnTo>
                    <a:lnTo>
                      <a:pt x="0" y="0"/>
                    </a:lnTo>
                    <a:lnTo>
                      <a:pt x="0" y="5"/>
                    </a:lnTo>
                    <a:lnTo>
                      <a:pt x="77" y="5"/>
                    </a:lnTo>
                    <a:lnTo>
                      <a:pt x="74" y="3"/>
                    </a:lnTo>
                    <a:lnTo>
                      <a:pt x="79" y="3"/>
                    </a:lnTo>
                    <a:lnTo>
                      <a:pt x="79" y="0"/>
                    </a:lnTo>
                    <a:lnTo>
                      <a:pt x="77" y="0"/>
                    </a:lnTo>
                    <a:lnTo>
                      <a:pt x="79" y="3"/>
                    </a:lnTo>
                  </a:path>
                </a:pathLst>
              </a:custGeom>
              <a:solidFill>
                <a:srgbClr val="000000"/>
              </a:solidFill>
              <a:ln w="9525" cap="rnd">
                <a:noFill/>
                <a:round/>
                <a:headEnd/>
                <a:tailEnd/>
              </a:ln>
            </p:spPr>
            <p:txBody>
              <a:bodyPr/>
              <a:lstStyle/>
              <a:p>
                <a:endParaRPr lang="tr-TR"/>
              </a:p>
            </p:txBody>
          </p:sp>
          <p:sp>
            <p:nvSpPr>
              <p:cNvPr id="18648" name="Freeform 722"/>
              <p:cNvSpPr>
                <a:spLocks/>
              </p:cNvSpPr>
              <p:nvPr/>
            </p:nvSpPr>
            <p:spPr bwMode="auto">
              <a:xfrm>
                <a:off x="429" y="3476"/>
                <a:ext cx="6" cy="160"/>
              </a:xfrm>
              <a:custGeom>
                <a:avLst/>
                <a:gdLst>
                  <a:gd name="T0" fmla="*/ 3 w 6"/>
                  <a:gd name="T1" fmla="*/ 159 h 160"/>
                  <a:gd name="T2" fmla="*/ 5 w 6"/>
                  <a:gd name="T3" fmla="*/ 157 h 160"/>
                  <a:gd name="T4" fmla="*/ 5 w 6"/>
                  <a:gd name="T5" fmla="*/ 0 h 160"/>
                  <a:gd name="T6" fmla="*/ 0 w 6"/>
                  <a:gd name="T7" fmla="*/ 0 h 160"/>
                  <a:gd name="T8" fmla="*/ 0 w 6"/>
                  <a:gd name="T9" fmla="*/ 157 h 160"/>
                  <a:gd name="T10" fmla="*/ 3 w 6"/>
                  <a:gd name="T11" fmla="*/ 154 h 160"/>
                  <a:gd name="T12" fmla="*/ 3 w 6"/>
                  <a:gd name="T13" fmla="*/ 159 h 160"/>
                  <a:gd name="T14" fmla="*/ 5 w 6"/>
                  <a:gd name="T15" fmla="*/ 159 h 160"/>
                  <a:gd name="T16" fmla="*/ 5 w 6"/>
                  <a:gd name="T17" fmla="*/ 157 h 160"/>
                  <a:gd name="T18" fmla="*/ 3 w 6"/>
                  <a:gd name="T19" fmla="*/ 159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0"/>
                  <a:gd name="T32" fmla="*/ 6 w 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0">
                    <a:moveTo>
                      <a:pt x="3" y="159"/>
                    </a:moveTo>
                    <a:lnTo>
                      <a:pt x="5" y="157"/>
                    </a:lnTo>
                    <a:lnTo>
                      <a:pt x="5" y="0"/>
                    </a:lnTo>
                    <a:lnTo>
                      <a:pt x="0" y="0"/>
                    </a:lnTo>
                    <a:lnTo>
                      <a:pt x="0" y="157"/>
                    </a:lnTo>
                    <a:lnTo>
                      <a:pt x="3" y="154"/>
                    </a:lnTo>
                    <a:lnTo>
                      <a:pt x="3" y="159"/>
                    </a:lnTo>
                    <a:lnTo>
                      <a:pt x="5" y="159"/>
                    </a:lnTo>
                    <a:lnTo>
                      <a:pt x="5" y="157"/>
                    </a:lnTo>
                    <a:lnTo>
                      <a:pt x="3" y="159"/>
                    </a:lnTo>
                  </a:path>
                </a:pathLst>
              </a:custGeom>
              <a:solidFill>
                <a:srgbClr val="000000"/>
              </a:solidFill>
              <a:ln w="9525" cap="rnd">
                <a:noFill/>
                <a:round/>
                <a:headEnd/>
                <a:tailEnd/>
              </a:ln>
            </p:spPr>
            <p:txBody>
              <a:bodyPr/>
              <a:lstStyle/>
              <a:p>
                <a:endParaRPr lang="tr-TR"/>
              </a:p>
            </p:txBody>
          </p:sp>
          <p:sp>
            <p:nvSpPr>
              <p:cNvPr id="18649" name="Freeform 723"/>
              <p:cNvSpPr>
                <a:spLocks/>
              </p:cNvSpPr>
              <p:nvPr/>
            </p:nvSpPr>
            <p:spPr bwMode="auto">
              <a:xfrm>
                <a:off x="352" y="3630"/>
                <a:ext cx="81" cy="6"/>
              </a:xfrm>
              <a:custGeom>
                <a:avLst/>
                <a:gdLst>
                  <a:gd name="T0" fmla="*/ 0 w 81"/>
                  <a:gd name="T1" fmla="*/ 2 h 6"/>
                  <a:gd name="T2" fmla="*/ 3 w 81"/>
                  <a:gd name="T3" fmla="*/ 5 h 6"/>
                  <a:gd name="T4" fmla="*/ 80 w 81"/>
                  <a:gd name="T5" fmla="*/ 5 h 6"/>
                  <a:gd name="T6" fmla="*/ 80 w 81"/>
                  <a:gd name="T7" fmla="*/ 0 h 6"/>
                  <a:gd name="T8" fmla="*/ 3 w 81"/>
                  <a:gd name="T9" fmla="*/ 0 h 6"/>
                  <a:gd name="T10" fmla="*/ 5 w 81"/>
                  <a:gd name="T11" fmla="*/ 2 h 6"/>
                  <a:gd name="T12" fmla="*/ 0 w 81"/>
                  <a:gd name="T13" fmla="*/ 2 h 6"/>
                  <a:gd name="T14" fmla="*/ 0 w 81"/>
                  <a:gd name="T15" fmla="*/ 5 h 6"/>
                  <a:gd name="T16" fmla="*/ 3 w 81"/>
                  <a:gd name="T17" fmla="*/ 5 h 6"/>
                  <a:gd name="T18" fmla="*/ 0 w 81"/>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6"/>
                  <a:gd name="T32" fmla="*/ 81 w 8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6">
                    <a:moveTo>
                      <a:pt x="0" y="2"/>
                    </a:moveTo>
                    <a:lnTo>
                      <a:pt x="3" y="5"/>
                    </a:lnTo>
                    <a:lnTo>
                      <a:pt x="80" y="5"/>
                    </a:lnTo>
                    <a:lnTo>
                      <a:pt x="80"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650" name="Freeform 724"/>
              <p:cNvSpPr>
                <a:spLocks/>
              </p:cNvSpPr>
              <p:nvPr/>
            </p:nvSpPr>
            <p:spPr bwMode="auto">
              <a:xfrm>
                <a:off x="352" y="3473"/>
                <a:ext cx="7" cy="160"/>
              </a:xfrm>
              <a:custGeom>
                <a:avLst/>
                <a:gdLst>
                  <a:gd name="T0" fmla="*/ 3 w 7"/>
                  <a:gd name="T1" fmla="*/ 0 h 160"/>
                  <a:gd name="T2" fmla="*/ 0 w 7"/>
                  <a:gd name="T3" fmla="*/ 2 h 160"/>
                  <a:gd name="T4" fmla="*/ 0 w 7"/>
                  <a:gd name="T5" fmla="*/ 159 h 160"/>
                  <a:gd name="T6" fmla="*/ 6 w 7"/>
                  <a:gd name="T7" fmla="*/ 159 h 160"/>
                  <a:gd name="T8" fmla="*/ 6 w 7"/>
                  <a:gd name="T9" fmla="*/ 2 h 160"/>
                  <a:gd name="T10" fmla="*/ 3 w 7"/>
                  <a:gd name="T11" fmla="*/ 5 h 160"/>
                  <a:gd name="T12" fmla="*/ 3 w 7"/>
                  <a:gd name="T13" fmla="*/ 0 h 160"/>
                  <a:gd name="T14" fmla="*/ 0 w 7"/>
                  <a:gd name="T15" fmla="*/ 0 h 160"/>
                  <a:gd name="T16" fmla="*/ 0 w 7"/>
                  <a:gd name="T17" fmla="*/ 2 h 160"/>
                  <a:gd name="T18" fmla="*/ 3 w 7"/>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0"/>
                  <a:gd name="T32" fmla="*/ 7 w 7"/>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0">
                    <a:moveTo>
                      <a:pt x="3" y="0"/>
                    </a:moveTo>
                    <a:lnTo>
                      <a:pt x="0" y="2"/>
                    </a:lnTo>
                    <a:lnTo>
                      <a:pt x="0" y="159"/>
                    </a:lnTo>
                    <a:lnTo>
                      <a:pt x="6" y="159"/>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651" name="Rectangle 725"/>
              <p:cNvSpPr>
                <a:spLocks noChangeArrowheads="1"/>
              </p:cNvSpPr>
              <p:nvPr/>
            </p:nvSpPr>
            <p:spPr bwMode="auto">
              <a:xfrm>
                <a:off x="323" y="3476"/>
                <a:ext cx="34" cy="156"/>
              </a:xfrm>
              <a:prstGeom prst="rect">
                <a:avLst/>
              </a:prstGeom>
              <a:solidFill>
                <a:srgbClr val="003FBF"/>
              </a:solidFill>
              <a:ln w="9525">
                <a:noFill/>
                <a:miter lim="800000"/>
                <a:headEnd/>
                <a:tailEnd/>
              </a:ln>
            </p:spPr>
            <p:txBody>
              <a:bodyPr wrap="none" anchor="ctr"/>
              <a:lstStyle/>
              <a:p>
                <a:endParaRPr lang="tr-TR"/>
              </a:p>
            </p:txBody>
          </p:sp>
          <p:sp>
            <p:nvSpPr>
              <p:cNvPr id="18652" name="Freeform 726"/>
              <p:cNvSpPr>
                <a:spLocks/>
              </p:cNvSpPr>
              <p:nvPr/>
            </p:nvSpPr>
            <p:spPr bwMode="auto">
              <a:xfrm>
                <a:off x="323" y="3473"/>
                <a:ext cx="38" cy="6"/>
              </a:xfrm>
              <a:custGeom>
                <a:avLst/>
                <a:gdLst>
                  <a:gd name="T0" fmla="*/ 37 w 38"/>
                  <a:gd name="T1" fmla="*/ 3 h 6"/>
                  <a:gd name="T2" fmla="*/ 34 w 38"/>
                  <a:gd name="T3" fmla="*/ 0 h 6"/>
                  <a:gd name="T4" fmla="*/ 0 w 38"/>
                  <a:gd name="T5" fmla="*/ 0 h 6"/>
                  <a:gd name="T6" fmla="*/ 0 w 38"/>
                  <a:gd name="T7" fmla="*/ 5 h 6"/>
                  <a:gd name="T8" fmla="*/ 34 w 38"/>
                  <a:gd name="T9" fmla="*/ 5 h 6"/>
                  <a:gd name="T10" fmla="*/ 32 w 38"/>
                  <a:gd name="T11" fmla="*/ 3 h 6"/>
                  <a:gd name="T12" fmla="*/ 37 w 38"/>
                  <a:gd name="T13" fmla="*/ 3 h 6"/>
                  <a:gd name="T14" fmla="*/ 37 w 38"/>
                  <a:gd name="T15" fmla="*/ 0 h 6"/>
                  <a:gd name="T16" fmla="*/ 34 w 38"/>
                  <a:gd name="T17" fmla="*/ 0 h 6"/>
                  <a:gd name="T18" fmla="*/ 37 w 3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37" y="3"/>
                    </a:moveTo>
                    <a:lnTo>
                      <a:pt x="34" y="0"/>
                    </a:lnTo>
                    <a:lnTo>
                      <a:pt x="0" y="0"/>
                    </a:lnTo>
                    <a:lnTo>
                      <a:pt x="0" y="5"/>
                    </a:lnTo>
                    <a:lnTo>
                      <a:pt x="34" y="5"/>
                    </a:lnTo>
                    <a:lnTo>
                      <a:pt x="32" y="3"/>
                    </a:lnTo>
                    <a:lnTo>
                      <a:pt x="37" y="3"/>
                    </a:lnTo>
                    <a:lnTo>
                      <a:pt x="37" y="0"/>
                    </a:lnTo>
                    <a:lnTo>
                      <a:pt x="34" y="0"/>
                    </a:lnTo>
                    <a:lnTo>
                      <a:pt x="37" y="3"/>
                    </a:lnTo>
                  </a:path>
                </a:pathLst>
              </a:custGeom>
              <a:solidFill>
                <a:srgbClr val="000000"/>
              </a:solidFill>
              <a:ln w="9525" cap="rnd">
                <a:noFill/>
                <a:round/>
                <a:headEnd/>
                <a:tailEnd/>
              </a:ln>
            </p:spPr>
            <p:txBody>
              <a:bodyPr/>
              <a:lstStyle/>
              <a:p>
                <a:endParaRPr lang="tr-TR"/>
              </a:p>
            </p:txBody>
          </p:sp>
          <p:sp>
            <p:nvSpPr>
              <p:cNvPr id="18653" name="Freeform 727"/>
              <p:cNvSpPr>
                <a:spLocks/>
              </p:cNvSpPr>
              <p:nvPr/>
            </p:nvSpPr>
            <p:spPr bwMode="auto">
              <a:xfrm>
                <a:off x="355" y="3476"/>
                <a:ext cx="6" cy="160"/>
              </a:xfrm>
              <a:custGeom>
                <a:avLst/>
                <a:gdLst>
                  <a:gd name="T0" fmla="*/ 2 w 6"/>
                  <a:gd name="T1" fmla="*/ 159 h 160"/>
                  <a:gd name="T2" fmla="*/ 5 w 6"/>
                  <a:gd name="T3" fmla="*/ 157 h 160"/>
                  <a:gd name="T4" fmla="*/ 5 w 6"/>
                  <a:gd name="T5" fmla="*/ 0 h 160"/>
                  <a:gd name="T6" fmla="*/ 0 w 6"/>
                  <a:gd name="T7" fmla="*/ 0 h 160"/>
                  <a:gd name="T8" fmla="*/ 0 w 6"/>
                  <a:gd name="T9" fmla="*/ 157 h 160"/>
                  <a:gd name="T10" fmla="*/ 2 w 6"/>
                  <a:gd name="T11" fmla="*/ 154 h 160"/>
                  <a:gd name="T12" fmla="*/ 2 w 6"/>
                  <a:gd name="T13" fmla="*/ 159 h 160"/>
                  <a:gd name="T14" fmla="*/ 5 w 6"/>
                  <a:gd name="T15" fmla="*/ 159 h 160"/>
                  <a:gd name="T16" fmla="*/ 5 w 6"/>
                  <a:gd name="T17" fmla="*/ 157 h 160"/>
                  <a:gd name="T18" fmla="*/ 2 w 6"/>
                  <a:gd name="T19" fmla="*/ 159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0"/>
                  <a:gd name="T32" fmla="*/ 6 w 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0">
                    <a:moveTo>
                      <a:pt x="2" y="159"/>
                    </a:moveTo>
                    <a:lnTo>
                      <a:pt x="5" y="157"/>
                    </a:lnTo>
                    <a:lnTo>
                      <a:pt x="5" y="0"/>
                    </a:lnTo>
                    <a:lnTo>
                      <a:pt x="0" y="0"/>
                    </a:lnTo>
                    <a:lnTo>
                      <a:pt x="0" y="157"/>
                    </a:lnTo>
                    <a:lnTo>
                      <a:pt x="2" y="154"/>
                    </a:lnTo>
                    <a:lnTo>
                      <a:pt x="2" y="159"/>
                    </a:lnTo>
                    <a:lnTo>
                      <a:pt x="5" y="159"/>
                    </a:lnTo>
                    <a:lnTo>
                      <a:pt x="5" y="157"/>
                    </a:lnTo>
                    <a:lnTo>
                      <a:pt x="2" y="159"/>
                    </a:lnTo>
                  </a:path>
                </a:pathLst>
              </a:custGeom>
              <a:solidFill>
                <a:srgbClr val="000000"/>
              </a:solidFill>
              <a:ln w="9525" cap="rnd">
                <a:noFill/>
                <a:round/>
                <a:headEnd/>
                <a:tailEnd/>
              </a:ln>
            </p:spPr>
            <p:txBody>
              <a:bodyPr/>
              <a:lstStyle/>
              <a:p>
                <a:endParaRPr lang="tr-TR"/>
              </a:p>
            </p:txBody>
          </p:sp>
          <p:sp>
            <p:nvSpPr>
              <p:cNvPr id="18654" name="Freeform 728"/>
              <p:cNvSpPr>
                <a:spLocks/>
              </p:cNvSpPr>
              <p:nvPr/>
            </p:nvSpPr>
            <p:spPr bwMode="auto">
              <a:xfrm>
                <a:off x="320" y="3630"/>
                <a:ext cx="38" cy="6"/>
              </a:xfrm>
              <a:custGeom>
                <a:avLst/>
                <a:gdLst>
                  <a:gd name="T0" fmla="*/ 0 w 38"/>
                  <a:gd name="T1" fmla="*/ 2 h 6"/>
                  <a:gd name="T2" fmla="*/ 3 w 38"/>
                  <a:gd name="T3" fmla="*/ 5 h 6"/>
                  <a:gd name="T4" fmla="*/ 37 w 38"/>
                  <a:gd name="T5" fmla="*/ 5 h 6"/>
                  <a:gd name="T6" fmla="*/ 37 w 38"/>
                  <a:gd name="T7" fmla="*/ 0 h 6"/>
                  <a:gd name="T8" fmla="*/ 3 w 38"/>
                  <a:gd name="T9" fmla="*/ 0 h 6"/>
                  <a:gd name="T10" fmla="*/ 6 w 38"/>
                  <a:gd name="T11" fmla="*/ 2 h 6"/>
                  <a:gd name="T12" fmla="*/ 0 w 38"/>
                  <a:gd name="T13" fmla="*/ 2 h 6"/>
                  <a:gd name="T14" fmla="*/ 0 w 38"/>
                  <a:gd name="T15" fmla="*/ 5 h 6"/>
                  <a:gd name="T16" fmla="*/ 3 w 38"/>
                  <a:gd name="T17" fmla="*/ 5 h 6"/>
                  <a:gd name="T18" fmla="*/ 0 w 3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2"/>
                    </a:moveTo>
                    <a:lnTo>
                      <a:pt x="3" y="5"/>
                    </a:lnTo>
                    <a:lnTo>
                      <a:pt x="37" y="5"/>
                    </a:lnTo>
                    <a:lnTo>
                      <a:pt x="37" y="0"/>
                    </a:lnTo>
                    <a:lnTo>
                      <a:pt x="3" y="0"/>
                    </a:lnTo>
                    <a:lnTo>
                      <a:pt x="6"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655" name="Freeform 729"/>
              <p:cNvSpPr>
                <a:spLocks/>
              </p:cNvSpPr>
              <p:nvPr/>
            </p:nvSpPr>
            <p:spPr bwMode="auto">
              <a:xfrm>
                <a:off x="320" y="3473"/>
                <a:ext cx="7" cy="160"/>
              </a:xfrm>
              <a:custGeom>
                <a:avLst/>
                <a:gdLst>
                  <a:gd name="T0" fmla="*/ 3 w 7"/>
                  <a:gd name="T1" fmla="*/ 0 h 160"/>
                  <a:gd name="T2" fmla="*/ 0 w 7"/>
                  <a:gd name="T3" fmla="*/ 2 h 160"/>
                  <a:gd name="T4" fmla="*/ 0 w 7"/>
                  <a:gd name="T5" fmla="*/ 159 h 160"/>
                  <a:gd name="T6" fmla="*/ 6 w 7"/>
                  <a:gd name="T7" fmla="*/ 159 h 160"/>
                  <a:gd name="T8" fmla="*/ 6 w 7"/>
                  <a:gd name="T9" fmla="*/ 2 h 160"/>
                  <a:gd name="T10" fmla="*/ 3 w 7"/>
                  <a:gd name="T11" fmla="*/ 5 h 160"/>
                  <a:gd name="T12" fmla="*/ 3 w 7"/>
                  <a:gd name="T13" fmla="*/ 0 h 160"/>
                  <a:gd name="T14" fmla="*/ 0 w 7"/>
                  <a:gd name="T15" fmla="*/ 0 h 160"/>
                  <a:gd name="T16" fmla="*/ 0 w 7"/>
                  <a:gd name="T17" fmla="*/ 2 h 160"/>
                  <a:gd name="T18" fmla="*/ 3 w 7"/>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0"/>
                  <a:gd name="T32" fmla="*/ 7 w 7"/>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0">
                    <a:moveTo>
                      <a:pt x="3" y="0"/>
                    </a:moveTo>
                    <a:lnTo>
                      <a:pt x="0" y="2"/>
                    </a:lnTo>
                    <a:lnTo>
                      <a:pt x="0" y="159"/>
                    </a:lnTo>
                    <a:lnTo>
                      <a:pt x="6" y="159"/>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656" name="Rectangle 730"/>
              <p:cNvSpPr>
                <a:spLocks noChangeArrowheads="1"/>
              </p:cNvSpPr>
              <p:nvPr/>
            </p:nvSpPr>
            <p:spPr bwMode="auto">
              <a:xfrm>
                <a:off x="431" y="3475"/>
                <a:ext cx="33" cy="157"/>
              </a:xfrm>
              <a:prstGeom prst="rect">
                <a:avLst/>
              </a:prstGeom>
              <a:solidFill>
                <a:srgbClr val="003FBF"/>
              </a:solidFill>
              <a:ln w="9525">
                <a:noFill/>
                <a:miter lim="800000"/>
                <a:headEnd/>
                <a:tailEnd/>
              </a:ln>
            </p:spPr>
            <p:txBody>
              <a:bodyPr wrap="none" anchor="ctr"/>
              <a:lstStyle/>
              <a:p>
                <a:endParaRPr lang="tr-TR"/>
              </a:p>
            </p:txBody>
          </p:sp>
          <p:sp>
            <p:nvSpPr>
              <p:cNvPr id="18657" name="Freeform 731"/>
              <p:cNvSpPr>
                <a:spLocks/>
              </p:cNvSpPr>
              <p:nvPr/>
            </p:nvSpPr>
            <p:spPr bwMode="auto">
              <a:xfrm>
                <a:off x="431" y="3473"/>
                <a:ext cx="37" cy="5"/>
              </a:xfrm>
              <a:custGeom>
                <a:avLst/>
                <a:gdLst>
                  <a:gd name="T0" fmla="*/ 36 w 37"/>
                  <a:gd name="T1" fmla="*/ 2 h 5"/>
                  <a:gd name="T2" fmla="*/ 33 w 37"/>
                  <a:gd name="T3" fmla="*/ 0 h 5"/>
                  <a:gd name="T4" fmla="*/ 0 w 37"/>
                  <a:gd name="T5" fmla="*/ 0 h 5"/>
                  <a:gd name="T6" fmla="*/ 0 w 37"/>
                  <a:gd name="T7" fmla="*/ 4 h 5"/>
                  <a:gd name="T8" fmla="*/ 33 w 37"/>
                  <a:gd name="T9" fmla="*/ 4 h 5"/>
                  <a:gd name="T10" fmla="*/ 31 w 37"/>
                  <a:gd name="T11" fmla="*/ 2 h 5"/>
                  <a:gd name="T12" fmla="*/ 36 w 37"/>
                  <a:gd name="T13" fmla="*/ 2 h 5"/>
                  <a:gd name="T14" fmla="*/ 36 w 37"/>
                  <a:gd name="T15" fmla="*/ 0 h 5"/>
                  <a:gd name="T16" fmla="*/ 33 w 37"/>
                  <a:gd name="T17" fmla="*/ 0 h 5"/>
                  <a:gd name="T18" fmla="*/ 36 w 3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5"/>
                  <a:gd name="T32" fmla="*/ 37 w 3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5">
                    <a:moveTo>
                      <a:pt x="36" y="2"/>
                    </a:moveTo>
                    <a:lnTo>
                      <a:pt x="33" y="0"/>
                    </a:lnTo>
                    <a:lnTo>
                      <a:pt x="0" y="0"/>
                    </a:lnTo>
                    <a:lnTo>
                      <a:pt x="0" y="4"/>
                    </a:lnTo>
                    <a:lnTo>
                      <a:pt x="33" y="4"/>
                    </a:lnTo>
                    <a:lnTo>
                      <a:pt x="31" y="2"/>
                    </a:lnTo>
                    <a:lnTo>
                      <a:pt x="36" y="2"/>
                    </a:lnTo>
                    <a:lnTo>
                      <a:pt x="36" y="0"/>
                    </a:lnTo>
                    <a:lnTo>
                      <a:pt x="33" y="0"/>
                    </a:lnTo>
                    <a:lnTo>
                      <a:pt x="36" y="2"/>
                    </a:lnTo>
                  </a:path>
                </a:pathLst>
              </a:custGeom>
              <a:solidFill>
                <a:srgbClr val="000000"/>
              </a:solidFill>
              <a:ln w="9525" cap="rnd">
                <a:noFill/>
                <a:round/>
                <a:headEnd/>
                <a:tailEnd/>
              </a:ln>
            </p:spPr>
            <p:txBody>
              <a:bodyPr/>
              <a:lstStyle/>
              <a:p>
                <a:endParaRPr lang="tr-TR"/>
              </a:p>
            </p:txBody>
          </p:sp>
          <p:sp>
            <p:nvSpPr>
              <p:cNvPr id="18658" name="Freeform 732"/>
              <p:cNvSpPr>
                <a:spLocks/>
              </p:cNvSpPr>
              <p:nvPr/>
            </p:nvSpPr>
            <p:spPr bwMode="auto">
              <a:xfrm>
                <a:off x="462" y="3475"/>
                <a:ext cx="6" cy="161"/>
              </a:xfrm>
              <a:custGeom>
                <a:avLst/>
                <a:gdLst>
                  <a:gd name="T0" fmla="*/ 2 w 6"/>
                  <a:gd name="T1" fmla="*/ 160 h 161"/>
                  <a:gd name="T2" fmla="*/ 5 w 6"/>
                  <a:gd name="T3" fmla="*/ 157 h 161"/>
                  <a:gd name="T4" fmla="*/ 5 w 6"/>
                  <a:gd name="T5" fmla="*/ 0 h 161"/>
                  <a:gd name="T6" fmla="*/ 0 w 6"/>
                  <a:gd name="T7" fmla="*/ 0 h 161"/>
                  <a:gd name="T8" fmla="*/ 0 w 6"/>
                  <a:gd name="T9" fmla="*/ 157 h 161"/>
                  <a:gd name="T10" fmla="*/ 2 w 6"/>
                  <a:gd name="T11" fmla="*/ 155 h 161"/>
                  <a:gd name="T12" fmla="*/ 2 w 6"/>
                  <a:gd name="T13" fmla="*/ 160 h 161"/>
                  <a:gd name="T14" fmla="*/ 5 w 6"/>
                  <a:gd name="T15" fmla="*/ 160 h 161"/>
                  <a:gd name="T16" fmla="*/ 5 w 6"/>
                  <a:gd name="T17" fmla="*/ 157 h 161"/>
                  <a:gd name="T18" fmla="*/ 2 w 6"/>
                  <a:gd name="T19" fmla="*/ 16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1"/>
                  <a:gd name="T32" fmla="*/ 6 w 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1">
                    <a:moveTo>
                      <a:pt x="2" y="160"/>
                    </a:moveTo>
                    <a:lnTo>
                      <a:pt x="5" y="157"/>
                    </a:lnTo>
                    <a:lnTo>
                      <a:pt x="5" y="0"/>
                    </a:lnTo>
                    <a:lnTo>
                      <a:pt x="0" y="0"/>
                    </a:lnTo>
                    <a:lnTo>
                      <a:pt x="0" y="157"/>
                    </a:lnTo>
                    <a:lnTo>
                      <a:pt x="2" y="155"/>
                    </a:lnTo>
                    <a:lnTo>
                      <a:pt x="2" y="160"/>
                    </a:lnTo>
                    <a:lnTo>
                      <a:pt x="5" y="160"/>
                    </a:lnTo>
                    <a:lnTo>
                      <a:pt x="5" y="157"/>
                    </a:lnTo>
                    <a:lnTo>
                      <a:pt x="2" y="160"/>
                    </a:lnTo>
                  </a:path>
                </a:pathLst>
              </a:custGeom>
              <a:solidFill>
                <a:srgbClr val="000000"/>
              </a:solidFill>
              <a:ln w="9525" cap="rnd">
                <a:noFill/>
                <a:round/>
                <a:headEnd/>
                <a:tailEnd/>
              </a:ln>
            </p:spPr>
            <p:txBody>
              <a:bodyPr/>
              <a:lstStyle/>
              <a:p>
                <a:endParaRPr lang="tr-TR"/>
              </a:p>
            </p:txBody>
          </p:sp>
          <p:sp>
            <p:nvSpPr>
              <p:cNvPr id="18659" name="Freeform 733"/>
              <p:cNvSpPr>
                <a:spLocks/>
              </p:cNvSpPr>
              <p:nvPr/>
            </p:nvSpPr>
            <p:spPr bwMode="auto">
              <a:xfrm>
                <a:off x="427" y="3630"/>
                <a:ext cx="38" cy="6"/>
              </a:xfrm>
              <a:custGeom>
                <a:avLst/>
                <a:gdLst>
                  <a:gd name="T0" fmla="*/ 0 w 38"/>
                  <a:gd name="T1" fmla="*/ 2 h 6"/>
                  <a:gd name="T2" fmla="*/ 3 w 38"/>
                  <a:gd name="T3" fmla="*/ 5 h 6"/>
                  <a:gd name="T4" fmla="*/ 37 w 38"/>
                  <a:gd name="T5" fmla="*/ 5 h 6"/>
                  <a:gd name="T6" fmla="*/ 37 w 38"/>
                  <a:gd name="T7" fmla="*/ 0 h 6"/>
                  <a:gd name="T8" fmla="*/ 3 w 38"/>
                  <a:gd name="T9" fmla="*/ 0 h 6"/>
                  <a:gd name="T10" fmla="*/ 5 w 38"/>
                  <a:gd name="T11" fmla="*/ 2 h 6"/>
                  <a:gd name="T12" fmla="*/ 0 w 38"/>
                  <a:gd name="T13" fmla="*/ 2 h 6"/>
                  <a:gd name="T14" fmla="*/ 0 w 38"/>
                  <a:gd name="T15" fmla="*/ 5 h 6"/>
                  <a:gd name="T16" fmla="*/ 3 w 38"/>
                  <a:gd name="T17" fmla="*/ 5 h 6"/>
                  <a:gd name="T18" fmla="*/ 0 w 3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2"/>
                    </a:moveTo>
                    <a:lnTo>
                      <a:pt x="3" y="5"/>
                    </a:lnTo>
                    <a:lnTo>
                      <a:pt x="37" y="5"/>
                    </a:lnTo>
                    <a:lnTo>
                      <a:pt x="37"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660" name="Freeform 734"/>
              <p:cNvSpPr>
                <a:spLocks/>
              </p:cNvSpPr>
              <p:nvPr/>
            </p:nvSpPr>
            <p:spPr bwMode="auto">
              <a:xfrm>
                <a:off x="427" y="3473"/>
                <a:ext cx="7" cy="160"/>
              </a:xfrm>
              <a:custGeom>
                <a:avLst/>
                <a:gdLst>
                  <a:gd name="T0" fmla="*/ 3 w 7"/>
                  <a:gd name="T1" fmla="*/ 0 h 160"/>
                  <a:gd name="T2" fmla="*/ 0 w 7"/>
                  <a:gd name="T3" fmla="*/ 2 h 160"/>
                  <a:gd name="T4" fmla="*/ 0 w 7"/>
                  <a:gd name="T5" fmla="*/ 159 h 160"/>
                  <a:gd name="T6" fmla="*/ 6 w 7"/>
                  <a:gd name="T7" fmla="*/ 159 h 160"/>
                  <a:gd name="T8" fmla="*/ 6 w 7"/>
                  <a:gd name="T9" fmla="*/ 2 h 160"/>
                  <a:gd name="T10" fmla="*/ 3 w 7"/>
                  <a:gd name="T11" fmla="*/ 5 h 160"/>
                  <a:gd name="T12" fmla="*/ 3 w 7"/>
                  <a:gd name="T13" fmla="*/ 0 h 160"/>
                  <a:gd name="T14" fmla="*/ 0 w 7"/>
                  <a:gd name="T15" fmla="*/ 0 h 160"/>
                  <a:gd name="T16" fmla="*/ 0 w 7"/>
                  <a:gd name="T17" fmla="*/ 2 h 160"/>
                  <a:gd name="T18" fmla="*/ 3 w 7"/>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0"/>
                  <a:gd name="T32" fmla="*/ 7 w 7"/>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0">
                    <a:moveTo>
                      <a:pt x="3" y="0"/>
                    </a:moveTo>
                    <a:lnTo>
                      <a:pt x="0" y="2"/>
                    </a:lnTo>
                    <a:lnTo>
                      <a:pt x="0" y="159"/>
                    </a:lnTo>
                    <a:lnTo>
                      <a:pt x="6" y="159"/>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661" name="Rectangle 735"/>
              <p:cNvSpPr>
                <a:spLocks noChangeArrowheads="1"/>
              </p:cNvSpPr>
              <p:nvPr/>
            </p:nvSpPr>
            <p:spPr bwMode="auto">
              <a:xfrm>
                <a:off x="365" y="3483"/>
                <a:ext cx="57" cy="61"/>
              </a:xfrm>
              <a:prstGeom prst="rect">
                <a:avLst/>
              </a:prstGeom>
              <a:solidFill>
                <a:srgbClr val="C6E0DD"/>
              </a:solidFill>
              <a:ln w="9525">
                <a:noFill/>
                <a:miter lim="800000"/>
                <a:headEnd/>
                <a:tailEnd/>
              </a:ln>
            </p:spPr>
            <p:txBody>
              <a:bodyPr wrap="none" anchor="ctr"/>
              <a:lstStyle/>
              <a:p>
                <a:endParaRPr lang="tr-TR"/>
              </a:p>
            </p:txBody>
          </p:sp>
          <p:sp>
            <p:nvSpPr>
              <p:cNvPr id="18662" name="Freeform 736"/>
              <p:cNvSpPr>
                <a:spLocks/>
              </p:cNvSpPr>
              <p:nvPr/>
            </p:nvSpPr>
            <p:spPr bwMode="auto">
              <a:xfrm>
                <a:off x="365" y="3481"/>
                <a:ext cx="61" cy="5"/>
              </a:xfrm>
              <a:custGeom>
                <a:avLst/>
                <a:gdLst>
                  <a:gd name="T0" fmla="*/ 60 w 61"/>
                  <a:gd name="T1" fmla="*/ 2 h 5"/>
                  <a:gd name="T2" fmla="*/ 57 w 61"/>
                  <a:gd name="T3" fmla="*/ 0 h 5"/>
                  <a:gd name="T4" fmla="*/ 0 w 61"/>
                  <a:gd name="T5" fmla="*/ 0 h 5"/>
                  <a:gd name="T6" fmla="*/ 0 w 61"/>
                  <a:gd name="T7" fmla="*/ 4 h 5"/>
                  <a:gd name="T8" fmla="*/ 57 w 61"/>
                  <a:gd name="T9" fmla="*/ 4 h 5"/>
                  <a:gd name="T10" fmla="*/ 54 w 61"/>
                  <a:gd name="T11" fmla="*/ 2 h 5"/>
                  <a:gd name="T12" fmla="*/ 60 w 61"/>
                  <a:gd name="T13" fmla="*/ 2 h 5"/>
                  <a:gd name="T14" fmla="*/ 60 w 61"/>
                  <a:gd name="T15" fmla="*/ 0 h 5"/>
                  <a:gd name="T16" fmla="*/ 57 w 61"/>
                  <a:gd name="T17" fmla="*/ 0 h 5"/>
                  <a:gd name="T18" fmla="*/ 60 w 61"/>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
                  <a:gd name="T32" fmla="*/ 61 w 61"/>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
                    <a:moveTo>
                      <a:pt x="60" y="2"/>
                    </a:moveTo>
                    <a:lnTo>
                      <a:pt x="57" y="0"/>
                    </a:lnTo>
                    <a:lnTo>
                      <a:pt x="0" y="0"/>
                    </a:lnTo>
                    <a:lnTo>
                      <a:pt x="0" y="4"/>
                    </a:lnTo>
                    <a:lnTo>
                      <a:pt x="57" y="4"/>
                    </a:lnTo>
                    <a:lnTo>
                      <a:pt x="54" y="2"/>
                    </a:lnTo>
                    <a:lnTo>
                      <a:pt x="60" y="2"/>
                    </a:lnTo>
                    <a:lnTo>
                      <a:pt x="60" y="0"/>
                    </a:lnTo>
                    <a:lnTo>
                      <a:pt x="57" y="0"/>
                    </a:lnTo>
                    <a:lnTo>
                      <a:pt x="60" y="2"/>
                    </a:lnTo>
                  </a:path>
                </a:pathLst>
              </a:custGeom>
              <a:solidFill>
                <a:srgbClr val="000000"/>
              </a:solidFill>
              <a:ln w="9525" cap="rnd">
                <a:noFill/>
                <a:round/>
                <a:headEnd/>
                <a:tailEnd/>
              </a:ln>
            </p:spPr>
            <p:txBody>
              <a:bodyPr/>
              <a:lstStyle/>
              <a:p>
                <a:endParaRPr lang="tr-TR"/>
              </a:p>
            </p:txBody>
          </p:sp>
          <p:sp>
            <p:nvSpPr>
              <p:cNvPr id="18663" name="Freeform 737"/>
              <p:cNvSpPr>
                <a:spLocks/>
              </p:cNvSpPr>
              <p:nvPr/>
            </p:nvSpPr>
            <p:spPr bwMode="auto">
              <a:xfrm>
                <a:off x="419" y="3483"/>
                <a:ext cx="7" cy="65"/>
              </a:xfrm>
              <a:custGeom>
                <a:avLst/>
                <a:gdLst>
                  <a:gd name="T0" fmla="*/ 3 w 7"/>
                  <a:gd name="T1" fmla="*/ 64 h 65"/>
                  <a:gd name="T2" fmla="*/ 6 w 7"/>
                  <a:gd name="T3" fmla="*/ 62 h 65"/>
                  <a:gd name="T4" fmla="*/ 6 w 7"/>
                  <a:gd name="T5" fmla="*/ 0 h 65"/>
                  <a:gd name="T6" fmla="*/ 0 w 7"/>
                  <a:gd name="T7" fmla="*/ 0 h 65"/>
                  <a:gd name="T8" fmla="*/ 0 w 7"/>
                  <a:gd name="T9" fmla="*/ 62 h 65"/>
                  <a:gd name="T10" fmla="*/ 3 w 7"/>
                  <a:gd name="T11" fmla="*/ 59 h 65"/>
                  <a:gd name="T12" fmla="*/ 3 w 7"/>
                  <a:gd name="T13" fmla="*/ 64 h 65"/>
                  <a:gd name="T14" fmla="*/ 6 w 7"/>
                  <a:gd name="T15" fmla="*/ 64 h 65"/>
                  <a:gd name="T16" fmla="*/ 6 w 7"/>
                  <a:gd name="T17" fmla="*/ 62 h 65"/>
                  <a:gd name="T18" fmla="*/ 3 w 7"/>
                  <a:gd name="T19" fmla="*/ 64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5"/>
                  <a:gd name="T32" fmla="*/ 7 w 7"/>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5">
                    <a:moveTo>
                      <a:pt x="3" y="64"/>
                    </a:moveTo>
                    <a:lnTo>
                      <a:pt x="6" y="62"/>
                    </a:lnTo>
                    <a:lnTo>
                      <a:pt x="6" y="0"/>
                    </a:lnTo>
                    <a:lnTo>
                      <a:pt x="0" y="0"/>
                    </a:lnTo>
                    <a:lnTo>
                      <a:pt x="0" y="62"/>
                    </a:lnTo>
                    <a:lnTo>
                      <a:pt x="3" y="59"/>
                    </a:lnTo>
                    <a:lnTo>
                      <a:pt x="3" y="64"/>
                    </a:lnTo>
                    <a:lnTo>
                      <a:pt x="6" y="64"/>
                    </a:lnTo>
                    <a:lnTo>
                      <a:pt x="6" y="62"/>
                    </a:lnTo>
                    <a:lnTo>
                      <a:pt x="3" y="64"/>
                    </a:lnTo>
                  </a:path>
                </a:pathLst>
              </a:custGeom>
              <a:solidFill>
                <a:srgbClr val="000000"/>
              </a:solidFill>
              <a:ln w="9525" cap="rnd">
                <a:noFill/>
                <a:round/>
                <a:headEnd/>
                <a:tailEnd/>
              </a:ln>
            </p:spPr>
            <p:txBody>
              <a:bodyPr/>
              <a:lstStyle/>
              <a:p>
                <a:endParaRPr lang="tr-TR"/>
              </a:p>
            </p:txBody>
          </p:sp>
          <p:sp>
            <p:nvSpPr>
              <p:cNvPr id="18664" name="Freeform 738"/>
              <p:cNvSpPr>
                <a:spLocks/>
              </p:cNvSpPr>
              <p:nvPr/>
            </p:nvSpPr>
            <p:spPr bwMode="auto">
              <a:xfrm>
                <a:off x="363" y="3542"/>
                <a:ext cx="60" cy="6"/>
              </a:xfrm>
              <a:custGeom>
                <a:avLst/>
                <a:gdLst>
                  <a:gd name="T0" fmla="*/ 0 w 60"/>
                  <a:gd name="T1" fmla="*/ 2 h 6"/>
                  <a:gd name="T2" fmla="*/ 2 w 60"/>
                  <a:gd name="T3" fmla="*/ 5 h 6"/>
                  <a:gd name="T4" fmla="*/ 59 w 60"/>
                  <a:gd name="T5" fmla="*/ 5 h 6"/>
                  <a:gd name="T6" fmla="*/ 59 w 60"/>
                  <a:gd name="T7" fmla="*/ 0 h 6"/>
                  <a:gd name="T8" fmla="*/ 2 w 60"/>
                  <a:gd name="T9" fmla="*/ 0 h 6"/>
                  <a:gd name="T10" fmla="*/ 5 w 60"/>
                  <a:gd name="T11" fmla="*/ 2 h 6"/>
                  <a:gd name="T12" fmla="*/ 0 w 60"/>
                  <a:gd name="T13" fmla="*/ 2 h 6"/>
                  <a:gd name="T14" fmla="*/ 0 w 60"/>
                  <a:gd name="T15" fmla="*/ 5 h 6"/>
                  <a:gd name="T16" fmla="*/ 2 w 60"/>
                  <a:gd name="T17" fmla="*/ 5 h 6"/>
                  <a:gd name="T18" fmla="*/ 0 w 6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
                  <a:gd name="T32" fmla="*/ 60 w 6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
                    <a:moveTo>
                      <a:pt x="0" y="2"/>
                    </a:moveTo>
                    <a:lnTo>
                      <a:pt x="2" y="5"/>
                    </a:lnTo>
                    <a:lnTo>
                      <a:pt x="59" y="5"/>
                    </a:lnTo>
                    <a:lnTo>
                      <a:pt x="59"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665" name="Freeform 739"/>
              <p:cNvSpPr>
                <a:spLocks/>
              </p:cNvSpPr>
              <p:nvPr/>
            </p:nvSpPr>
            <p:spPr bwMode="auto">
              <a:xfrm>
                <a:off x="363" y="3481"/>
                <a:ext cx="6" cy="64"/>
              </a:xfrm>
              <a:custGeom>
                <a:avLst/>
                <a:gdLst>
                  <a:gd name="T0" fmla="*/ 2 w 6"/>
                  <a:gd name="T1" fmla="*/ 0 h 64"/>
                  <a:gd name="T2" fmla="*/ 0 w 6"/>
                  <a:gd name="T3" fmla="*/ 2 h 64"/>
                  <a:gd name="T4" fmla="*/ 0 w 6"/>
                  <a:gd name="T5" fmla="*/ 63 h 64"/>
                  <a:gd name="T6" fmla="*/ 5 w 6"/>
                  <a:gd name="T7" fmla="*/ 63 h 64"/>
                  <a:gd name="T8" fmla="*/ 5 w 6"/>
                  <a:gd name="T9" fmla="*/ 2 h 64"/>
                  <a:gd name="T10" fmla="*/ 2 w 6"/>
                  <a:gd name="T11" fmla="*/ 5 h 64"/>
                  <a:gd name="T12" fmla="*/ 2 w 6"/>
                  <a:gd name="T13" fmla="*/ 0 h 64"/>
                  <a:gd name="T14" fmla="*/ 0 w 6"/>
                  <a:gd name="T15" fmla="*/ 0 h 64"/>
                  <a:gd name="T16" fmla="*/ 0 w 6"/>
                  <a:gd name="T17" fmla="*/ 2 h 64"/>
                  <a:gd name="T18" fmla="*/ 2 w 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4"/>
                  <a:gd name="T32" fmla="*/ 6 w 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4">
                    <a:moveTo>
                      <a:pt x="2" y="0"/>
                    </a:moveTo>
                    <a:lnTo>
                      <a:pt x="0" y="2"/>
                    </a:lnTo>
                    <a:lnTo>
                      <a:pt x="0" y="63"/>
                    </a:lnTo>
                    <a:lnTo>
                      <a:pt x="5" y="63"/>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666" name="Rectangle 740"/>
              <p:cNvSpPr>
                <a:spLocks noChangeArrowheads="1"/>
              </p:cNvSpPr>
              <p:nvPr/>
            </p:nvSpPr>
            <p:spPr bwMode="auto">
              <a:xfrm>
                <a:off x="366" y="3549"/>
                <a:ext cx="56" cy="72"/>
              </a:xfrm>
              <a:prstGeom prst="rect">
                <a:avLst/>
              </a:prstGeom>
              <a:solidFill>
                <a:srgbClr val="C6E0DD"/>
              </a:solidFill>
              <a:ln w="9525">
                <a:noFill/>
                <a:miter lim="800000"/>
                <a:headEnd/>
                <a:tailEnd/>
              </a:ln>
            </p:spPr>
            <p:txBody>
              <a:bodyPr wrap="none" anchor="ctr"/>
              <a:lstStyle/>
              <a:p>
                <a:endParaRPr lang="tr-TR"/>
              </a:p>
            </p:txBody>
          </p:sp>
          <p:sp>
            <p:nvSpPr>
              <p:cNvPr id="18667" name="Freeform 741"/>
              <p:cNvSpPr>
                <a:spLocks/>
              </p:cNvSpPr>
              <p:nvPr/>
            </p:nvSpPr>
            <p:spPr bwMode="auto">
              <a:xfrm>
                <a:off x="366" y="3547"/>
                <a:ext cx="60" cy="6"/>
              </a:xfrm>
              <a:custGeom>
                <a:avLst/>
                <a:gdLst>
                  <a:gd name="T0" fmla="*/ 59 w 60"/>
                  <a:gd name="T1" fmla="*/ 2 h 6"/>
                  <a:gd name="T2" fmla="*/ 56 w 60"/>
                  <a:gd name="T3" fmla="*/ 0 h 6"/>
                  <a:gd name="T4" fmla="*/ 0 w 60"/>
                  <a:gd name="T5" fmla="*/ 0 h 6"/>
                  <a:gd name="T6" fmla="*/ 0 w 60"/>
                  <a:gd name="T7" fmla="*/ 5 h 6"/>
                  <a:gd name="T8" fmla="*/ 56 w 60"/>
                  <a:gd name="T9" fmla="*/ 5 h 6"/>
                  <a:gd name="T10" fmla="*/ 53 w 60"/>
                  <a:gd name="T11" fmla="*/ 2 h 6"/>
                  <a:gd name="T12" fmla="*/ 59 w 60"/>
                  <a:gd name="T13" fmla="*/ 2 h 6"/>
                  <a:gd name="T14" fmla="*/ 59 w 60"/>
                  <a:gd name="T15" fmla="*/ 0 h 6"/>
                  <a:gd name="T16" fmla="*/ 56 w 60"/>
                  <a:gd name="T17" fmla="*/ 0 h 6"/>
                  <a:gd name="T18" fmla="*/ 59 w 6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
                  <a:gd name="T32" fmla="*/ 60 w 6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
                    <a:moveTo>
                      <a:pt x="59" y="2"/>
                    </a:moveTo>
                    <a:lnTo>
                      <a:pt x="56" y="0"/>
                    </a:lnTo>
                    <a:lnTo>
                      <a:pt x="0" y="0"/>
                    </a:lnTo>
                    <a:lnTo>
                      <a:pt x="0" y="5"/>
                    </a:lnTo>
                    <a:lnTo>
                      <a:pt x="56" y="5"/>
                    </a:lnTo>
                    <a:lnTo>
                      <a:pt x="53" y="2"/>
                    </a:lnTo>
                    <a:lnTo>
                      <a:pt x="59" y="2"/>
                    </a:lnTo>
                    <a:lnTo>
                      <a:pt x="59" y="0"/>
                    </a:lnTo>
                    <a:lnTo>
                      <a:pt x="56" y="0"/>
                    </a:lnTo>
                    <a:lnTo>
                      <a:pt x="59" y="2"/>
                    </a:lnTo>
                  </a:path>
                </a:pathLst>
              </a:custGeom>
              <a:solidFill>
                <a:srgbClr val="000000"/>
              </a:solidFill>
              <a:ln w="9525" cap="rnd">
                <a:noFill/>
                <a:round/>
                <a:headEnd/>
                <a:tailEnd/>
              </a:ln>
            </p:spPr>
            <p:txBody>
              <a:bodyPr/>
              <a:lstStyle/>
              <a:p>
                <a:endParaRPr lang="tr-TR"/>
              </a:p>
            </p:txBody>
          </p:sp>
          <p:sp>
            <p:nvSpPr>
              <p:cNvPr id="18668" name="Freeform 742"/>
              <p:cNvSpPr>
                <a:spLocks/>
              </p:cNvSpPr>
              <p:nvPr/>
            </p:nvSpPr>
            <p:spPr bwMode="auto">
              <a:xfrm>
                <a:off x="419" y="3549"/>
                <a:ext cx="7" cy="76"/>
              </a:xfrm>
              <a:custGeom>
                <a:avLst/>
                <a:gdLst>
                  <a:gd name="T0" fmla="*/ 3 w 7"/>
                  <a:gd name="T1" fmla="*/ 75 h 76"/>
                  <a:gd name="T2" fmla="*/ 6 w 7"/>
                  <a:gd name="T3" fmla="*/ 72 h 76"/>
                  <a:gd name="T4" fmla="*/ 6 w 7"/>
                  <a:gd name="T5" fmla="*/ 0 h 76"/>
                  <a:gd name="T6" fmla="*/ 0 w 7"/>
                  <a:gd name="T7" fmla="*/ 0 h 76"/>
                  <a:gd name="T8" fmla="*/ 0 w 7"/>
                  <a:gd name="T9" fmla="*/ 72 h 76"/>
                  <a:gd name="T10" fmla="*/ 3 w 7"/>
                  <a:gd name="T11" fmla="*/ 71 h 76"/>
                  <a:gd name="T12" fmla="*/ 3 w 7"/>
                  <a:gd name="T13" fmla="*/ 75 h 76"/>
                  <a:gd name="T14" fmla="*/ 6 w 7"/>
                  <a:gd name="T15" fmla="*/ 75 h 76"/>
                  <a:gd name="T16" fmla="*/ 6 w 7"/>
                  <a:gd name="T17" fmla="*/ 72 h 76"/>
                  <a:gd name="T18" fmla="*/ 3 w 7"/>
                  <a:gd name="T19" fmla="*/ 7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6"/>
                  <a:gd name="T32" fmla="*/ 7 w 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6">
                    <a:moveTo>
                      <a:pt x="3" y="75"/>
                    </a:moveTo>
                    <a:lnTo>
                      <a:pt x="6" y="72"/>
                    </a:lnTo>
                    <a:lnTo>
                      <a:pt x="6" y="0"/>
                    </a:lnTo>
                    <a:lnTo>
                      <a:pt x="0" y="0"/>
                    </a:lnTo>
                    <a:lnTo>
                      <a:pt x="0" y="72"/>
                    </a:lnTo>
                    <a:lnTo>
                      <a:pt x="3" y="71"/>
                    </a:lnTo>
                    <a:lnTo>
                      <a:pt x="3" y="75"/>
                    </a:lnTo>
                    <a:lnTo>
                      <a:pt x="6" y="75"/>
                    </a:lnTo>
                    <a:lnTo>
                      <a:pt x="6" y="72"/>
                    </a:lnTo>
                    <a:lnTo>
                      <a:pt x="3" y="75"/>
                    </a:lnTo>
                  </a:path>
                </a:pathLst>
              </a:custGeom>
              <a:solidFill>
                <a:srgbClr val="000000"/>
              </a:solidFill>
              <a:ln w="9525" cap="rnd">
                <a:noFill/>
                <a:round/>
                <a:headEnd/>
                <a:tailEnd/>
              </a:ln>
            </p:spPr>
            <p:txBody>
              <a:bodyPr/>
              <a:lstStyle/>
              <a:p>
                <a:endParaRPr lang="tr-TR"/>
              </a:p>
            </p:txBody>
          </p:sp>
          <p:sp>
            <p:nvSpPr>
              <p:cNvPr id="18669" name="Freeform 743"/>
              <p:cNvSpPr>
                <a:spLocks/>
              </p:cNvSpPr>
              <p:nvPr/>
            </p:nvSpPr>
            <p:spPr bwMode="auto">
              <a:xfrm>
                <a:off x="363" y="3619"/>
                <a:ext cx="60" cy="6"/>
              </a:xfrm>
              <a:custGeom>
                <a:avLst/>
                <a:gdLst>
                  <a:gd name="T0" fmla="*/ 0 w 60"/>
                  <a:gd name="T1" fmla="*/ 2 h 6"/>
                  <a:gd name="T2" fmla="*/ 3 w 60"/>
                  <a:gd name="T3" fmla="*/ 5 h 6"/>
                  <a:gd name="T4" fmla="*/ 59 w 60"/>
                  <a:gd name="T5" fmla="*/ 5 h 6"/>
                  <a:gd name="T6" fmla="*/ 59 w 60"/>
                  <a:gd name="T7" fmla="*/ 0 h 6"/>
                  <a:gd name="T8" fmla="*/ 3 w 60"/>
                  <a:gd name="T9" fmla="*/ 0 h 6"/>
                  <a:gd name="T10" fmla="*/ 6 w 60"/>
                  <a:gd name="T11" fmla="*/ 2 h 6"/>
                  <a:gd name="T12" fmla="*/ 0 w 60"/>
                  <a:gd name="T13" fmla="*/ 2 h 6"/>
                  <a:gd name="T14" fmla="*/ 0 w 60"/>
                  <a:gd name="T15" fmla="*/ 5 h 6"/>
                  <a:gd name="T16" fmla="*/ 3 w 60"/>
                  <a:gd name="T17" fmla="*/ 5 h 6"/>
                  <a:gd name="T18" fmla="*/ 0 w 6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
                  <a:gd name="T32" fmla="*/ 60 w 6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
                    <a:moveTo>
                      <a:pt x="0" y="2"/>
                    </a:moveTo>
                    <a:lnTo>
                      <a:pt x="3" y="5"/>
                    </a:lnTo>
                    <a:lnTo>
                      <a:pt x="59" y="5"/>
                    </a:lnTo>
                    <a:lnTo>
                      <a:pt x="59" y="0"/>
                    </a:lnTo>
                    <a:lnTo>
                      <a:pt x="3" y="0"/>
                    </a:lnTo>
                    <a:lnTo>
                      <a:pt x="6"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670" name="Freeform 744"/>
              <p:cNvSpPr>
                <a:spLocks/>
              </p:cNvSpPr>
              <p:nvPr/>
            </p:nvSpPr>
            <p:spPr bwMode="auto">
              <a:xfrm>
                <a:off x="363" y="3547"/>
                <a:ext cx="6" cy="75"/>
              </a:xfrm>
              <a:custGeom>
                <a:avLst/>
                <a:gdLst>
                  <a:gd name="T0" fmla="*/ 2 w 6"/>
                  <a:gd name="T1" fmla="*/ 0 h 75"/>
                  <a:gd name="T2" fmla="*/ 0 w 6"/>
                  <a:gd name="T3" fmla="*/ 2 h 75"/>
                  <a:gd name="T4" fmla="*/ 0 w 6"/>
                  <a:gd name="T5" fmla="*/ 74 h 75"/>
                  <a:gd name="T6" fmla="*/ 5 w 6"/>
                  <a:gd name="T7" fmla="*/ 74 h 75"/>
                  <a:gd name="T8" fmla="*/ 5 w 6"/>
                  <a:gd name="T9" fmla="*/ 2 h 75"/>
                  <a:gd name="T10" fmla="*/ 2 w 6"/>
                  <a:gd name="T11" fmla="*/ 4 h 75"/>
                  <a:gd name="T12" fmla="*/ 2 w 6"/>
                  <a:gd name="T13" fmla="*/ 0 h 75"/>
                  <a:gd name="T14" fmla="*/ 0 w 6"/>
                  <a:gd name="T15" fmla="*/ 0 h 75"/>
                  <a:gd name="T16" fmla="*/ 0 w 6"/>
                  <a:gd name="T17" fmla="*/ 2 h 75"/>
                  <a:gd name="T18" fmla="*/ 2 w 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5"/>
                  <a:gd name="T32" fmla="*/ 6 w 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5">
                    <a:moveTo>
                      <a:pt x="2" y="0"/>
                    </a:moveTo>
                    <a:lnTo>
                      <a:pt x="0" y="2"/>
                    </a:lnTo>
                    <a:lnTo>
                      <a:pt x="0" y="74"/>
                    </a:lnTo>
                    <a:lnTo>
                      <a:pt x="5" y="74"/>
                    </a:lnTo>
                    <a:lnTo>
                      <a:pt x="5" y="2"/>
                    </a:lnTo>
                    <a:lnTo>
                      <a:pt x="2" y="4"/>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671" name="Rectangle 745"/>
              <p:cNvSpPr>
                <a:spLocks noChangeArrowheads="1"/>
              </p:cNvSpPr>
              <p:nvPr/>
            </p:nvSpPr>
            <p:spPr bwMode="auto">
              <a:xfrm>
                <a:off x="416" y="3776"/>
                <a:ext cx="133" cy="5"/>
              </a:xfrm>
              <a:prstGeom prst="rect">
                <a:avLst/>
              </a:prstGeom>
              <a:solidFill>
                <a:srgbClr val="000000"/>
              </a:solidFill>
              <a:ln w="9525">
                <a:noFill/>
                <a:miter lim="800000"/>
                <a:headEnd/>
                <a:tailEnd/>
              </a:ln>
            </p:spPr>
            <p:txBody>
              <a:bodyPr wrap="none" anchor="ctr"/>
              <a:lstStyle/>
              <a:p>
                <a:endParaRPr lang="tr-TR"/>
              </a:p>
            </p:txBody>
          </p:sp>
          <p:sp>
            <p:nvSpPr>
              <p:cNvPr id="18672" name="Rectangle 746"/>
              <p:cNvSpPr>
                <a:spLocks noChangeArrowheads="1"/>
              </p:cNvSpPr>
              <p:nvPr/>
            </p:nvSpPr>
            <p:spPr bwMode="auto">
              <a:xfrm>
                <a:off x="700" y="3775"/>
                <a:ext cx="9" cy="4"/>
              </a:xfrm>
              <a:prstGeom prst="rect">
                <a:avLst/>
              </a:prstGeom>
              <a:solidFill>
                <a:srgbClr val="000000"/>
              </a:solidFill>
              <a:ln w="9525">
                <a:noFill/>
                <a:miter lim="800000"/>
                <a:headEnd/>
                <a:tailEnd/>
              </a:ln>
            </p:spPr>
            <p:txBody>
              <a:bodyPr wrap="none" anchor="ctr"/>
              <a:lstStyle/>
              <a:p>
                <a:endParaRPr lang="tr-TR"/>
              </a:p>
            </p:txBody>
          </p:sp>
          <p:sp>
            <p:nvSpPr>
              <p:cNvPr id="18673" name="Rectangle 747"/>
              <p:cNvSpPr>
                <a:spLocks noChangeArrowheads="1"/>
              </p:cNvSpPr>
              <p:nvPr/>
            </p:nvSpPr>
            <p:spPr bwMode="auto">
              <a:xfrm>
                <a:off x="699" y="3787"/>
                <a:ext cx="9" cy="5"/>
              </a:xfrm>
              <a:prstGeom prst="rect">
                <a:avLst/>
              </a:prstGeom>
              <a:solidFill>
                <a:srgbClr val="000000"/>
              </a:solidFill>
              <a:ln w="9525">
                <a:noFill/>
                <a:miter lim="800000"/>
                <a:headEnd/>
                <a:tailEnd/>
              </a:ln>
            </p:spPr>
            <p:txBody>
              <a:bodyPr wrap="none" anchor="ctr"/>
              <a:lstStyle/>
              <a:p>
                <a:endParaRPr lang="tr-TR"/>
              </a:p>
            </p:txBody>
          </p:sp>
          <p:sp>
            <p:nvSpPr>
              <p:cNvPr id="18674" name="Rectangle 748"/>
              <p:cNvSpPr>
                <a:spLocks noChangeArrowheads="1"/>
              </p:cNvSpPr>
              <p:nvPr/>
            </p:nvSpPr>
            <p:spPr bwMode="auto">
              <a:xfrm>
                <a:off x="698" y="3800"/>
                <a:ext cx="8" cy="5"/>
              </a:xfrm>
              <a:prstGeom prst="rect">
                <a:avLst/>
              </a:prstGeom>
              <a:solidFill>
                <a:srgbClr val="000000"/>
              </a:solidFill>
              <a:ln w="9525">
                <a:noFill/>
                <a:miter lim="800000"/>
                <a:headEnd/>
                <a:tailEnd/>
              </a:ln>
            </p:spPr>
            <p:txBody>
              <a:bodyPr wrap="none" anchor="ctr"/>
              <a:lstStyle/>
              <a:p>
                <a:endParaRPr lang="tr-TR"/>
              </a:p>
            </p:txBody>
          </p:sp>
          <p:sp>
            <p:nvSpPr>
              <p:cNvPr id="18675" name="Rectangle 749"/>
              <p:cNvSpPr>
                <a:spLocks noChangeArrowheads="1"/>
              </p:cNvSpPr>
              <p:nvPr/>
            </p:nvSpPr>
            <p:spPr bwMode="auto">
              <a:xfrm>
                <a:off x="698" y="3814"/>
                <a:ext cx="9" cy="5"/>
              </a:xfrm>
              <a:prstGeom prst="rect">
                <a:avLst/>
              </a:prstGeom>
              <a:solidFill>
                <a:srgbClr val="000000"/>
              </a:solidFill>
              <a:ln w="9525">
                <a:noFill/>
                <a:miter lim="800000"/>
                <a:headEnd/>
                <a:tailEnd/>
              </a:ln>
            </p:spPr>
            <p:txBody>
              <a:bodyPr wrap="none" anchor="ctr"/>
              <a:lstStyle/>
              <a:p>
                <a:endParaRPr lang="tr-TR"/>
              </a:p>
            </p:txBody>
          </p:sp>
          <p:sp>
            <p:nvSpPr>
              <p:cNvPr id="18676" name="Rectangle 750"/>
              <p:cNvSpPr>
                <a:spLocks noChangeArrowheads="1"/>
              </p:cNvSpPr>
              <p:nvPr/>
            </p:nvSpPr>
            <p:spPr bwMode="auto">
              <a:xfrm>
                <a:off x="698" y="3827"/>
                <a:ext cx="8" cy="4"/>
              </a:xfrm>
              <a:prstGeom prst="rect">
                <a:avLst/>
              </a:prstGeom>
              <a:solidFill>
                <a:srgbClr val="000000"/>
              </a:solidFill>
              <a:ln w="9525">
                <a:noFill/>
                <a:miter lim="800000"/>
                <a:headEnd/>
                <a:tailEnd/>
              </a:ln>
            </p:spPr>
            <p:txBody>
              <a:bodyPr wrap="none" anchor="ctr"/>
              <a:lstStyle/>
              <a:p>
                <a:endParaRPr lang="tr-TR"/>
              </a:p>
            </p:txBody>
          </p:sp>
          <p:sp>
            <p:nvSpPr>
              <p:cNvPr id="18677" name="Rectangle 751"/>
              <p:cNvSpPr>
                <a:spLocks noChangeArrowheads="1"/>
              </p:cNvSpPr>
              <p:nvPr/>
            </p:nvSpPr>
            <p:spPr bwMode="auto">
              <a:xfrm>
                <a:off x="698" y="3839"/>
                <a:ext cx="9" cy="5"/>
              </a:xfrm>
              <a:prstGeom prst="rect">
                <a:avLst/>
              </a:prstGeom>
              <a:solidFill>
                <a:srgbClr val="000000"/>
              </a:solidFill>
              <a:ln w="9525">
                <a:noFill/>
                <a:miter lim="800000"/>
                <a:headEnd/>
                <a:tailEnd/>
              </a:ln>
            </p:spPr>
            <p:txBody>
              <a:bodyPr wrap="none" anchor="ctr"/>
              <a:lstStyle/>
              <a:p>
                <a:endParaRPr lang="tr-TR"/>
              </a:p>
            </p:txBody>
          </p:sp>
          <p:sp>
            <p:nvSpPr>
              <p:cNvPr id="18678" name="Rectangle 752"/>
              <p:cNvSpPr>
                <a:spLocks noChangeArrowheads="1"/>
              </p:cNvSpPr>
              <p:nvPr/>
            </p:nvSpPr>
            <p:spPr bwMode="auto">
              <a:xfrm>
                <a:off x="698" y="3853"/>
                <a:ext cx="8" cy="4"/>
              </a:xfrm>
              <a:prstGeom prst="rect">
                <a:avLst/>
              </a:prstGeom>
              <a:solidFill>
                <a:srgbClr val="000000"/>
              </a:solidFill>
              <a:ln w="9525">
                <a:noFill/>
                <a:miter lim="800000"/>
                <a:headEnd/>
                <a:tailEnd/>
              </a:ln>
            </p:spPr>
            <p:txBody>
              <a:bodyPr wrap="none" anchor="ctr"/>
              <a:lstStyle/>
              <a:p>
                <a:endParaRPr lang="tr-TR"/>
              </a:p>
            </p:txBody>
          </p:sp>
          <p:sp>
            <p:nvSpPr>
              <p:cNvPr id="18679" name="Rectangle 753"/>
              <p:cNvSpPr>
                <a:spLocks noChangeArrowheads="1"/>
              </p:cNvSpPr>
              <p:nvPr/>
            </p:nvSpPr>
            <p:spPr bwMode="auto">
              <a:xfrm>
                <a:off x="698" y="3865"/>
                <a:ext cx="9" cy="5"/>
              </a:xfrm>
              <a:prstGeom prst="rect">
                <a:avLst/>
              </a:prstGeom>
              <a:solidFill>
                <a:srgbClr val="000000"/>
              </a:solidFill>
              <a:ln w="9525">
                <a:noFill/>
                <a:miter lim="800000"/>
                <a:headEnd/>
                <a:tailEnd/>
              </a:ln>
            </p:spPr>
            <p:txBody>
              <a:bodyPr wrap="none" anchor="ctr"/>
              <a:lstStyle/>
              <a:p>
                <a:endParaRPr lang="tr-TR"/>
              </a:p>
            </p:txBody>
          </p:sp>
          <p:sp>
            <p:nvSpPr>
              <p:cNvPr id="18680" name="Rectangle 754"/>
              <p:cNvSpPr>
                <a:spLocks noChangeArrowheads="1"/>
              </p:cNvSpPr>
              <p:nvPr/>
            </p:nvSpPr>
            <p:spPr bwMode="auto">
              <a:xfrm>
                <a:off x="698" y="3880"/>
                <a:ext cx="9" cy="5"/>
              </a:xfrm>
              <a:prstGeom prst="rect">
                <a:avLst/>
              </a:prstGeom>
              <a:solidFill>
                <a:srgbClr val="000000"/>
              </a:solidFill>
              <a:ln w="9525">
                <a:noFill/>
                <a:miter lim="800000"/>
                <a:headEnd/>
                <a:tailEnd/>
              </a:ln>
            </p:spPr>
            <p:txBody>
              <a:bodyPr wrap="none" anchor="ctr"/>
              <a:lstStyle/>
              <a:p>
                <a:endParaRPr lang="tr-TR"/>
              </a:p>
            </p:txBody>
          </p:sp>
          <p:sp>
            <p:nvSpPr>
              <p:cNvPr id="18681" name="Rectangle 755"/>
              <p:cNvSpPr>
                <a:spLocks noChangeArrowheads="1"/>
              </p:cNvSpPr>
              <p:nvPr/>
            </p:nvSpPr>
            <p:spPr bwMode="auto">
              <a:xfrm>
                <a:off x="543" y="3776"/>
                <a:ext cx="9" cy="5"/>
              </a:xfrm>
              <a:prstGeom prst="rect">
                <a:avLst/>
              </a:prstGeom>
              <a:solidFill>
                <a:srgbClr val="000000"/>
              </a:solidFill>
              <a:ln w="9525">
                <a:noFill/>
                <a:miter lim="800000"/>
                <a:headEnd/>
                <a:tailEnd/>
              </a:ln>
            </p:spPr>
            <p:txBody>
              <a:bodyPr wrap="none" anchor="ctr"/>
              <a:lstStyle/>
              <a:p>
                <a:endParaRPr lang="tr-TR"/>
              </a:p>
            </p:txBody>
          </p:sp>
          <p:sp>
            <p:nvSpPr>
              <p:cNvPr id="18682" name="Rectangle 756"/>
              <p:cNvSpPr>
                <a:spLocks noChangeArrowheads="1"/>
              </p:cNvSpPr>
              <p:nvPr/>
            </p:nvSpPr>
            <p:spPr bwMode="auto">
              <a:xfrm>
                <a:off x="542" y="3789"/>
                <a:ext cx="9" cy="5"/>
              </a:xfrm>
              <a:prstGeom prst="rect">
                <a:avLst/>
              </a:prstGeom>
              <a:solidFill>
                <a:srgbClr val="000000"/>
              </a:solidFill>
              <a:ln w="9525">
                <a:noFill/>
                <a:miter lim="800000"/>
                <a:headEnd/>
                <a:tailEnd/>
              </a:ln>
            </p:spPr>
            <p:txBody>
              <a:bodyPr wrap="none" anchor="ctr"/>
              <a:lstStyle/>
              <a:p>
                <a:endParaRPr lang="tr-TR"/>
              </a:p>
            </p:txBody>
          </p:sp>
          <p:sp>
            <p:nvSpPr>
              <p:cNvPr id="18683" name="Rectangle 757"/>
              <p:cNvSpPr>
                <a:spLocks noChangeArrowheads="1"/>
              </p:cNvSpPr>
              <p:nvPr/>
            </p:nvSpPr>
            <p:spPr bwMode="auto">
              <a:xfrm>
                <a:off x="541" y="3803"/>
                <a:ext cx="9" cy="5"/>
              </a:xfrm>
              <a:prstGeom prst="rect">
                <a:avLst/>
              </a:prstGeom>
              <a:solidFill>
                <a:srgbClr val="000000"/>
              </a:solidFill>
              <a:ln w="9525">
                <a:noFill/>
                <a:miter lim="800000"/>
                <a:headEnd/>
                <a:tailEnd/>
              </a:ln>
            </p:spPr>
            <p:txBody>
              <a:bodyPr wrap="none" anchor="ctr"/>
              <a:lstStyle/>
              <a:p>
                <a:endParaRPr lang="tr-TR"/>
              </a:p>
            </p:txBody>
          </p:sp>
          <p:sp>
            <p:nvSpPr>
              <p:cNvPr id="18684" name="Rectangle 758"/>
              <p:cNvSpPr>
                <a:spLocks noChangeArrowheads="1"/>
              </p:cNvSpPr>
              <p:nvPr/>
            </p:nvSpPr>
            <p:spPr bwMode="auto">
              <a:xfrm>
                <a:off x="541" y="3816"/>
                <a:ext cx="9" cy="4"/>
              </a:xfrm>
              <a:prstGeom prst="rect">
                <a:avLst/>
              </a:prstGeom>
              <a:solidFill>
                <a:srgbClr val="000000"/>
              </a:solidFill>
              <a:ln w="9525">
                <a:noFill/>
                <a:miter lim="800000"/>
                <a:headEnd/>
                <a:tailEnd/>
              </a:ln>
            </p:spPr>
            <p:txBody>
              <a:bodyPr wrap="none" anchor="ctr"/>
              <a:lstStyle/>
              <a:p>
                <a:endParaRPr lang="tr-TR"/>
              </a:p>
            </p:txBody>
          </p:sp>
          <p:sp>
            <p:nvSpPr>
              <p:cNvPr id="18685" name="Rectangle 759"/>
              <p:cNvSpPr>
                <a:spLocks noChangeArrowheads="1"/>
              </p:cNvSpPr>
              <p:nvPr/>
            </p:nvSpPr>
            <p:spPr bwMode="auto">
              <a:xfrm>
                <a:off x="541" y="3828"/>
                <a:ext cx="9" cy="5"/>
              </a:xfrm>
              <a:prstGeom prst="rect">
                <a:avLst/>
              </a:prstGeom>
              <a:solidFill>
                <a:srgbClr val="000000"/>
              </a:solidFill>
              <a:ln w="9525">
                <a:noFill/>
                <a:miter lim="800000"/>
                <a:headEnd/>
                <a:tailEnd/>
              </a:ln>
            </p:spPr>
            <p:txBody>
              <a:bodyPr wrap="none" anchor="ctr"/>
              <a:lstStyle/>
              <a:p>
                <a:endParaRPr lang="tr-TR"/>
              </a:p>
            </p:txBody>
          </p:sp>
          <p:grpSp>
            <p:nvGrpSpPr>
              <p:cNvPr id="6" name="Group 760"/>
              <p:cNvGrpSpPr>
                <a:grpSpLocks/>
              </p:cNvGrpSpPr>
              <p:nvPr/>
            </p:nvGrpSpPr>
            <p:grpSpPr bwMode="auto">
              <a:xfrm>
                <a:off x="138" y="3761"/>
                <a:ext cx="659" cy="257"/>
                <a:chOff x="138" y="3761"/>
                <a:chExt cx="659" cy="257"/>
              </a:xfrm>
            </p:grpSpPr>
            <p:sp>
              <p:nvSpPr>
                <p:cNvPr id="18730" name="Rectangle 761"/>
                <p:cNvSpPr>
                  <a:spLocks noChangeArrowheads="1"/>
                </p:cNvSpPr>
                <p:nvPr/>
              </p:nvSpPr>
              <p:spPr bwMode="auto">
                <a:xfrm>
                  <a:off x="541" y="3842"/>
                  <a:ext cx="10" cy="4"/>
                </a:xfrm>
                <a:prstGeom prst="rect">
                  <a:avLst/>
                </a:prstGeom>
                <a:solidFill>
                  <a:srgbClr val="000000"/>
                </a:solidFill>
                <a:ln w="9525">
                  <a:noFill/>
                  <a:miter lim="800000"/>
                  <a:headEnd/>
                  <a:tailEnd/>
                </a:ln>
              </p:spPr>
              <p:txBody>
                <a:bodyPr wrap="none" anchor="ctr"/>
                <a:lstStyle/>
                <a:p>
                  <a:endParaRPr lang="tr-TR"/>
                </a:p>
              </p:txBody>
            </p:sp>
            <p:sp>
              <p:nvSpPr>
                <p:cNvPr id="18731" name="Rectangle 762"/>
                <p:cNvSpPr>
                  <a:spLocks noChangeArrowheads="1"/>
                </p:cNvSpPr>
                <p:nvPr/>
              </p:nvSpPr>
              <p:spPr bwMode="auto">
                <a:xfrm>
                  <a:off x="541" y="3855"/>
                  <a:ext cx="9" cy="4"/>
                </a:xfrm>
                <a:prstGeom prst="rect">
                  <a:avLst/>
                </a:prstGeom>
                <a:solidFill>
                  <a:srgbClr val="000000"/>
                </a:solidFill>
                <a:ln w="9525">
                  <a:noFill/>
                  <a:miter lim="800000"/>
                  <a:headEnd/>
                  <a:tailEnd/>
                </a:ln>
              </p:spPr>
              <p:txBody>
                <a:bodyPr wrap="none" anchor="ctr"/>
                <a:lstStyle/>
                <a:p>
                  <a:endParaRPr lang="tr-TR"/>
                </a:p>
              </p:txBody>
            </p:sp>
            <p:sp>
              <p:nvSpPr>
                <p:cNvPr id="18732" name="Rectangle 763"/>
                <p:cNvSpPr>
                  <a:spLocks noChangeArrowheads="1"/>
                </p:cNvSpPr>
                <p:nvPr/>
              </p:nvSpPr>
              <p:spPr bwMode="auto">
                <a:xfrm>
                  <a:off x="541" y="3868"/>
                  <a:ext cx="10" cy="4"/>
                </a:xfrm>
                <a:prstGeom prst="rect">
                  <a:avLst/>
                </a:prstGeom>
                <a:solidFill>
                  <a:srgbClr val="000000"/>
                </a:solidFill>
                <a:ln w="9525">
                  <a:noFill/>
                  <a:miter lim="800000"/>
                  <a:headEnd/>
                  <a:tailEnd/>
                </a:ln>
              </p:spPr>
              <p:txBody>
                <a:bodyPr wrap="none" anchor="ctr"/>
                <a:lstStyle/>
                <a:p>
                  <a:endParaRPr lang="tr-TR"/>
                </a:p>
              </p:txBody>
            </p:sp>
            <p:sp>
              <p:nvSpPr>
                <p:cNvPr id="18733" name="Rectangle 764"/>
                <p:cNvSpPr>
                  <a:spLocks noChangeArrowheads="1"/>
                </p:cNvSpPr>
                <p:nvPr/>
              </p:nvSpPr>
              <p:spPr bwMode="auto">
                <a:xfrm>
                  <a:off x="541" y="3882"/>
                  <a:ext cx="10" cy="5"/>
                </a:xfrm>
                <a:prstGeom prst="rect">
                  <a:avLst/>
                </a:prstGeom>
                <a:solidFill>
                  <a:srgbClr val="000000"/>
                </a:solidFill>
                <a:ln w="9525">
                  <a:noFill/>
                  <a:miter lim="800000"/>
                  <a:headEnd/>
                  <a:tailEnd/>
                </a:ln>
              </p:spPr>
              <p:txBody>
                <a:bodyPr wrap="none" anchor="ctr"/>
                <a:lstStyle/>
                <a:p>
                  <a:endParaRPr lang="tr-TR"/>
                </a:p>
              </p:txBody>
            </p:sp>
            <p:sp>
              <p:nvSpPr>
                <p:cNvPr id="18734" name="Rectangle 765"/>
                <p:cNvSpPr>
                  <a:spLocks noChangeArrowheads="1"/>
                </p:cNvSpPr>
                <p:nvPr/>
              </p:nvSpPr>
              <p:spPr bwMode="auto">
                <a:xfrm>
                  <a:off x="419" y="3776"/>
                  <a:ext cx="10" cy="5"/>
                </a:xfrm>
                <a:prstGeom prst="rect">
                  <a:avLst/>
                </a:prstGeom>
                <a:solidFill>
                  <a:srgbClr val="000000"/>
                </a:solidFill>
                <a:ln w="9525">
                  <a:noFill/>
                  <a:miter lim="800000"/>
                  <a:headEnd/>
                  <a:tailEnd/>
                </a:ln>
              </p:spPr>
              <p:txBody>
                <a:bodyPr wrap="none" anchor="ctr"/>
                <a:lstStyle/>
                <a:p>
                  <a:endParaRPr lang="tr-TR"/>
                </a:p>
              </p:txBody>
            </p:sp>
            <p:sp>
              <p:nvSpPr>
                <p:cNvPr id="18735" name="Rectangle 766"/>
                <p:cNvSpPr>
                  <a:spLocks noChangeArrowheads="1"/>
                </p:cNvSpPr>
                <p:nvPr/>
              </p:nvSpPr>
              <p:spPr bwMode="auto">
                <a:xfrm>
                  <a:off x="419" y="3790"/>
                  <a:ext cx="9" cy="5"/>
                </a:xfrm>
                <a:prstGeom prst="rect">
                  <a:avLst/>
                </a:prstGeom>
                <a:solidFill>
                  <a:srgbClr val="000000"/>
                </a:solidFill>
                <a:ln w="9525">
                  <a:noFill/>
                  <a:miter lim="800000"/>
                  <a:headEnd/>
                  <a:tailEnd/>
                </a:ln>
              </p:spPr>
              <p:txBody>
                <a:bodyPr wrap="none" anchor="ctr"/>
                <a:lstStyle/>
                <a:p>
                  <a:endParaRPr lang="tr-TR"/>
                </a:p>
              </p:txBody>
            </p:sp>
            <p:sp>
              <p:nvSpPr>
                <p:cNvPr id="18736" name="Rectangle 767"/>
                <p:cNvSpPr>
                  <a:spLocks noChangeArrowheads="1"/>
                </p:cNvSpPr>
                <p:nvPr/>
              </p:nvSpPr>
              <p:spPr bwMode="auto">
                <a:xfrm>
                  <a:off x="418" y="3803"/>
                  <a:ext cx="8" cy="5"/>
                </a:xfrm>
                <a:prstGeom prst="rect">
                  <a:avLst/>
                </a:prstGeom>
                <a:solidFill>
                  <a:srgbClr val="000000"/>
                </a:solidFill>
                <a:ln w="9525">
                  <a:noFill/>
                  <a:miter lim="800000"/>
                  <a:headEnd/>
                  <a:tailEnd/>
                </a:ln>
              </p:spPr>
              <p:txBody>
                <a:bodyPr wrap="none" anchor="ctr"/>
                <a:lstStyle/>
                <a:p>
                  <a:endParaRPr lang="tr-TR"/>
                </a:p>
              </p:txBody>
            </p:sp>
            <p:sp>
              <p:nvSpPr>
                <p:cNvPr id="18737" name="Rectangle 768"/>
                <p:cNvSpPr>
                  <a:spLocks noChangeArrowheads="1"/>
                </p:cNvSpPr>
                <p:nvPr/>
              </p:nvSpPr>
              <p:spPr bwMode="auto">
                <a:xfrm>
                  <a:off x="418" y="3816"/>
                  <a:ext cx="10" cy="4"/>
                </a:xfrm>
                <a:prstGeom prst="rect">
                  <a:avLst/>
                </a:prstGeom>
                <a:solidFill>
                  <a:srgbClr val="000000"/>
                </a:solidFill>
                <a:ln w="9525">
                  <a:noFill/>
                  <a:miter lim="800000"/>
                  <a:headEnd/>
                  <a:tailEnd/>
                </a:ln>
              </p:spPr>
              <p:txBody>
                <a:bodyPr wrap="none" anchor="ctr"/>
                <a:lstStyle/>
                <a:p>
                  <a:endParaRPr lang="tr-TR"/>
                </a:p>
              </p:txBody>
            </p:sp>
            <p:sp>
              <p:nvSpPr>
                <p:cNvPr id="18738" name="Rectangle 769"/>
                <p:cNvSpPr>
                  <a:spLocks noChangeArrowheads="1"/>
                </p:cNvSpPr>
                <p:nvPr/>
              </p:nvSpPr>
              <p:spPr bwMode="auto">
                <a:xfrm>
                  <a:off x="418" y="3829"/>
                  <a:ext cx="8" cy="5"/>
                </a:xfrm>
                <a:prstGeom prst="rect">
                  <a:avLst/>
                </a:prstGeom>
                <a:solidFill>
                  <a:srgbClr val="000000"/>
                </a:solidFill>
                <a:ln w="9525">
                  <a:noFill/>
                  <a:miter lim="800000"/>
                  <a:headEnd/>
                  <a:tailEnd/>
                </a:ln>
              </p:spPr>
              <p:txBody>
                <a:bodyPr wrap="none" anchor="ctr"/>
                <a:lstStyle/>
                <a:p>
                  <a:endParaRPr lang="tr-TR"/>
                </a:p>
              </p:txBody>
            </p:sp>
            <p:sp>
              <p:nvSpPr>
                <p:cNvPr id="18739" name="Rectangle 770"/>
                <p:cNvSpPr>
                  <a:spLocks noChangeArrowheads="1"/>
                </p:cNvSpPr>
                <p:nvPr/>
              </p:nvSpPr>
              <p:spPr bwMode="auto">
                <a:xfrm>
                  <a:off x="418" y="3842"/>
                  <a:ext cx="10" cy="4"/>
                </a:xfrm>
                <a:prstGeom prst="rect">
                  <a:avLst/>
                </a:prstGeom>
                <a:solidFill>
                  <a:srgbClr val="000000"/>
                </a:solidFill>
                <a:ln w="9525">
                  <a:noFill/>
                  <a:miter lim="800000"/>
                  <a:headEnd/>
                  <a:tailEnd/>
                </a:ln>
              </p:spPr>
              <p:txBody>
                <a:bodyPr wrap="none" anchor="ctr"/>
                <a:lstStyle/>
                <a:p>
                  <a:endParaRPr lang="tr-TR"/>
                </a:p>
              </p:txBody>
            </p:sp>
            <p:sp>
              <p:nvSpPr>
                <p:cNvPr id="18740" name="Rectangle 771"/>
                <p:cNvSpPr>
                  <a:spLocks noChangeArrowheads="1"/>
                </p:cNvSpPr>
                <p:nvPr/>
              </p:nvSpPr>
              <p:spPr bwMode="auto">
                <a:xfrm>
                  <a:off x="418" y="3855"/>
                  <a:ext cx="8" cy="4"/>
                </a:xfrm>
                <a:prstGeom prst="rect">
                  <a:avLst/>
                </a:prstGeom>
                <a:solidFill>
                  <a:srgbClr val="000000"/>
                </a:solidFill>
                <a:ln w="9525">
                  <a:noFill/>
                  <a:miter lim="800000"/>
                  <a:headEnd/>
                  <a:tailEnd/>
                </a:ln>
              </p:spPr>
              <p:txBody>
                <a:bodyPr wrap="none" anchor="ctr"/>
                <a:lstStyle/>
                <a:p>
                  <a:endParaRPr lang="tr-TR"/>
                </a:p>
              </p:txBody>
            </p:sp>
            <p:sp>
              <p:nvSpPr>
                <p:cNvPr id="18741" name="Rectangle 772"/>
                <p:cNvSpPr>
                  <a:spLocks noChangeArrowheads="1"/>
                </p:cNvSpPr>
                <p:nvPr/>
              </p:nvSpPr>
              <p:spPr bwMode="auto">
                <a:xfrm>
                  <a:off x="418" y="3868"/>
                  <a:ext cx="10" cy="4"/>
                </a:xfrm>
                <a:prstGeom prst="rect">
                  <a:avLst/>
                </a:prstGeom>
                <a:solidFill>
                  <a:srgbClr val="000000"/>
                </a:solidFill>
                <a:ln w="9525">
                  <a:noFill/>
                  <a:miter lim="800000"/>
                  <a:headEnd/>
                  <a:tailEnd/>
                </a:ln>
              </p:spPr>
              <p:txBody>
                <a:bodyPr wrap="none" anchor="ctr"/>
                <a:lstStyle/>
                <a:p>
                  <a:endParaRPr lang="tr-TR"/>
                </a:p>
              </p:txBody>
            </p:sp>
            <p:sp>
              <p:nvSpPr>
                <p:cNvPr id="18742" name="Rectangle 773"/>
                <p:cNvSpPr>
                  <a:spLocks noChangeArrowheads="1"/>
                </p:cNvSpPr>
                <p:nvPr/>
              </p:nvSpPr>
              <p:spPr bwMode="auto">
                <a:xfrm>
                  <a:off x="418" y="3882"/>
                  <a:ext cx="10" cy="5"/>
                </a:xfrm>
                <a:prstGeom prst="rect">
                  <a:avLst/>
                </a:prstGeom>
                <a:solidFill>
                  <a:srgbClr val="000000"/>
                </a:solidFill>
                <a:ln w="9525">
                  <a:noFill/>
                  <a:miter lim="800000"/>
                  <a:headEnd/>
                  <a:tailEnd/>
                </a:ln>
              </p:spPr>
              <p:txBody>
                <a:bodyPr wrap="none" anchor="ctr"/>
                <a:lstStyle/>
                <a:p>
                  <a:endParaRPr lang="tr-TR"/>
                </a:p>
              </p:txBody>
            </p:sp>
            <p:sp>
              <p:nvSpPr>
                <p:cNvPr id="18743" name="Rectangle 774"/>
                <p:cNvSpPr>
                  <a:spLocks noChangeArrowheads="1"/>
                </p:cNvSpPr>
                <p:nvPr/>
              </p:nvSpPr>
              <p:spPr bwMode="auto">
                <a:xfrm>
                  <a:off x="260" y="3776"/>
                  <a:ext cx="9" cy="5"/>
                </a:xfrm>
                <a:prstGeom prst="rect">
                  <a:avLst/>
                </a:prstGeom>
                <a:solidFill>
                  <a:srgbClr val="000000"/>
                </a:solidFill>
                <a:ln w="9525">
                  <a:noFill/>
                  <a:miter lim="800000"/>
                  <a:headEnd/>
                  <a:tailEnd/>
                </a:ln>
              </p:spPr>
              <p:txBody>
                <a:bodyPr wrap="none" anchor="ctr"/>
                <a:lstStyle/>
                <a:p>
                  <a:endParaRPr lang="tr-TR"/>
                </a:p>
              </p:txBody>
            </p:sp>
            <p:sp>
              <p:nvSpPr>
                <p:cNvPr id="18744" name="Rectangle 775"/>
                <p:cNvSpPr>
                  <a:spLocks noChangeArrowheads="1"/>
                </p:cNvSpPr>
                <p:nvPr/>
              </p:nvSpPr>
              <p:spPr bwMode="auto">
                <a:xfrm>
                  <a:off x="259" y="3790"/>
                  <a:ext cx="9" cy="5"/>
                </a:xfrm>
                <a:prstGeom prst="rect">
                  <a:avLst/>
                </a:prstGeom>
                <a:solidFill>
                  <a:srgbClr val="000000"/>
                </a:solidFill>
                <a:ln w="9525">
                  <a:noFill/>
                  <a:miter lim="800000"/>
                  <a:headEnd/>
                  <a:tailEnd/>
                </a:ln>
              </p:spPr>
              <p:txBody>
                <a:bodyPr wrap="none" anchor="ctr"/>
                <a:lstStyle/>
                <a:p>
                  <a:endParaRPr lang="tr-TR"/>
                </a:p>
              </p:txBody>
            </p:sp>
            <p:sp>
              <p:nvSpPr>
                <p:cNvPr id="18745" name="Rectangle 776"/>
                <p:cNvSpPr>
                  <a:spLocks noChangeArrowheads="1"/>
                </p:cNvSpPr>
                <p:nvPr/>
              </p:nvSpPr>
              <p:spPr bwMode="auto">
                <a:xfrm>
                  <a:off x="257" y="3803"/>
                  <a:ext cx="10" cy="5"/>
                </a:xfrm>
                <a:prstGeom prst="rect">
                  <a:avLst/>
                </a:prstGeom>
                <a:solidFill>
                  <a:srgbClr val="000000"/>
                </a:solidFill>
                <a:ln w="9525">
                  <a:noFill/>
                  <a:miter lim="800000"/>
                  <a:headEnd/>
                  <a:tailEnd/>
                </a:ln>
              </p:spPr>
              <p:txBody>
                <a:bodyPr wrap="none" anchor="ctr"/>
                <a:lstStyle/>
                <a:p>
                  <a:endParaRPr lang="tr-TR"/>
                </a:p>
              </p:txBody>
            </p:sp>
            <p:sp>
              <p:nvSpPr>
                <p:cNvPr id="18746" name="Rectangle 777"/>
                <p:cNvSpPr>
                  <a:spLocks noChangeArrowheads="1"/>
                </p:cNvSpPr>
                <p:nvPr/>
              </p:nvSpPr>
              <p:spPr bwMode="auto">
                <a:xfrm>
                  <a:off x="259" y="3816"/>
                  <a:ext cx="8" cy="4"/>
                </a:xfrm>
                <a:prstGeom prst="rect">
                  <a:avLst/>
                </a:prstGeom>
                <a:solidFill>
                  <a:srgbClr val="000000"/>
                </a:solidFill>
                <a:ln w="9525">
                  <a:noFill/>
                  <a:miter lim="800000"/>
                  <a:headEnd/>
                  <a:tailEnd/>
                </a:ln>
              </p:spPr>
              <p:txBody>
                <a:bodyPr wrap="none" anchor="ctr"/>
                <a:lstStyle/>
                <a:p>
                  <a:endParaRPr lang="tr-TR"/>
                </a:p>
              </p:txBody>
            </p:sp>
            <p:sp>
              <p:nvSpPr>
                <p:cNvPr id="18747" name="Rectangle 778"/>
                <p:cNvSpPr>
                  <a:spLocks noChangeArrowheads="1"/>
                </p:cNvSpPr>
                <p:nvPr/>
              </p:nvSpPr>
              <p:spPr bwMode="auto">
                <a:xfrm>
                  <a:off x="257" y="3829"/>
                  <a:ext cx="10" cy="5"/>
                </a:xfrm>
                <a:prstGeom prst="rect">
                  <a:avLst/>
                </a:prstGeom>
                <a:solidFill>
                  <a:srgbClr val="000000"/>
                </a:solidFill>
                <a:ln w="9525">
                  <a:noFill/>
                  <a:miter lim="800000"/>
                  <a:headEnd/>
                  <a:tailEnd/>
                </a:ln>
              </p:spPr>
              <p:txBody>
                <a:bodyPr wrap="none" anchor="ctr"/>
                <a:lstStyle/>
                <a:p>
                  <a:endParaRPr lang="tr-TR"/>
                </a:p>
              </p:txBody>
            </p:sp>
            <p:sp>
              <p:nvSpPr>
                <p:cNvPr id="18748" name="Rectangle 779"/>
                <p:cNvSpPr>
                  <a:spLocks noChangeArrowheads="1"/>
                </p:cNvSpPr>
                <p:nvPr/>
              </p:nvSpPr>
              <p:spPr bwMode="auto">
                <a:xfrm>
                  <a:off x="259" y="3842"/>
                  <a:ext cx="8" cy="4"/>
                </a:xfrm>
                <a:prstGeom prst="rect">
                  <a:avLst/>
                </a:prstGeom>
                <a:solidFill>
                  <a:srgbClr val="000000"/>
                </a:solidFill>
                <a:ln w="9525">
                  <a:noFill/>
                  <a:miter lim="800000"/>
                  <a:headEnd/>
                  <a:tailEnd/>
                </a:ln>
              </p:spPr>
              <p:txBody>
                <a:bodyPr wrap="none" anchor="ctr"/>
                <a:lstStyle/>
                <a:p>
                  <a:endParaRPr lang="tr-TR"/>
                </a:p>
              </p:txBody>
            </p:sp>
            <p:sp>
              <p:nvSpPr>
                <p:cNvPr id="18749" name="Rectangle 780"/>
                <p:cNvSpPr>
                  <a:spLocks noChangeArrowheads="1"/>
                </p:cNvSpPr>
                <p:nvPr/>
              </p:nvSpPr>
              <p:spPr bwMode="auto">
                <a:xfrm>
                  <a:off x="257" y="3855"/>
                  <a:ext cx="10" cy="4"/>
                </a:xfrm>
                <a:prstGeom prst="rect">
                  <a:avLst/>
                </a:prstGeom>
                <a:solidFill>
                  <a:srgbClr val="000000"/>
                </a:solidFill>
                <a:ln w="9525">
                  <a:noFill/>
                  <a:miter lim="800000"/>
                  <a:headEnd/>
                  <a:tailEnd/>
                </a:ln>
              </p:spPr>
              <p:txBody>
                <a:bodyPr wrap="none" anchor="ctr"/>
                <a:lstStyle/>
                <a:p>
                  <a:endParaRPr lang="tr-TR"/>
                </a:p>
              </p:txBody>
            </p:sp>
            <p:sp>
              <p:nvSpPr>
                <p:cNvPr id="18750" name="Rectangle 781"/>
                <p:cNvSpPr>
                  <a:spLocks noChangeArrowheads="1"/>
                </p:cNvSpPr>
                <p:nvPr/>
              </p:nvSpPr>
              <p:spPr bwMode="auto">
                <a:xfrm>
                  <a:off x="259" y="3868"/>
                  <a:ext cx="8" cy="4"/>
                </a:xfrm>
                <a:prstGeom prst="rect">
                  <a:avLst/>
                </a:prstGeom>
                <a:solidFill>
                  <a:srgbClr val="000000"/>
                </a:solidFill>
                <a:ln w="9525">
                  <a:noFill/>
                  <a:miter lim="800000"/>
                  <a:headEnd/>
                  <a:tailEnd/>
                </a:ln>
              </p:spPr>
              <p:txBody>
                <a:bodyPr wrap="none" anchor="ctr"/>
                <a:lstStyle/>
                <a:p>
                  <a:endParaRPr lang="tr-TR"/>
                </a:p>
              </p:txBody>
            </p:sp>
            <p:sp>
              <p:nvSpPr>
                <p:cNvPr id="18751" name="Rectangle 782"/>
                <p:cNvSpPr>
                  <a:spLocks noChangeArrowheads="1"/>
                </p:cNvSpPr>
                <p:nvPr/>
              </p:nvSpPr>
              <p:spPr bwMode="auto">
                <a:xfrm>
                  <a:off x="259" y="3882"/>
                  <a:ext cx="8" cy="5"/>
                </a:xfrm>
                <a:prstGeom prst="rect">
                  <a:avLst/>
                </a:prstGeom>
                <a:solidFill>
                  <a:srgbClr val="000000"/>
                </a:solidFill>
                <a:ln w="9525">
                  <a:noFill/>
                  <a:miter lim="800000"/>
                  <a:headEnd/>
                  <a:tailEnd/>
                </a:ln>
              </p:spPr>
              <p:txBody>
                <a:bodyPr wrap="none" anchor="ctr"/>
                <a:lstStyle/>
                <a:p>
                  <a:endParaRPr lang="tr-TR"/>
                </a:p>
              </p:txBody>
            </p:sp>
            <p:sp>
              <p:nvSpPr>
                <p:cNvPr id="18752" name="Rectangle 783"/>
                <p:cNvSpPr>
                  <a:spLocks noChangeArrowheads="1"/>
                </p:cNvSpPr>
                <p:nvPr/>
              </p:nvSpPr>
              <p:spPr bwMode="auto">
                <a:xfrm>
                  <a:off x="249" y="3764"/>
                  <a:ext cx="11" cy="130"/>
                </a:xfrm>
                <a:prstGeom prst="rect">
                  <a:avLst/>
                </a:prstGeom>
                <a:solidFill>
                  <a:srgbClr val="FFFFFF"/>
                </a:solidFill>
                <a:ln w="9525">
                  <a:noFill/>
                  <a:miter lim="800000"/>
                  <a:headEnd/>
                  <a:tailEnd/>
                </a:ln>
              </p:spPr>
              <p:txBody>
                <a:bodyPr wrap="none" anchor="ctr"/>
                <a:lstStyle/>
                <a:p>
                  <a:endParaRPr lang="tr-TR"/>
                </a:p>
              </p:txBody>
            </p:sp>
            <p:sp>
              <p:nvSpPr>
                <p:cNvPr id="18753" name="Freeform 784"/>
                <p:cNvSpPr>
                  <a:spLocks/>
                </p:cNvSpPr>
                <p:nvPr/>
              </p:nvSpPr>
              <p:spPr bwMode="auto">
                <a:xfrm>
                  <a:off x="249" y="3761"/>
                  <a:ext cx="15" cy="5"/>
                </a:xfrm>
                <a:custGeom>
                  <a:avLst/>
                  <a:gdLst>
                    <a:gd name="T0" fmla="*/ 14 w 15"/>
                    <a:gd name="T1" fmla="*/ 2 h 5"/>
                    <a:gd name="T2" fmla="*/ 11 w 15"/>
                    <a:gd name="T3" fmla="*/ 0 h 5"/>
                    <a:gd name="T4" fmla="*/ 0 w 15"/>
                    <a:gd name="T5" fmla="*/ 0 h 5"/>
                    <a:gd name="T6" fmla="*/ 0 w 15"/>
                    <a:gd name="T7" fmla="*/ 4 h 5"/>
                    <a:gd name="T8" fmla="*/ 11 w 15"/>
                    <a:gd name="T9" fmla="*/ 4 h 5"/>
                    <a:gd name="T10" fmla="*/ 9 w 15"/>
                    <a:gd name="T11" fmla="*/ 2 h 5"/>
                    <a:gd name="T12" fmla="*/ 14 w 15"/>
                    <a:gd name="T13" fmla="*/ 2 h 5"/>
                    <a:gd name="T14" fmla="*/ 14 w 15"/>
                    <a:gd name="T15" fmla="*/ 0 h 5"/>
                    <a:gd name="T16" fmla="*/ 11 w 15"/>
                    <a:gd name="T17" fmla="*/ 0 h 5"/>
                    <a:gd name="T18" fmla="*/ 14 w 15"/>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
                    <a:gd name="T32" fmla="*/ 15 w 1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
                      <a:moveTo>
                        <a:pt x="14" y="2"/>
                      </a:moveTo>
                      <a:lnTo>
                        <a:pt x="11" y="0"/>
                      </a:lnTo>
                      <a:lnTo>
                        <a:pt x="0" y="0"/>
                      </a:lnTo>
                      <a:lnTo>
                        <a:pt x="0" y="4"/>
                      </a:lnTo>
                      <a:lnTo>
                        <a:pt x="11" y="4"/>
                      </a:lnTo>
                      <a:lnTo>
                        <a:pt x="9" y="2"/>
                      </a:lnTo>
                      <a:lnTo>
                        <a:pt x="14" y="2"/>
                      </a:lnTo>
                      <a:lnTo>
                        <a:pt x="14" y="0"/>
                      </a:lnTo>
                      <a:lnTo>
                        <a:pt x="11" y="0"/>
                      </a:lnTo>
                      <a:lnTo>
                        <a:pt x="14" y="2"/>
                      </a:lnTo>
                    </a:path>
                  </a:pathLst>
                </a:custGeom>
                <a:solidFill>
                  <a:srgbClr val="000000"/>
                </a:solidFill>
                <a:ln w="9525" cap="rnd">
                  <a:noFill/>
                  <a:round/>
                  <a:headEnd/>
                  <a:tailEnd/>
                </a:ln>
              </p:spPr>
              <p:txBody>
                <a:bodyPr/>
                <a:lstStyle/>
                <a:p>
                  <a:endParaRPr lang="tr-TR"/>
                </a:p>
              </p:txBody>
            </p:sp>
            <p:sp>
              <p:nvSpPr>
                <p:cNvPr id="18754" name="Freeform 785"/>
                <p:cNvSpPr>
                  <a:spLocks/>
                </p:cNvSpPr>
                <p:nvPr/>
              </p:nvSpPr>
              <p:spPr bwMode="auto">
                <a:xfrm>
                  <a:off x="257" y="3764"/>
                  <a:ext cx="7" cy="133"/>
                </a:xfrm>
                <a:custGeom>
                  <a:avLst/>
                  <a:gdLst>
                    <a:gd name="T0" fmla="*/ 3 w 7"/>
                    <a:gd name="T1" fmla="*/ 132 h 133"/>
                    <a:gd name="T2" fmla="*/ 6 w 7"/>
                    <a:gd name="T3" fmla="*/ 130 h 133"/>
                    <a:gd name="T4" fmla="*/ 6 w 7"/>
                    <a:gd name="T5" fmla="*/ 0 h 133"/>
                    <a:gd name="T6" fmla="*/ 0 w 7"/>
                    <a:gd name="T7" fmla="*/ 0 h 133"/>
                    <a:gd name="T8" fmla="*/ 0 w 7"/>
                    <a:gd name="T9" fmla="*/ 130 h 133"/>
                    <a:gd name="T10" fmla="*/ 3 w 7"/>
                    <a:gd name="T11" fmla="*/ 128 h 133"/>
                    <a:gd name="T12" fmla="*/ 3 w 7"/>
                    <a:gd name="T13" fmla="*/ 132 h 133"/>
                    <a:gd name="T14" fmla="*/ 6 w 7"/>
                    <a:gd name="T15" fmla="*/ 132 h 133"/>
                    <a:gd name="T16" fmla="*/ 6 w 7"/>
                    <a:gd name="T17" fmla="*/ 130 h 133"/>
                    <a:gd name="T18" fmla="*/ 3 w 7"/>
                    <a:gd name="T19" fmla="*/ 132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33"/>
                    <a:gd name="T32" fmla="*/ 7 w 7"/>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33">
                      <a:moveTo>
                        <a:pt x="3" y="132"/>
                      </a:moveTo>
                      <a:lnTo>
                        <a:pt x="6" y="130"/>
                      </a:lnTo>
                      <a:lnTo>
                        <a:pt x="6" y="0"/>
                      </a:lnTo>
                      <a:lnTo>
                        <a:pt x="0" y="0"/>
                      </a:lnTo>
                      <a:lnTo>
                        <a:pt x="0" y="130"/>
                      </a:lnTo>
                      <a:lnTo>
                        <a:pt x="3" y="128"/>
                      </a:lnTo>
                      <a:lnTo>
                        <a:pt x="3" y="132"/>
                      </a:lnTo>
                      <a:lnTo>
                        <a:pt x="6" y="132"/>
                      </a:lnTo>
                      <a:lnTo>
                        <a:pt x="6" y="130"/>
                      </a:lnTo>
                      <a:lnTo>
                        <a:pt x="3" y="132"/>
                      </a:lnTo>
                    </a:path>
                  </a:pathLst>
                </a:custGeom>
                <a:solidFill>
                  <a:srgbClr val="000000"/>
                </a:solidFill>
                <a:ln w="9525" cap="rnd">
                  <a:noFill/>
                  <a:round/>
                  <a:headEnd/>
                  <a:tailEnd/>
                </a:ln>
              </p:spPr>
              <p:txBody>
                <a:bodyPr/>
                <a:lstStyle/>
                <a:p>
                  <a:endParaRPr lang="tr-TR"/>
                </a:p>
              </p:txBody>
            </p:sp>
            <p:sp>
              <p:nvSpPr>
                <p:cNvPr id="18755" name="Freeform 786"/>
                <p:cNvSpPr>
                  <a:spLocks/>
                </p:cNvSpPr>
                <p:nvPr/>
              </p:nvSpPr>
              <p:spPr bwMode="auto">
                <a:xfrm>
                  <a:off x="246" y="3892"/>
                  <a:ext cx="15" cy="5"/>
                </a:xfrm>
                <a:custGeom>
                  <a:avLst/>
                  <a:gdLst>
                    <a:gd name="T0" fmla="*/ 0 w 15"/>
                    <a:gd name="T1" fmla="*/ 2 h 5"/>
                    <a:gd name="T2" fmla="*/ 3 w 15"/>
                    <a:gd name="T3" fmla="*/ 4 h 5"/>
                    <a:gd name="T4" fmla="*/ 14 w 15"/>
                    <a:gd name="T5" fmla="*/ 4 h 5"/>
                    <a:gd name="T6" fmla="*/ 14 w 15"/>
                    <a:gd name="T7" fmla="*/ 0 h 5"/>
                    <a:gd name="T8" fmla="*/ 3 w 15"/>
                    <a:gd name="T9" fmla="*/ 0 h 5"/>
                    <a:gd name="T10" fmla="*/ 5 w 15"/>
                    <a:gd name="T11" fmla="*/ 2 h 5"/>
                    <a:gd name="T12" fmla="*/ 0 w 15"/>
                    <a:gd name="T13" fmla="*/ 2 h 5"/>
                    <a:gd name="T14" fmla="*/ 0 w 15"/>
                    <a:gd name="T15" fmla="*/ 4 h 5"/>
                    <a:gd name="T16" fmla="*/ 3 w 15"/>
                    <a:gd name="T17" fmla="*/ 4 h 5"/>
                    <a:gd name="T18" fmla="*/ 0 w 15"/>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
                    <a:gd name="T32" fmla="*/ 15 w 1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
                      <a:moveTo>
                        <a:pt x="0" y="2"/>
                      </a:moveTo>
                      <a:lnTo>
                        <a:pt x="3" y="4"/>
                      </a:lnTo>
                      <a:lnTo>
                        <a:pt x="14" y="4"/>
                      </a:lnTo>
                      <a:lnTo>
                        <a:pt x="14" y="0"/>
                      </a:lnTo>
                      <a:lnTo>
                        <a:pt x="3" y="0"/>
                      </a:lnTo>
                      <a:lnTo>
                        <a:pt x="5"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756" name="Freeform 787"/>
                <p:cNvSpPr>
                  <a:spLocks/>
                </p:cNvSpPr>
                <p:nvPr/>
              </p:nvSpPr>
              <p:spPr bwMode="auto">
                <a:xfrm>
                  <a:off x="246" y="3761"/>
                  <a:ext cx="7" cy="134"/>
                </a:xfrm>
                <a:custGeom>
                  <a:avLst/>
                  <a:gdLst>
                    <a:gd name="T0" fmla="*/ 3 w 7"/>
                    <a:gd name="T1" fmla="*/ 0 h 134"/>
                    <a:gd name="T2" fmla="*/ 0 w 7"/>
                    <a:gd name="T3" fmla="*/ 2 h 134"/>
                    <a:gd name="T4" fmla="*/ 0 w 7"/>
                    <a:gd name="T5" fmla="*/ 133 h 134"/>
                    <a:gd name="T6" fmla="*/ 6 w 7"/>
                    <a:gd name="T7" fmla="*/ 133 h 134"/>
                    <a:gd name="T8" fmla="*/ 6 w 7"/>
                    <a:gd name="T9" fmla="*/ 2 h 134"/>
                    <a:gd name="T10" fmla="*/ 3 w 7"/>
                    <a:gd name="T11" fmla="*/ 5 h 134"/>
                    <a:gd name="T12" fmla="*/ 3 w 7"/>
                    <a:gd name="T13" fmla="*/ 0 h 134"/>
                    <a:gd name="T14" fmla="*/ 0 w 7"/>
                    <a:gd name="T15" fmla="*/ 0 h 134"/>
                    <a:gd name="T16" fmla="*/ 0 w 7"/>
                    <a:gd name="T17" fmla="*/ 2 h 134"/>
                    <a:gd name="T18" fmla="*/ 3 w 7"/>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34"/>
                    <a:gd name="T32" fmla="*/ 7 w 7"/>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34">
                      <a:moveTo>
                        <a:pt x="3" y="0"/>
                      </a:moveTo>
                      <a:lnTo>
                        <a:pt x="0" y="2"/>
                      </a:lnTo>
                      <a:lnTo>
                        <a:pt x="0" y="133"/>
                      </a:lnTo>
                      <a:lnTo>
                        <a:pt x="6" y="133"/>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757" name="Rectangle 788"/>
                <p:cNvSpPr>
                  <a:spLocks noChangeArrowheads="1"/>
                </p:cNvSpPr>
                <p:nvPr/>
              </p:nvSpPr>
              <p:spPr bwMode="auto">
                <a:xfrm>
                  <a:off x="419" y="3896"/>
                  <a:ext cx="10" cy="5"/>
                </a:xfrm>
                <a:prstGeom prst="rect">
                  <a:avLst/>
                </a:prstGeom>
                <a:solidFill>
                  <a:srgbClr val="000000"/>
                </a:solidFill>
                <a:ln w="9525">
                  <a:noFill/>
                  <a:miter lim="800000"/>
                  <a:headEnd/>
                  <a:tailEnd/>
                </a:ln>
              </p:spPr>
              <p:txBody>
                <a:bodyPr wrap="none" anchor="ctr"/>
                <a:lstStyle/>
                <a:p>
                  <a:endParaRPr lang="tr-TR"/>
                </a:p>
              </p:txBody>
            </p:sp>
            <p:sp>
              <p:nvSpPr>
                <p:cNvPr id="18758" name="Rectangle 789"/>
                <p:cNvSpPr>
                  <a:spLocks noChangeArrowheads="1"/>
                </p:cNvSpPr>
                <p:nvPr/>
              </p:nvSpPr>
              <p:spPr bwMode="auto">
                <a:xfrm>
                  <a:off x="419" y="3910"/>
                  <a:ext cx="9" cy="5"/>
                </a:xfrm>
                <a:prstGeom prst="rect">
                  <a:avLst/>
                </a:prstGeom>
                <a:solidFill>
                  <a:srgbClr val="000000"/>
                </a:solidFill>
                <a:ln w="9525">
                  <a:noFill/>
                  <a:miter lim="800000"/>
                  <a:headEnd/>
                  <a:tailEnd/>
                </a:ln>
              </p:spPr>
              <p:txBody>
                <a:bodyPr wrap="none" anchor="ctr"/>
                <a:lstStyle/>
                <a:p>
                  <a:endParaRPr lang="tr-TR"/>
                </a:p>
              </p:txBody>
            </p:sp>
            <p:sp>
              <p:nvSpPr>
                <p:cNvPr id="18759" name="Rectangle 790"/>
                <p:cNvSpPr>
                  <a:spLocks noChangeArrowheads="1"/>
                </p:cNvSpPr>
                <p:nvPr/>
              </p:nvSpPr>
              <p:spPr bwMode="auto">
                <a:xfrm>
                  <a:off x="418" y="3923"/>
                  <a:ext cx="8" cy="5"/>
                </a:xfrm>
                <a:prstGeom prst="rect">
                  <a:avLst/>
                </a:prstGeom>
                <a:solidFill>
                  <a:srgbClr val="000000"/>
                </a:solidFill>
                <a:ln w="9525">
                  <a:noFill/>
                  <a:miter lim="800000"/>
                  <a:headEnd/>
                  <a:tailEnd/>
                </a:ln>
              </p:spPr>
              <p:txBody>
                <a:bodyPr wrap="none" anchor="ctr"/>
                <a:lstStyle/>
                <a:p>
                  <a:endParaRPr lang="tr-TR"/>
                </a:p>
              </p:txBody>
            </p:sp>
            <p:sp>
              <p:nvSpPr>
                <p:cNvPr id="18760" name="Rectangle 791"/>
                <p:cNvSpPr>
                  <a:spLocks noChangeArrowheads="1"/>
                </p:cNvSpPr>
                <p:nvPr/>
              </p:nvSpPr>
              <p:spPr bwMode="auto">
                <a:xfrm>
                  <a:off x="418" y="3936"/>
                  <a:ext cx="10" cy="4"/>
                </a:xfrm>
                <a:prstGeom prst="rect">
                  <a:avLst/>
                </a:prstGeom>
                <a:solidFill>
                  <a:srgbClr val="000000"/>
                </a:solidFill>
                <a:ln w="9525">
                  <a:noFill/>
                  <a:miter lim="800000"/>
                  <a:headEnd/>
                  <a:tailEnd/>
                </a:ln>
              </p:spPr>
              <p:txBody>
                <a:bodyPr wrap="none" anchor="ctr"/>
                <a:lstStyle/>
                <a:p>
                  <a:endParaRPr lang="tr-TR"/>
                </a:p>
              </p:txBody>
            </p:sp>
            <p:sp>
              <p:nvSpPr>
                <p:cNvPr id="18761" name="Rectangle 792"/>
                <p:cNvSpPr>
                  <a:spLocks noChangeArrowheads="1"/>
                </p:cNvSpPr>
                <p:nvPr/>
              </p:nvSpPr>
              <p:spPr bwMode="auto">
                <a:xfrm>
                  <a:off x="418" y="3949"/>
                  <a:ext cx="8" cy="5"/>
                </a:xfrm>
                <a:prstGeom prst="rect">
                  <a:avLst/>
                </a:prstGeom>
                <a:solidFill>
                  <a:srgbClr val="000000"/>
                </a:solidFill>
                <a:ln w="9525">
                  <a:noFill/>
                  <a:miter lim="800000"/>
                  <a:headEnd/>
                  <a:tailEnd/>
                </a:ln>
              </p:spPr>
              <p:txBody>
                <a:bodyPr wrap="none" anchor="ctr"/>
                <a:lstStyle/>
                <a:p>
                  <a:endParaRPr lang="tr-TR"/>
                </a:p>
              </p:txBody>
            </p:sp>
            <p:sp>
              <p:nvSpPr>
                <p:cNvPr id="18762" name="Rectangle 793"/>
                <p:cNvSpPr>
                  <a:spLocks noChangeArrowheads="1"/>
                </p:cNvSpPr>
                <p:nvPr/>
              </p:nvSpPr>
              <p:spPr bwMode="auto">
                <a:xfrm>
                  <a:off x="544" y="3896"/>
                  <a:ext cx="9" cy="5"/>
                </a:xfrm>
                <a:prstGeom prst="rect">
                  <a:avLst/>
                </a:prstGeom>
                <a:solidFill>
                  <a:srgbClr val="000000"/>
                </a:solidFill>
                <a:ln w="9525">
                  <a:noFill/>
                  <a:miter lim="800000"/>
                  <a:headEnd/>
                  <a:tailEnd/>
                </a:ln>
              </p:spPr>
              <p:txBody>
                <a:bodyPr wrap="none" anchor="ctr"/>
                <a:lstStyle/>
                <a:p>
                  <a:endParaRPr lang="tr-TR"/>
                </a:p>
              </p:txBody>
            </p:sp>
            <p:sp>
              <p:nvSpPr>
                <p:cNvPr id="18763" name="Rectangle 794"/>
                <p:cNvSpPr>
                  <a:spLocks noChangeArrowheads="1"/>
                </p:cNvSpPr>
                <p:nvPr/>
              </p:nvSpPr>
              <p:spPr bwMode="auto">
                <a:xfrm>
                  <a:off x="543" y="3910"/>
                  <a:ext cx="9" cy="5"/>
                </a:xfrm>
                <a:prstGeom prst="rect">
                  <a:avLst/>
                </a:prstGeom>
                <a:solidFill>
                  <a:srgbClr val="000000"/>
                </a:solidFill>
                <a:ln w="9525">
                  <a:noFill/>
                  <a:miter lim="800000"/>
                  <a:headEnd/>
                  <a:tailEnd/>
                </a:ln>
              </p:spPr>
              <p:txBody>
                <a:bodyPr wrap="none" anchor="ctr"/>
                <a:lstStyle/>
                <a:p>
                  <a:endParaRPr lang="tr-TR"/>
                </a:p>
              </p:txBody>
            </p:sp>
            <p:sp>
              <p:nvSpPr>
                <p:cNvPr id="18764" name="Rectangle 795"/>
                <p:cNvSpPr>
                  <a:spLocks noChangeArrowheads="1"/>
                </p:cNvSpPr>
                <p:nvPr/>
              </p:nvSpPr>
              <p:spPr bwMode="auto">
                <a:xfrm>
                  <a:off x="542" y="3923"/>
                  <a:ext cx="9" cy="5"/>
                </a:xfrm>
                <a:prstGeom prst="rect">
                  <a:avLst/>
                </a:prstGeom>
                <a:solidFill>
                  <a:srgbClr val="000000"/>
                </a:solidFill>
                <a:ln w="9525">
                  <a:noFill/>
                  <a:miter lim="800000"/>
                  <a:headEnd/>
                  <a:tailEnd/>
                </a:ln>
              </p:spPr>
              <p:txBody>
                <a:bodyPr wrap="none" anchor="ctr"/>
                <a:lstStyle/>
                <a:p>
                  <a:endParaRPr lang="tr-TR"/>
                </a:p>
              </p:txBody>
            </p:sp>
            <p:sp>
              <p:nvSpPr>
                <p:cNvPr id="18765" name="Rectangle 796"/>
                <p:cNvSpPr>
                  <a:spLocks noChangeArrowheads="1"/>
                </p:cNvSpPr>
                <p:nvPr/>
              </p:nvSpPr>
              <p:spPr bwMode="auto">
                <a:xfrm>
                  <a:off x="542" y="3936"/>
                  <a:ext cx="9" cy="4"/>
                </a:xfrm>
                <a:prstGeom prst="rect">
                  <a:avLst/>
                </a:prstGeom>
                <a:solidFill>
                  <a:srgbClr val="000000"/>
                </a:solidFill>
                <a:ln w="9525">
                  <a:noFill/>
                  <a:miter lim="800000"/>
                  <a:headEnd/>
                  <a:tailEnd/>
                </a:ln>
              </p:spPr>
              <p:txBody>
                <a:bodyPr wrap="none" anchor="ctr"/>
                <a:lstStyle/>
                <a:p>
                  <a:endParaRPr lang="tr-TR"/>
                </a:p>
              </p:txBody>
            </p:sp>
            <p:sp>
              <p:nvSpPr>
                <p:cNvPr id="18766" name="Rectangle 797"/>
                <p:cNvSpPr>
                  <a:spLocks noChangeArrowheads="1"/>
                </p:cNvSpPr>
                <p:nvPr/>
              </p:nvSpPr>
              <p:spPr bwMode="auto">
                <a:xfrm>
                  <a:off x="542" y="3949"/>
                  <a:ext cx="9" cy="5"/>
                </a:xfrm>
                <a:prstGeom prst="rect">
                  <a:avLst/>
                </a:prstGeom>
                <a:solidFill>
                  <a:srgbClr val="000000"/>
                </a:solidFill>
                <a:ln w="9525">
                  <a:noFill/>
                  <a:miter lim="800000"/>
                  <a:headEnd/>
                  <a:tailEnd/>
                </a:ln>
              </p:spPr>
              <p:txBody>
                <a:bodyPr wrap="none" anchor="ctr"/>
                <a:lstStyle/>
                <a:p>
                  <a:endParaRPr lang="tr-TR"/>
                </a:p>
              </p:txBody>
            </p:sp>
            <p:sp>
              <p:nvSpPr>
                <p:cNvPr id="18767" name="Rectangle 798"/>
                <p:cNvSpPr>
                  <a:spLocks noChangeArrowheads="1"/>
                </p:cNvSpPr>
                <p:nvPr/>
              </p:nvSpPr>
              <p:spPr bwMode="auto">
                <a:xfrm>
                  <a:off x="599" y="3779"/>
                  <a:ext cx="57" cy="72"/>
                </a:xfrm>
                <a:prstGeom prst="rect">
                  <a:avLst/>
                </a:prstGeom>
                <a:solidFill>
                  <a:srgbClr val="84CCF4"/>
                </a:solidFill>
                <a:ln w="9525">
                  <a:noFill/>
                  <a:miter lim="800000"/>
                  <a:headEnd/>
                  <a:tailEnd/>
                </a:ln>
              </p:spPr>
              <p:txBody>
                <a:bodyPr wrap="none" anchor="ctr"/>
                <a:lstStyle/>
                <a:p>
                  <a:endParaRPr lang="tr-TR"/>
                </a:p>
              </p:txBody>
            </p:sp>
            <p:sp>
              <p:nvSpPr>
                <p:cNvPr id="18768" name="Freeform 799"/>
                <p:cNvSpPr>
                  <a:spLocks/>
                </p:cNvSpPr>
                <p:nvPr/>
              </p:nvSpPr>
              <p:spPr bwMode="auto">
                <a:xfrm>
                  <a:off x="599" y="3776"/>
                  <a:ext cx="60" cy="6"/>
                </a:xfrm>
                <a:custGeom>
                  <a:avLst/>
                  <a:gdLst>
                    <a:gd name="T0" fmla="*/ 59 w 60"/>
                    <a:gd name="T1" fmla="*/ 3 h 6"/>
                    <a:gd name="T2" fmla="*/ 57 w 60"/>
                    <a:gd name="T3" fmla="*/ 0 h 6"/>
                    <a:gd name="T4" fmla="*/ 0 w 60"/>
                    <a:gd name="T5" fmla="*/ 0 h 6"/>
                    <a:gd name="T6" fmla="*/ 0 w 60"/>
                    <a:gd name="T7" fmla="*/ 5 h 6"/>
                    <a:gd name="T8" fmla="*/ 57 w 60"/>
                    <a:gd name="T9" fmla="*/ 5 h 6"/>
                    <a:gd name="T10" fmla="*/ 54 w 60"/>
                    <a:gd name="T11" fmla="*/ 3 h 6"/>
                    <a:gd name="T12" fmla="*/ 59 w 60"/>
                    <a:gd name="T13" fmla="*/ 3 h 6"/>
                    <a:gd name="T14" fmla="*/ 59 w 60"/>
                    <a:gd name="T15" fmla="*/ 0 h 6"/>
                    <a:gd name="T16" fmla="*/ 57 w 60"/>
                    <a:gd name="T17" fmla="*/ 0 h 6"/>
                    <a:gd name="T18" fmla="*/ 59 w 60"/>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
                    <a:gd name="T32" fmla="*/ 60 w 6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
                      <a:moveTo>
                        <a:pt x="59" y="3"/>
                      </a:moveTo>
                      <a:lnTo>
                        <a:pt x="57" y="0"/>
                      </a:lnTo>
                      <a:lnTo>
                        <a:pt x="0" y="0"/>
                      </a:lnTo>
                      <a:lnTo>
                        <a:pt x="0" y="5"/>
                      </a:lnTo>
                      <a:lnTo>
                        <a:pt x="57" y="5"/>
                      </a:lnTo>
                      <a:lnTo>
                        <a:pt x="54" y="3"/>
                      </a:lnTo>
                      <a:lnTo>
                        <a:pt x="59" y="3"/>
                      </a:lnTo>
                      <a:lnTo>
                        <a:pt x="59" y="0"/>
                      </a:lnTo>
                      <a:lnTo>
                        <a:pt x="57" y="0"/>
                      </a:lnTo>
                      <a:lnTo>
                        <a:pt x="59" y="3"/>
                      </a:lnTo>
                    </a:path>
                  </a:pathLst>
                </a:custGeom>
                <a:solidFill>
                  <a:srgbClr val="000000"/>
                </a:solidFill>
                <a:ln w="9525" cap="rnd">
                  <a:noFill/>
                  <a:round/>
                  <a:headEnd/>
                  <a:tailEnd/>
                </a:ln>
              </p:spPr>
              <p:txBody>
                <a:bodyPr/>
                <a:lstStyle/>
                <a:p>
                  <a:endParaRPr lang="tr-TR"/>
                </a:p>
              </p:txBody>
            </p:sp>
            <p:sp>
              <p:nvSpPr>
                <p:cNvPr id="18769" name="Freeform 800"/>
                <p:cNvSpPr>
                  <a:spLocks/>
                </p:cNvSpPr>
                <p:nvPr/>
              </p:nvSpPr>
              <p:spPr bwMode="auto">
                <a:xfrm>
                  <a:off x="652" y="3779"/>
                  <a:ext cx="7" cy="75"/>
                </a:xfrm>
                <a:custGeom>
                  <a:avLst/>
                  <a:gdLst>
                    <a:gd name="T0" fmla="*/ 4 w 7"/>
                    <a:gd name="T1" fmla="*/ 74 h 75"/>
                    <a:gd name="T2" fmla="*/ 6 w 7"/>
                    <a:gd name="T3" fmla="*/ 72 h 75"/>
                    <a:gd name="T4" fmla="*/ 6 w 7"/>
                    <a:gd name="T5" fmla="*/ 0 h 75"/>
                    <a:gd name="T6" fmla="*/ 0 w 7"/>
                    <a:gd name="T7" fmla="*/ 0 h 75"/>
                    <a:gd name="T8" fmla="*/ 0 w 7"/>
                    <a:gd name="T9" fmla="*/ 72 h 75"/>
                    <a:gd name="T10" fmla="*/ 4 w 7"/>
                    <a:gd name="T11" fmla="*/ 69 h 75"/>
                    <a:gd name="T12" fmla="*/ 4 w 7"/>
                    <a:gd name="T13" fmla="*/ 74 h 75"/>
                    <a:gd name="T14" fmla="*/ 6 w 7"/>
                    <a:gd name="T15" fmla="*/ 74 h 75"/>
                    <a:gd name="T16" fmla="*/ 6 w 7"/>
                    <a:gd name="T17" fmla="*/ 72 h 75"/>
                    <a:gd name="T18" fmla="*/ 4 w 7"/>
                    <a:gd name="T19" fmla="*/ 74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5"/>
                    <a:gd name="T32" fmla="*/ 7 w 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5">
                      <a:moveTo>
                        <a:pt x="4" y="74"/>
                      </a:moveTo>
                      <a:lnTo>
                        <a:pt x="6" y="72"/>
                      </a:lnTo>
                      <a:lnTo>
                        <a:pt x="6" y="0"/>
                      </a:lnTo>
                      <a:lnTo>
                        <a:pt x="0" y="0"/>
                      </a:lnTo>
                      <a:lnTo>
                        <a:pt x="0" y="72"/>
                      </a:lnTo>
                      <a:lnTo>
                        <a:pt x="4" y="69"/>
                      </a:lnTo>
                      <a:lnTo>
                        <a:pt x="4" y="74"/>
                      </a:lnTo>
                      <a:lnTo>
                        <a:pt x="6" y="74"/>
                      </a:lnTo>
                      <a:lnTo>
                        <a:pt x="6" y="72"/>
                      </a:lnTo>
                      <a:lnTo>
                        <a:pt x="4" y="74"/>
                      </a:lnTo>
                    </a:path>
                  </a:pathLst>
                </a:custGeom>
                <a:solidFill>
                  <a:srgbClr val="000000"/>
                </a:solidFill>
                <a:ln w="9525" cap="rnd">
                  <a:noFill/>
                  <a:round/>
                  <a:headEnd/>
                  <a:tailEnd/>
                </a:ln>
              </p:spPr>
              <p:txBody>
                <a:bodyPr/>
                <a:lstStyle/>
                <a:p>
                  <a:endParaRPr lang="tr-TR"/>
                </a:p>
              </p:txBody>
            </p:sp>
            <p:sp>
              <p:nvSpPr>
                <p:cNvPr id="18770" name="Freeform 801"/>
                <p:cNvSpPr>
                  <a:spLocks/>
                </p:cNvSpPr>
                <p:nvPr/>
              </p:nvSpPr>
              <p:spPr bwMode="auto">
                <a:xfrm>
                  <a:off x="596" y="3849"/>
                  <a:ext cx="61" cy="5"/>
                </a:xfrm>
                <a:custGeom>
                  <a:avLst/>
                  <a:gdLst>
                    <a:gd name="T0" fmla="*/ 0 w 61"/>
                    <a:gd name="T1" fmla="*/ 2 h 5"/>
                    <a:gd name="T2" fmla="*/ 3 w 61"/>
                    <a:gd name="T3" fmla="*/ 4 h 5"/>
                    <a:gd name="T4" fmla="*/ 60 w 61"/>
                    <a:gd name="T5" fmla="*/ 4 h 5"/>
                    <a:gd name="T6" fmla="*/ 60 w 61"/>
                    <a:gd name="T7" fmla="*/ 0 h 5"/>
                    <a:gd name="T8" fmla="*/ 3 w 61"/>
                    <a:gd name="T9" fmla="*/ 0 h 5"/>
                    <a:gd name="T10" fmla="*/ 5 w 61"/>
                    <a:gd name="T11" fmla="*/ 2 h 5"/>
                    <a:gd name="T12" fmla="*/ 0 w 61"/>
                    <a:gd name="T13" fmla="*/ 2 h 5"/>
                    <a:gd name="T14" fmla="*/ 0 w 61"/>
                    <a:gd name="T15" fmla="*/ 4 h 5"/>
                    <a:gd name="T16" fmla="*/ 3 w 61"/>
                    <a:gd name="T17" fmla="*/ 4 h 5"/>
                    <a:gd name="T18" fmla="*/ 0 w 61"/>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
                    <a:gd name="T32" fmla="*/ 61 w 61"/>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
                      <a:moveTo>
                        <a:pt x="0" y="2"/>
                      </a:moveTo>
                      <a:lnTo>
                        <a:pt x="3" y="4"/>
                      </a:lnTo>
                      <a:lnTo>
                        <a:pt x="60" y="4"/>
                      </a:lnTo>
                      <a:lnTo>
                        <a:pt x="60" y="0"/>
                      </a:lnTo>
                      <a:lnTo>
                        <a:pt x="3" y="0"/>
                      </a:lnTo>
                      <a:lnTo>
                        <a:pt x="5"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771" name="Freeform 802"/>
                <p:cNvSpPr>
                  <a:spLocks/>
                </p:cNvSpPr>
                <p:nvPr/>
              </p:nvSpPr>
              <p:spPr bwMode="auto">
                <a:xfrm>
                  <a:off x="596" y="3776"/>
                  <a:ext cx="7" cy="76"/>
                </a:xfrm>
                <a:custGeom>
                  <a:avLst/>
                  <a:gdLst>
                    <a:gd name="T0" fmla="*/ 3 w 7"/>
                    <a:gd name="T1" fmla="*/ 0 h 76"/>
                    <a:gd name="T2" fmla="*/ 0 w 7"/>
                    <a:gd name="T3" fmla="*/ 2 h 76"/>
                    <a:gd name="T4" fmla="*/ 0 w 7"/>
                    <a:gd name="T5" fmla="*/ 75 h 76"/>
                    <a:gd name="T6" fmla="*/ 6 w 7"/>
                    <a:gd name="T7" fmla="*/ 75 h 76"/>
                    <a:gd name="T8" fmla="*/ 6 w 7"/>
                    <a:gd name="T9" fmla="*/ 2 h 76"/>
                    <a:gd name="T10" fmla="*/ 3 w 7"/>
                    <a:gd name="T11" fmla="*/ 5 h 76"/>
                    <a:gd name="T12" fmla="*/ 3 w 7"/>
                    <a:gd name="T13" fmla="*/ 0 h 76"/>
                    <a:gd name="T14" fmla="*/ 0 w 7"/>
                    <a:gd name="T15" fmla="*/ 0 h 76"/>
                    <a:gd name="T16" fmla="*/ 0 w 7"/>
                    <a:gd name="T17" fmla="*/ 2 h 76"/>
                    <a:gd name="T18" fmla="*/ 3 w 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6"/>
                    <a:gd name="T32" fmla="*/ 7 w 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6">
                      <a:moveTo>
                        <a:pt x="3" y="0"/>
                      </a:moveTo>
                      <a:lnTo>
                        <a:pt x="0" y="2"/>
                      </a:lnTo>
                      <a:lnTo>
                        <a:pt x="0" y="75"/>
                      </a:lnTo>
                      <a:lnTo>
                        <a:pt x="6" y="75"/>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772" name="Rectangle 803"/>
                <p:cNvSpPr>
                  <a:spLocks noChangeArrowheads="1"/>
                </p:cNvSpPr>
                <p:nvPr/>
              </p:nvSpPr>
              <p:spPr bwMode="auto">
                <a:xfrm>
                  <a:off x="599" y="3858"/>
                  <a:ext cx="57" cy="65"/>
                </a:xfrm>
                <a:prstGeom prst="rect">
                  <a:avLst/>
                </a:prstGeom>
                <a:solidFill>
                  <a:srgbClr val="84CCF4"/>
                </a:solidFill>
                <a:ln w="9525">
                  <a:noFill/>
                  <a:miter lim="800000"/>
                  <a:headEnd/>
                  <a:tailEnd/>
                </a:ln>
              </p:spPr>
              <p:txBody>
                <a:bodyPr wrap="none" anchor="ctr"/>
                <a:lstStyle/>
                <a:p>
                  <a:endParaRPr lang="tr-TR"/>
                </a:p>
              </p:txBody>
            </p:sp>
            <p:sp>
              <p:nvSpPr>
                <p:cNvPr id="18773" name="Freeform 804"/>
                <p:cNvSpPr>
                  <a:spLocks/>
                </p:cNvSpPr>
                <p:nvPr/>
              </p:nvSpPr>
              <p:spPr bwMode="auto">
                <a:xfrm>
                  <a:off x="599" y="3856"/>
                  <a:ext cx="60" cy="5"/>
                </a:xfrm>
                <a:custGeom>
                  <a:avLst/>
                  <a:gdLst>
                    <a:gd name="T0" fmla="*/ 59 w 60"/>
                    <a:gd name="T1" fmla="*/ 2 h 5"/>
                    <a:gd name="T2" fmla="*/ 57 w 60"/>
                    <a:gd name="T3" fmla="*/ 0 h 5"/>
                    <a:gd name="T4" fmla="*/ 0 w 60"/>
                    <a:gd name="T5" fmla="*/ 0 h 5"/>
                    <a:gd name="T6" fmla="*/ 0 w 60"/>
                    <a:gd name="T7" fmla="*/ 4 h 5"/>
                    <a:gd name="T8" fmla="*/ 57 w 60"/>
                    <a:gd name="T9" fmla="*/ 4 h 5"/>
                    <a:gd name="T10" fmla="*/ 54 w 60"/>
                    <a:gd name="T11" fmla="*/ 2 h 5"/>
                    <a:gd name="T12" fmla="*/ 59 w 60"/>
                    <a:gd name="T13" fmla="*/ 2 h 5"/>
                    <a:gd name="T14" fmla="*/ 59 w 60"/>
                    <a:gd name="T15" fmla="*/ 0 h 5"/>
                    <a:gd name="T16" fmla="*/ 57 w 60"/>
                    <a:gd name="T17" fmla="*/ 0 h 5"/>
                    <a:gd name="T18" fmla="*/ 59 w 60"/>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
                    <a:gd name="T32" fmla="*/ 60 w 6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
                      <a:moveTo>
                        <a:pt x="59" y="2"/>
                      </a:moveTo>
                      <a:lnTo>
                        <a:pt x="57" y="0"/>
                      </a:lnTo>
                      <a:lnTo>
                        <a:pt x="0" y="0"/>
                      </a:lnTo>
                      <a:lnTo>
                        <a:pt x="0" y="4"/>
                      </a:lnTo>
                      <a:lnTo>
                        <a:pt x="57" y="4"/>
                      </a:lnTo>
                      <a:lnTo>
                        <a:pt x="54" y="2"/>
                      </a:lnTo>
                      <a:lnTo>
                        <a:pt x="59" y="2"/>
                      </a:lnTo>
                      <a:lnTo>
                        <a:pt x="59" y="0"/>
                      </a:lnTo>
                      <a:lnTo>
                        <a:pt x="57" y="0"/>
                      </a:lnTo>
                      <a:lnTo>
                        <a:pt x="59" y="2"/>
                      </a:lnTo>
                    </a:path>
                  </a:pathLst>
                </a:custGeom>
                <a:solidFill>
                  <a:srgbClr val="000000"/>
                </a:solidFill>
                <a:ln w="9525" cap="rnd">
                  <a:noFill/>
                  <a:round/>
                  <a:headEnd/>
                  <a:tailEnd/>
                </a:ln>
              </p:spPr>
              <p:txBody>
                <a:bodyPr/>
                <a:lstStyle/>
                <a:p>
                  <a:endParaRPr lang="tr-TR"/>
                </a:p>
              </p:txBody>
            </p:sp>
            <p:sp>
              <p:nvSpPr>
                <p:cNvPr id="18774" name="Freeform 805"/>
                <p:cNvSpPr>
                  <a:spLocks/>
                </p:cNvSpPr>
                <p:nvPr/>
              </p:nvSpPr>
              <p:spPr bwMode="auto">
                <a:xfrm>
                  <a:off x="652" y="3858"/>
                  <a:ext cx="7" cy="69"/>
                </a:xfrm>
                <a:custGeom>
                  <a:avLst/>
                  <a:gdLst>
                    <a:gd name="T0" fmla="*/ 4 w 7"/>
                    <a:gd name="T1" fmla="*/ 68 h 69"/>
                    <a:gd name="T2" fmla="*/ 6 w 7"/>
                    <a:gd name="T3" fmla="*/ 66 h 69"/>
                    <a:gd name="T4" fmla="*/ 6 w 7"/>
                    <a:gd name="T5" fmla="*/ 0 h 69"/>
                    <a:gd name="T6" fmla="*/ 0 w 7"/>
                    <a:gd name="T7" fmla="*/ 0 h 69"/>
                    <a:gd name="T8" fmla="*/ 0 w 7"/>
                    <a:gd name="T9" fmla="*/ 66 h 69"/>
                    <a:gd name="T10" fmla="*/ 4 w 7"/>
                    <a:gd name="T11" fmla="*/ 63 h 69"/>
                    <a:gd name="T12" fmla="*/ 4 w 7"/>
                    <a:gd name="T13" fmla="*/ 68 h 69"/>
                    <a:gd name="T14" fmla="*/ 6 w 7"/>
                    <a:gd name="T15" fmla="*/ 68 h 69"/>
                    <a:gd name="T16" fmla="*/ 6 w 7"/>
                    <a:gd name="T17" fmla="*/ 66 h 69"/>
                    <a:gd name="T18" fmla="*/ 4 w 7"/>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9"/>
                    <a:gd name="T32" fmla="*/ 7 w 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9">
                      <a:moveTo>
                        <a:pt x="4" y="68"/>
                      </a:moveTo>
                      <a:lnTo>
                        <a:pt x="6" y="66"/>
                      </a:lnTo>
                      <a:lnTo>
                        <a:pt x="6" y="0"/>
                      </a:lnTo>
                      <a:lnTo>
                        <a:pt x="0" y="0"/>
                      </a:lnTo>
                      <a:lnTo>
                        <a:pt x="0" y="66"/>
                      </a:lnTo>
                      <a:lnTo>
                        <a:pt x="4" y="63"/>
                      </a:lnTo>
                      <a:lnTo>
                        <a:pt x="4" y="68"/>
                      </a:lnTo>
                      <a:lnTo>
                        <a:pt x="6" y="68"/>
                      </a:lnTo>
                      <a:lnTo>
                        <a:pt x="6" y="66"/>
                      </a:lnTo>
                      <a:lnTo>
                        <a:pt x="4" y="68"/>
                      </a:lnTo>
                    </a:path>
                  </a:pathLst>
                </a:custGeom>
                <a:solidFill>
                  <a:srgbClr val="000000"/>
                </a:solidFill>
                <a:ln w="9525" cap="rnd">
                  <a:noFill/>
                  <a:round/>
                  <a:headEnd/>
                  <a:tailEnd/>
                </a:ln>
              </p:spPr>
              <p:txBody>
                <a:bodyPr/>
                <a:lstStyle/>
                <a:p>
                  <a:endParaRPr lang="tr-TR"/>
                </a:p>
              </p:txBody>
            </p:sp>
            <p:sp>
              <p:nvSpPr>
                <p:cNvPr id="18775" name="Freeform 806"/>
                <p:cNvSpPr>
                  <a:spLocks/>
                </p:cNvSpPr>
                <p:nvPr/>
              </p:nvSpPr>
              <p:spPr bwMode="auto">
                <a:xfrm>
                  <a:off x="596" y="3921"/>
                  <a:ext cx="61" cy="6"/>
                </a:xfrm>
                <a:custGeom>
                  <a:avLst/>
                  <a:gdLst>
                    <a:gd name="T0" fmla="*/ 0 w 61"/>
                    <a:gd name="T1" fmla="*/ 3 h 6"/>
                    <a:gd name="T2" fmla="*/ 3 w 61"/>
                    <a:gd name="T3" fmla="*/ 5 h 6"/>
                    <a:gd name="T4" fmla="*/ 60 w 61"/>
                    <a:gd name="T5" fmla="*/ 5 h 6"/>
                    <a:gd name="T6" fmla="*/ 60 w 61"/>
                    <a:gd name="T7" fmla="*/ 0 h 6"/>
                    <a:gd name="T8" fmla="*/ 3 w 61"/>
                    <a:gd name="T9" fmla="*/ 0 h 6"/>
                    <a:gd name="T10" fmla="*/ 5 w 61"/>
                    <a:gd name="T11" fmla="*/ 3 h 6"/>
                    <a:gd name="T12" fmla="*/ 0 w 61"/>
                    <a:gd name="T13" fmla="*/ 3 h 6"/>
                    <a:gd name="T14" fmla="*/ 0 w 61"/>
                    <a:gd name="T15" fmla="*/ 5 h 6"/>
                    <a:gd name="T16" fmla="*/ 3 w 61"/>
                    <a:gd name="T17" fmla="*/ 5 h 6"/>
                    <a:gd name="T18" fmla="*/ 0 w 61"/>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
                    <a:gd name="T32" fmla="*/ 61 w 6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
                      <a:moveTo>
                        <a:pt x="0" y="3"/>
                      </a:moveTo>
                      <a:lnTo>
                        <a:pt x="3" y="5"/>
                      </a:lnTo>
                      <a:lnTo>
                        <a:pt x="60" y="5"/>
                      </a:lnTo>
                      <a:lnTo>
                        <a:pt x="60" y="0"/>
                      </a:lnTo>
                      <a:lnTo>
                        <a:pt x="3" y="0"/>
                      </a:lnTo>
                      <a:lnTo>
                        <a:pt x="5" y="3"/>
                      </a:lnTo>
                      <a:lnTo>
                        <a:pt x="0" y="3"/>
                      </a:lnTo>
                      <a:lnTo>
                        <a:pt x="0" y="5"/>
                      </a:lnTo>
                      <a:lnTo>
                        <a:pt x="3" y="5"/>
                      </a:lnTo>
                      <a:lnTo>
                        <a:pt x="0" y="3"/>
                      </a:lnTo>
                    </a:path>
                  </a:pathLst>
                </a:custGeom>
                <a:solidFill>
                  <a:srgbClr val="000000"/>
                </a:solidFill>
                <a:ln w="9525" cap="rnd">
                  <a:noFill/>
                  <a:round/>
                  <a:headEnd/>
                  <a:tailEnd/>
                </a:ln>
              </p:spPr>
              <p:txBody>
                <a:bodyPr/>
                <a:lstStyle/>
                <a:p>
                  <a:endParaRPr lang="tr-TR"/>
                </a:p>
              </p:txBody>
            </p:sp>
            <p:sp>
              <p:nvSpPr>
                <p:cNvPr id="18776" name="Freeform 807"/>
                <p:cNvSpPr>
                  <a:spLocks/>
                </p:cNvSpPr>
                <p:nvPr/>
              </p:nvSpPr>
              <p:spPr bwMode="auto">
                <a:xfrm>
                  <a:off x="596" y="3856"/>
                  <a:ext cx="7" cy="68"/>
                </a:xfrm>
                <a:custGeom>
                  <a:avLst/>
                  <a:gdLst>
                    <a:gd name="T0" fmla="*/ 3 w 7"/>
                    <a:gd name="T1" fmla="*/ 0 h 68"/>
                    <a:gd name="T2" fmla="*/ 0 w 7"/>
                    <a:gd name="T3" fmla="*/ 2 h 68"/>
                    <a:gd name="T4" fmla="*/ 0 w 7"/>
                    <a:gd name="T5" fmla="*/ 67 h 68"/>
                    <a:gd name="T6" fmla="*/ 6 w 7"/>
                    <a:gd name="T7" fmla="*/ 67 h 68"/>
                    <a:gd name="T8" fmla="*/ 6 w 7"/>
                    <a:gd name="T9" fmla="*/ 2 h 68"/>
                    <a:gd name="T10" fmla="*/ 3 w 7"/>
                    <a:gd name="T11" fmla="*/ 5 h 68"/>
                    <a:gd name="T12" fmla="*/ 3 w 7"/>
                    <a:gd name="T13" fmla="*/ 0 h 68"/>
                    <a:gd name="T14" fmla="*/ 0 w 7"/>
                    <a:gd name="T15" fmla="*/ 0 h 68"/>
                    <a:gd name="T16" fmla="*/ 0 w 7"/>
                    <a:gd name="T17" fmla="*/ 2 h 68"/>
                    <a:gd name="T18" fmla="*/ 3 w 7"/>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8"/>
                    <a:gd name="T32" fmla="*/ 7 w 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8">
                      <a:moveTo>
                        <a:pt x="3" y="0"/>
                      </a:moveTo>
                      <a:lnTo>
                        <a:pt x="0" y="2"/>
                      </a:lnTo>
                      <a:lnTo>
                        <a:pt x="0" y="67"/>
                      </a:lnTo>
                      <a:lnTo>
                        <a:pt x="6" y="67"/>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777" name="Rectangle 808"/>
                <p:cNvSpPr>
                  <a:spLocks noChangeArrowheads="1"/>
                </p:cNvSpPr>
                <p:nvPr/>
              </p:nvSpPr>
              <p:spPr bwMode="auto">
                <a:xfrm>
                  <a:off x="555" y="3894"/>
                  <a:ext cx="181" cy="8"/>
                </a:xfrm>
                <a:prstGeom prst="rect">
                  <a:avLst/>
                </a:prstGeom>
                <a:solidFill>
                  <a:srgbClr val="FFFFFF"/>
                </a:solidFill>
                <a:ln w="9525">
                  <a:noFill/>
                  <a:miter lim="800000"/>
                  <a:headEnd/>
                  <a:tailEnd/>
                </a:ln>
              </p:spPr>
              <p:txBody>
                <a:bodyPr wrap="none" anchor="ctr"/>
                <a:lstStyle/>
                <a:p>
                  <a:endParaRPr lang="tr-TR"/>
                </a:p>
              </p:txBody>
            </p:sp>
            <p:sp>
              <p:nvSpPr>
                <p:cNvPr id="18778" name="Freeform 809"/>
                <p:cNvSpPr>
                  <a:spLocks/>
                </p:cNvSpPr>
                <p:nvPr/>
              </p:nvSpPr>
              <p:spPr bwMode="auto">
                <a:xfrm>
                  <a:off x="555" y="3891"/>
                  <a:ext cx="184" cy="6"/>
                </a:xfrm>
                <a:custGeom>
                  <a:avLst/>
                  <a:gdLst>
                    <a:gd name="T0" fmla="*/ 183 w 184"/>
                    <a:gd name="T1" fmla="*/ 3 h 6"/>
                    <a:gd name="T2" fmla="*/ 181 w 184"/>
                    <a:gd name="T3" fmla="*/ 0 h 6"/>
                    <a:gd name="T4" fmla="*/ 0 w 184"/>
                    <a:gd name="T5" fmla="*/ 0 h 6"/>
                    <a:gd name="T6" fmla="*/ 0 w 184"/>
                    <a:gd name="T7" fmla="*/ 5 h 6"/>
                    <a:gd name="T8" fmla="*/ 181 w 184"/>
                    <a:gd name="T9" fmla="*/ 5 h 6"/>
                    <a:gd name="T10" fmla="*/ 178 w 184"/>
                    <a:gd name="T11" fmla="*/ 3 h 6"/>
                    <a:gd name="T12" fmla="*/ 183 w 184"/>
                    <a:gd name="T13" fmla="*/ 3 h 6"/>
                    <a:gd name="T14" fmla="*/ 183 w 184"/>
                    <a:gd name="T15" fmla="*/ 0 h 6"/>
                    <a:gd name="T16" fmla="*/ 181 w 184"/>
                    <a:gd name="T17" fmla="*/ 0 h 6"/>
                    <a:gd name="T18" fmla="*/ 183 w 18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6"/>
                    <a:gd name="T32" fmla="*/ 184 w 18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6">
                      <a:moveTo>
                        <a:pt x="183" y="3"/>
                      </a:moveTo>
                      <a:lnTo>
                        <a:pt x="181" y="0"/>
                      </a:lnTo>
                      <a:lnTo>
                        <a:pt x="0" y="0"/>
                      </a:lnTo>
                      <a:lnTo>
                        <a:pt x="0" y="5"/>
                      </a:lnTo>
                      <a:lnTo>
                        <a:pt x="181" y="5"/>
                      </a:lnTo>
                      <a:lnTo>
                        <a:pt x="178" y="3"/>
                      </a:lnTo>
                      <a:lnTo>
                        <a:pt x="183" y="3"/>
                      </a:lnTo>
                      <a:lnTo>
                        <a:pt x="183" y="0"/>
                      </a:lnTo>
                      <a:lnTo>
                        <a:pt x="181" y="0"/>
                      </a:lnTo>
                      <a:lnTo>
                        <a:pt x="183" y="3"/>
                      </a:lnTo>
                    </a:path>
                  </a:pathLst>
                </a:custGeom>
                <a:solidFill>
                  <a:srgbClr val="000000"/>
                </a:solidFill>
                <a:ln w="9525" cap="rnd">
                  <a:noFill/>
                  <a:round/>
                  <a:headEnd/>
                  <a:tailEnd/>
                </a:ln>
              </p:spPr>
              <p:txBody>
                <a:bodyPr/>
                <a:lstStyle/>
                <a:p>
                  <a:endParaRPr lang="tr-TR"/>
                </a:p>
              </p:txBody>
            </p:sp>
            <p:sp>
              <p:nvSpPr>
                <p:cNvPr id="18779" name="Freeform 810"/>
                <p:cNvSpPr>
                  <a:spLocks/>
                </p:cNvSpPr>
                <p:nvPr/>
              </p:nvSpPr>
              <p:spPr bwMode="auto">
                <a:xfrm>
                  <a:off x="733" y="3894"/>
                  <a:ext cx="6" cy="11"/>
                </a:xfrm>
                <a:custGeom>
                  <a:avLst/>
                  <a:gdLst>
                    <a:gd name="T0" fmla="*/ 3 w 6"/>
                    <a:gd name="T1" fmla="*/ 10 h 11"/>
                    <a:gd name="T2" fmla="*/ 5 w 6"/>
                    <a:gd name="T3" fmla="*/ 8 h 11"/>
                    <a:gd name="T4" fmla="*/ 5 w 6"/>
                    <a:gd name="T5" fmla="*/ 0 h 11"/>
                    <a:gd name="T6" fmla="*/ 0 w 6"/>
                    <a:gd name="T7" fmla="*/ 0 h 11"/>
                    <a:gd name="T8" fmla="*/ 0 w 6"/>
                    <a:gd name="T9" fmla="*/ 8 h 11"/>
                    <a:gd name="T10" fmla="*/ 3 w 6"/>
                    <a:gd name="T11" fmla="*/ 6 h 11"/>
                    <a:gd name="T12" fmla="*/ 3 w 6"/>
                    <a:gd name="T13" fmla="*/ 10 h 11"/>
                    <a:gd name="T14" fmla="*/ 5 w 6"/>
                    <a:gd name="T15" fmla="*/ 10 h 11"/>
                    <a:gd name="T16" fmla="*/ 5 w 6"/>
                    <a:gd name="T17" fmla="*/ 8 h 11"/>
                    <a:gd name="T18" fmla="*/ 3 w 6"/>
                    <a:gd name="T19" fmla="*/ 1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3" y="10"/>
                      </a:moveTo>
                      <a:lnTo>
                        <a:pt x="5" y="8"/>
                      </a:lnTo>
                      <a:lnTo>
                        <a:pt x="5" y="0"/>
                      </a:lnTo>
                      <a:lnTo>
                        <a:pt x="0" y="0"/>
                      </a:lnTo>
                      <a:lnTo>
                        <a:pt x="0" y="8"/>
                      </a:lnTo>
                      <a:lnTo>
                        <a:pt x="3" y="6"/>
                      </a:lnTo>
                      <a:lnTo>
                        <a:pt x="3" y="10"/>
                      </a:lnTo>
                      <a:lnTo>
                        <a:pt x="5" y="10"/>
                      </a:lnTo>
                      <a:lnTo>
                        <a:pt x="5" y="8"/>
                      </a:lnTo>
                      <a:lnTo>
                        <a:pt x="3" y="10"/>
                      </a:lnTo>
                    </a:path>
                  </a:pathLst>
                </a:custGeom>
                <a:solidFill>
                  <a:srgbClr val="000000"/>
                </a:solidFill>
                <a:ln w="9525" cap="rnd">
                  <a:noFill/>
                  <a:round/>
                  <a:headEnd/>
                  <a:tailEnd/>
                </a:ln>
              </p:spPr>
              <p:txBody>
                <a:bodyPr/>
                <a:lstStyle/>
                <a:p>
                  <a:endParaRPr lang="tr-TR"/>
                </a:p>
              </p:txBody>
            </p:sp>
            <p:sp>
              <p:nvSpPr>
                <p:cNvPr id="18780" name="Freeform 811"/>
                <p:cNvSpPr>
                  <a:spLocks/>
                </p:cNvSpPr>
                <p:nvPr/>
              </p:nvSpPr>
              <p:spPr bwMode="auto">
                <a:xfrm>
                  <a:off x="552" y="3900"/>
                  <a:ext cx="185" cy="5"/>
                </a:xfrm>
                <a:custGeom>
                  <a:avLst/>
                  <a:gdLst>
                    <a:gd name="T0" fmla="*/ 0 w 185"/>
                    <a:gd name="T1" fmla="*/ 2 h 5"/>
                    <a:gd name="T2" fmla="*/ 3 w 185"/>
                    <a:gd name="T3" fmla="*/ 4 h 5"/>
                    <a:gd name="T4" fmla="*/ 184 w 185"/>
                    <a:gd name="T5" fmla="*/ 4 h 5"/>
                    <a:gd name="T6" fmla="*/ 184 w 185"/>
                    <a:gd name="T7" fmla="*/ 0 h 5"/>
                    <a:gd name="T8" fmla="*/ 3 w 185"/>
                    <a:gd name="T9" fmla="*/ 0 h 5"/>
                    <a:gd name="T10" fmla="*/ 5 w 185"/>
                    <a:gd name="T11" fmla="*/ 2 h 5"/>
                    <a:gd name="T12" fmla="*/ 0 w 185"/>
                    <a:gd name="T13" fmla="*/ 2 h 5"/>
                    <a:gd name="T14" fmla="*/ 0 w 185"/>
                    <a:gd name="T15" fmla="*/ 4 h 5"/>
                    <a:gd name="T16" fmla="*/ 3 w 185"/>
                    <a:gd name="T17" fmla="*/ 4 h 5"/>
                    <a:gd name="T18" fmla="*/ 0 w 185"/>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5"/>
                    <a:gd name="T32" fmla="*/ 185 w 18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5">
                      <a:moveTo>
                        <a:pt x="0" y="2"/>
                      </a:moveTo>
                      <a:lnTo>
                        <a:pt x="3" y="4"/>
                      </a:lnTo>
                      <a:lnTo>
                        <a:pt x="184" y="4"/>
                      </a:lnTo>
                      <a:lnTo>
                        <a:pt x="184" y="0"/>
                      </a:lnTo>
                      <a:lnTo>
                        <a:pt x="3" y="0"/>
                      </a:lnTo>
                      <a:lnTo>
                        <a:pt x="5"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781" name="Freeform 812"/>
                <p:cNvSpPr>
                  <a:spLocks/>
                </p:cNvSpPr>
                <p:nvPr/>
              </p:nvSpPr>
              <p:spPr bwMode="auto">
                <a:xfrm>
                  <a:off x="552" y="3891"/>
                  <a:ext cx="6" cy="12"/>
                </a:xfrm>
                <a:custGeom>
                  <a:avLst/>
                  <a:gdLst>
                    <a:gd name="T0" fmla="*/ 3 w 6"/>
                    <a:gd name="T1" fmla="*/ 0 h 12"/>
                    <a:gd name="T2" fmla="*/ 0 w 6"/>
                    <a:gd name="T3" fmla="*/ 3 h 12"/>
                    <a:gd name="T4" fmla="*/ 0 w 6"/>
                    <a:gd name="T5" fmla="*/ 11 h 12"/>
                    <a:gd name="T6" fmla="*/ 5 w 6"/>
                    <a:gd name="T7" fmla="*/ 11 h 12"/>
                    <a:gd name="T8" fmla="*/ 5 w 6"/>
                    <a:gd name="T9" fmla="*/ 3 h 12"/>
                    <a:gd name="T10" fmla="*/ 3 w 6"/>
                    <a:gd name="T11" fmla="*/ 5 h 12"/>
                    <a:gd name="T12" fmla="*/ 3 w 6"/>
                    <a:gd name="T13" fmla="*/ 0 h 12"/>
                    <a:gd name="T14" fmla="*/ 0 w 6"/>
                    <a:gd name="T15" fmla="*/ 0 h 12"/>
                    <a:gd name="T16" fmla="*/ 0 w 6"/>
                    <a:gd name="T17" fmla="*/ 3 h 12"/>
                    <a:gd name="T18" fmla="*/ 3 w 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3" y="0"/>
                      </a:moveTo>
                      <a:lnTo>
                        <a:pt x="0" y="3"/>
                      </a:lnTo>
                      <a:lnTo>
                        <a:pt x="0" y="11"/>
                      </a:lnTo>
                      <a:lnTo>
                        <a:pt x="5" y="11"/>
                      </a:lnTo>
                      <a:lnTo>
                        <a:pt x="5" y="3"/>
                      </a:lnTo>
                      <a:lnTo>
                        <a:pt x="3" y="5"/>
                      </a:lnTo>
                      <a:lnTo>
                        <a:pt x="3" y="0"/>
                      </a:lnTo>
                      <a:lnTo>
                        <a:pt x="0" y="0"/>
                      </a:lnTo>
                      <a:lnTo>
                        <a:pt x="0" y="3"/>
                      </a:lnTo>
                      <a:lnTo>
                        <a:pt x="3" y="0"/>
                      </a:lnTo>
                    </a:path>
                  </a:pathLst>
                </a:custGeom>
                <a:solidFill>
                  <a:srgbClr val="000000"/>
                </a:solidFill>
                <a:ln w="9525" cap="rnd">
                  <a:noFill/>
                  <a:round/>
                  <a:headEnd/>
                  <a:tailEnd/>
                </a:ln>
              </p:spPr>
              <p:txBody>
                <a:bodyPr/>
                <a:lstStyle/>
                <a:p>
                  <a:endParaRPr lang="tr-TR"/>
                </a:p>
              </p:txBody>
            </p:sp>
            <p:sp>
              <p:nvSpPr>
                <p:cNvPr id="18782" name="Rectangle 813"/>
                <p:cNvSpPr>
                  <a:spLocks noChangeArrowheads="1"/>
                </p:cNvSpPr>
                <p:nvPr/>
              </p:nvSpPr>
              <p:spPr bwMode="auto">
                <a:xfrm>
                  <a:off x="698" y="3901"/>
                  <a:ext cx="11" cy="57"/>
                </a:xfrm>
                <a:prstGeom prst="rect">
                  <a:avLst/>
                </a:prstGeom>
                <a:solidFill>
                  <a:srgbClr val="FFFFFF"/>
                </a:solidFill>
                <a:ln w="9525">
                  <a:noFill/>
                  <a:miter lim="800000"/>
                  <a:headEnd/>
                  <a:tailEnd/>
                </a:ln>
              </p:spPr>
              <p:txBody>
                <a:bodyPr wrap="none" anchor="ctr"/>
                <a:lstStyle/>
                <a:p>
                  <a:endParaRPr lang="tr-TR"/>
                </a:p>
              </p:txBody>
            </p:sp>
            <p:sp>
              <p:nvSpPr>
                <p:cNvPr id="18783" name="Freeform 814"/>
                <p:cNvSpPr>
                  <a:spLocks/>
                </p:cNvSpPr>
                <p:nvPr/>
              </p:nvSpPr>
              <p:spPr bwMode="auto">
                <a:xfrm>
                  <a:off x="698" y="3898"/>
                  <a:ext cx="15" cy="6"/>
                </a:xfrm>
                <a:custGeom>
                  <a:avLst/>
                  <a:gdLst>
                    <a:gd name="T0" fmla="*/ 14 w 15"/>
                    <a:gd name="T1" fmla="*/ 3 h 6"/>
                    <a:gd name="T2" fmla="*/ 11 w 15"/>
                    <a:gd name="T3" fmla="*/ 0 h 6"/>
                    <a:gd name="T4" fmla="*/ 0 w 15"/>
                    <a:gd name="T5" fmla="*/ 0 h 6"/>
                    <a:gd name="T6" fmla="*/ 0 w 15"/>
                    <a:gd name="T7" fmla="*/ 5 h 6"/>
                    <a:gd name="T8" fmla="*/ 11 w 15"/>
                    <a:gd name="T9" fmla="*/ 5 h 6"/>
                    <a:gd name="T10" fmla="*/ 9 w 15"/>
                    <a:gd name="T11" fmla="*/ 3 h 6"/>
                    <a:gd name="T12" fmla="*/ 14 w 15"/>
                    <a:gd name="T13" fmla="*/ 3 h 6"/>
                    <a:gd name="T14" fmla="*/ 14 w 15"/>
                    <a:gd name="T15" fmla="*/ 0 h 6"/>
                    <a:gd name="T16" fmla="*/ 11 w 15"/>
                    <a:gd name="T17" fmla="*/ 0 h 6"/>
                    <a:gd name="T18" fmla="*/ 14 w 15"/>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3"/>
                      </a:moveTo>
                      <a:lnTo>
                        <a:pt x="11" y="0"/>
                      </a:lnTo>
                      <a:lnTo>
                        <a:pt x="0" y="0"/>
                      </a:lnTo>
                      <a:lnTo>
                        <a:pt x="0" y="5"/>
                      </a:lnTo>
                      <a:lnTo>
                        <a:pt x="11" y="5"/>
                      </a:lnTo>
                      <a:lnTo>
                        <a:pt x="9" y="3"/>
                      </a:lnTo>
                      <a:lnTo>
                        <a:pt x="14" y="3"/>
                      </a:lnTo>
                      <a:lnTo>
                        <a:pt x="14" y="0"/>
                      </a:lnTo>
                      <a:lnTo>
                        <a:pt x="11" y="0"/>
                      </a:lnTo>
                      <a:lnTo>
                        <a:pt x="14" y="3"/>
                      </a:lnTo>
                    </a:path>
                  </a:pathLst>
                </a:custGeom>
                <a:solidFill>
                  <a:srgbClr val="000000"/>
                </a:solidFill>
                <a:ln w="9525" cap="rnd">
                  <a:noFill/>
                  <a:round/>
                  <a:headEnd/>
                  <a:tailEnd/>
                </a:ln>
              </p:spPr>
              <p:txBody>
                <a:bodyPr/>
                <a:lstStyle/>
                <a:p>
                  <a:endParaRPr lang="tr-TR"/>
                </a:p>
              </p:txBody>
            </p:sp>
            <p:sp>
              <p:nvSpPr>
                <p:cNvPr id="18784" name="Freeform 815"/>
                <p:cNvSpPr>
                  <a:spLocks/>
                </p:cNvSpPr>
                <p:nvPr/>
              </p:nvSpPr>
              <p:spPr bwMode="auto">
                <a:xfrm>
                  <a:off x="707" y="3901"/>
                  <a:ext cx="6" cy="61"/>
                </a:xfrm>
                <a:custGeom>
                  <a:avLst/>
                  <a:gdLst>
                    <a:gd name="T0" fmla="*/ 2 w 6"/>
                    <a:gd name="T1" fmla="*/ 60 h 61"/>
                    <a:gd name="T2" fmla="*/ 5 w 6"/>
                    <a:gd name="T3" fmla="*/ 58 h 61"/>
                    <a:gd name="T4" fmla="*/ 5 w 6"/>
                    <a:gd name="T5" fmla="*/ 0 h 61"/>
                    <a:gd name="T6" fmla="*/ 0 w 6"/>
                    <a:gd name="T7" fmla="*/ 0 h 61"/>
                    <a:gd name="T8" fmla="*/ 0 w 6"/>
                    <a:gd name="T9" fmla="*/ 58 h 61"/>
                    <a:gd name="T10" fmla="*/ 2 w 6"/>
                    <a:gd name="T11" fmla="*/ 55 h 61"/>
                    <a:gd name="T12" fmla="*/ 2 w 6"/>
                    <a:gd name="T13" fmla="*/ 60 h 61"/>
                    <a:gd name="T14" fmla="*/ 5 w 6"/>
                    <a:gd name="T15" fmla="*/ 60 h 61"/>
                    <a:gd name="T16" fmla="*/ 5 w 6"/>
                    <a:gd name="T17" fmla="*/ 58 h 61"/>
                    <a:gd name="T18" fmla="*/ 2 w 6"/>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60"/>
                      </a:moveTo>
                      <a:lnTo>
                        <a:pt x="5" y="58"/>
                      </a:lnTo>
                      <a:lnTo>
                        <a:pt x="5" y="0"/>
                      </a:lnTo>
                      <a:lnTo>
                        <a:pt x="0" y="0"/>
                      </a:lnTo>
                      <a:lnTo>
                        <a:pt x="0" y="58"/>
                      </a:lnTo>
                      <a:lnTo>
                        <a:pt x="2" y="55"/>
                      </a:lnTo>
                      <a:lnTo>
                        <a:pt x="2" y="60"/>
                      </a:lnTo>
                      <a:lnTo>
                        <a:pt x="5" y="60"/>
                      </a:lnTo>
                      <a:lnTo>
                        <a:pt x="5" y="58"/>
                      </a:lnTo>
                      <a:lnTo>
                        <a:pt x="2" y="60"/>
                      </a:lnTo>
                    </a:path>
                  </a:pathLst>
                </a:custGeom>
                <a:solidFill>
                  <a:srgbClr val="000000"/>
                </a:solidFill>
                <a:ln w="9525" cap="rnd">
                  <a:noFill/>
                  <a:round/>
                  <a:headEnd/>
                  <a:tailEnd/>
                </a:ln>
              </p:spPr>
              <p:txBody>
                <a:bodyPr/>
                <a:lstStyle/>
                <a:p>
                  <a:endParaRPr lang="tr-TR"/>
                </a:p>
              </p:txBody>
            </p:sp>
            <p:sp>
              <p:nvSpPr>
                <p:cNvPr id="18785" name="Freeform 816"/>
                <p:cNvSpPr>
                  <a:spLocks/>
                </p:cNvSpPr>
                <p:nvPr/>
              </p:nvSpPr>
              <p:spPr bwMode="auto">
                <a:xfrm>
                  <a:off x="695" y="3956"/>
                  <a:ext cx="15" cy="6"/>
                </a:xfrm>
                <a:custGeom>
                  <a:avLst/>
                  <a:gdLst>
                    <a:gd name="T0" fmla="*/ 0 w 15"/>
                    <a:gd name="T1" fmla="*/ 2 h 6"/>
                    <a:gd name="T2" fmla="*/ 3 w 15"/>
                    <a:gd name="T3" fmla="*/ 5 h 6"/>
                    <a:gd name="T4" fmla="*/ 14 w 15"/>
                    <a:gd name="T5" fmla="*/ 5 h 6"/>
                    <a:gd name="T6" fmla="*/ 14 w 15"/>
                    <a:gd name="T7" fmla="*/ 0 h 6"/>
                    <a:gd name="T8" fmla="*/ 3 w 15"/>
                    <a:gd name="T9" fmla="*/ 0 h 6"/>
                    <a:gd name="T10" fmla="*/ 5 w 15"/>
                    <a:gd name="T11" fmla="*/ 2 h 6"/>
                    <a:gd name="T12" fmla="*/ 0 w 15"/>
                    <a:gd name="T13" fmla="*/ 2 h 6"/>
                    <a:gd name="T14" fmla="*/ 0 w 15"/>
                    <a:gd name="T15" fmla="*/ 5 h 6"/>
                    <a:gd name="T16" fmla="*/ 3 w 15"/>
                    <a:gd name="T17" fmla="*/ 5 h 6"/>
                    <a:gd name="T18" fmla="*/ 0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0" y="2"/>
                      </a:moveTo>
                      <a:lnTo>
                        <a:pt x="3" y="5"/>
                      </a:lnTo>
                      <a:lnTo>
                        <a:pt x="14" y="5"/>
                      </a:lnTo>
                      <a:lnTo>
                        <a:pt x="14"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786" name="Freeform 817"/>
                <p:cNvSpPr>
                  <a:spLocks/>
                </p:cNvSpPr>
                <p:nvPr/>
              </p:nvSpPr>
              <p:spPr bwMode="auto">
                <a:xfrm>
                  <a:off x="695" y="3898"/>
                  <a:ext cx="6" cy="61"/>
                </a:xfrm>
                <a:custGeom>
                  <a:avLst/>
                  <a:gdLst>
                    <a:gd name="T0" fmla="*/ 3 w 6"/>
                    <a:gd name="T1" fmla="*/ 0 h 61"/>
                    <a:gd name="T2" fmla="*/ 0 w 6"/>
                    <a:gd name="T3" fmla="*/ 2 h 61"/>
                    <a:gd name="T4" fmla="*/ 0 w 6"/>
                    <a:gd name="T5" fmla="*/ 60 h 61"/>
                    <a:gd name="T6" fmla="*/ 5 w 6"/>
                    <a:gd name="T7" fmla="*/ 60 h 61"/>
                    <a:gd name="T8" fmla="*/ 5 w 6"/>
                    <a:gd name="T9" fmla="*/ 2 h 61"/>
                    <a:gd name="T10" fmla="*/ 3 w 6"/>
                    <a:gd name="T11" fmla="*/ 5 h 61"/>
                    <a:gd name="T12" fmla="*/ 3 w 6"/>
                    <a:gd name="T13" fmla="*/ 0 h 61"/>
                    <a:gd name="T14" fmla="*/ 0 w 6"/>
                    <a:gd name="T15" fmla="*/ 0 h 61"/>
                    <a:gd name="T16" fmla="*/ 0 w 6"/>
                    <a:gd name="T17" fmla="*/ 2 h 61"/>
                    <a:gd name="T18" fmla="*/ 3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0"/>
                      </a:moveTo>
                      <a:lnTo>
                        <a:pt x="0" y="2"/>
                      </a:lnTo>
                      <a:lnTo>
                        <a:pt x="0" y="60"/>
                      </a:lnTo>
                      <a:lnTo>
                        <a:pt x="5" y="60"/>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787" name="Rectangle 818"/>
                <p:cNvSpPr>
                  <a:spLocks noChangeArrowheads="1"/>
                </p:cNvSpPr>
                <p:nvPr/>
              </p:nvSpPr>
              <p:spPr bwMode="auto">
                <a:xfrm>
                  <a:off x="677" y="3901"/>
                  <a:ext cx="12" cy="57"/>
                </a:xfrm>
                <a:prstGeom prst="rect">
                  <a:avLst/>
                </a:prstGeom>
                <a:solidFill>
                  <a:srgbClr val="FFFFFF"/>
                </a:solidFill>
                <a:ln w="9525">
                  <a:noFill/>
                  <a:miter lim="800000"/>
                  <a:headEnd/>
                  <a:tailEnd/>
                </a:ln>
              </p:spPr>
              <p:txBody>
                <a:bodyPr wrap="none" anchor="ctr"/>
                <a:lstStyle/>
                <a:p>
                  <a:endParaRPr lang="tr-TR"/>
                </a:p>
              </p:txBody>
            </p:sp>
            <p:sp>
              <p:nvSpPr>
                <p:cNvPr id="18788" name="Freeform 819"/>
                <p:cNvSpPr>
                  <a:spLocks/>
                </p:cNvSpPr>
                <p:nvPr/>
              </p:nvSpPr>
              <p:spPr bwMode="auto">
                <a:xfrm>
                  <a:off x="677" y="3898"/>
                  <a:ext cx="16" cy="6"/>
                </a:xfrm>
                <a:custGeom>
                  <a:avLst/>
                  <a:gdLst>
                    <a:gd name="T0" fmla="*/ 15 w 16"/>
                    <a:gd name="T1" fmla="*/ 3 h 6"/>
                    <a:gd name="T2" fmla="*/ 12 w 16"/>
                    <a:gd name="T3" fmla="*/ 0 h 6"/>
                    <a:gd name="T4" fmla="*/ 0 w 16"/>
                    <a:gd name="T5" fmla="*/ 0 h 6"/>
                    <a:gd name="T6" fmla="*/ 0 w 16"/>
                    <a:gd name="T7" fmla="*/ 5 h 6"/>
                    <a:gd name="T8" fmla="*/ 12 w 16"/>
                    <a:gd name="T9" fmla="*/ 5 h 6"/>
                    <a:gd name="T10" fmla="*/ 9 w 16"/>
                    <a:gd name="T11" fmla="*/ 3 h 6"/>
                    <a:gd name="T12" fmla="*/ 15 w 16"/>
                    <a:gd name="T13" fmla="*/ 3 h 6"/>
                    <a:gd name="T14" fmla="*/ 15 w 16"/>
                    <a:gd name="T15" fmla="*/ 0 h 6"/>
                    <a:gd name="T16" fmla="*/ 12 w 16"/>
                    <a:gd name="T17" fmla="*/ 0 h 6"/>
                    <a:gd name="T18" fmla="*/ 15 w 16"/>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15" y="3"/>
                      </a:moveTo>
                      <a:lnTo>
                        <a:pt x="12" y="0"/>
                      </a:lnTo>
                      <a:lnTo>
                        <a:pt x="0" y="0"/>
                      </a:lnTo>
                      <a:lnTo>
                        <a:pt x="0" y="5"/>
                      </a:lnTo>
                      <a:lnTo>
                        <a:pt x="12" y="5"/>
                      </a:lnTo>
                      <a:lnTo>
                        <a:pt x="9" y="3"/>
                      </a:lnTo>
                      <a:lnTo>
                        <a:pt x="15" y="3"/>
                      </a:lnTo>
                      <a:lnTo>
                        <a:pt x="15" y="0"/>
                      </a:lnTo>
                      <a:lnTo>
                        <a:pt x="12" y="0"/>
                      </a:lnTo>
                      <a:lnTo>
                        <a:pt x="15" y="3"/>
                      </a:lnTo>
                    </a:path>
                  </a:pathLst>
                </a:custGeom>
                <a:solidFill>
                  <a:srgbClr val="000000"/>
                </a:solidFill>
                <a:ln w="9525" cap="rnd">
                  <a:noFill/>
                  <a:round/>
                  <a:headEnd/>
                  <a:tailEnd/>
                </a:ln>
              </p:spPr>
              <p:txBody>
                <a:bodyPr/>
                <a:lstStyle/>
                <a:p>
                  <a:endParaRPr lang="tr-TR"/>
                </a:p>
              </p:txBody>
            </p:sp>
            <p:sp>
              <p:nvSpPr>
                <p:cNvPr id="18789" name="Freeform 820"/>
                <p:cNvSpPr>
                  <a:spLocks/>
                </p:cNvSpPr>
                <p:nvPr/>
              </p:nvSpPr>
              <p:spPr bwMode="auto">
                <a:xfrm>
                  <a:off x="687" y="3901"/>
                  <a:ext cx="6" cy="61"/>
                </a:xfrm>
                <a:custGeom>
                  <a:avLst/>
                  <a:gdLst>
                    <a:gd name="T0" fmla="*/ 2 w 6"/>
                    <a:gd name="T1" fmla="*/ 60 h 61"/>
                    <a:gd name="T2" fmla="*/ 5 w 6"/>
                    <a:gd name="T3" fmla="*/ 58 h 61"/>
                    <a:gd name="T4" fmla="*/ 5 w 6"/>
                    <a:gd name="T5" fmla="*/ 0 h 61"/>
                    <a:gd name="T6" fmla="*/ 0 w 6"/>
                    <a:gd name="T7" fmla="*/ 0 h 61"/>
                    <a:gd name="T8" fmla="*/ 0 w 6"/>
                    <a:gd name="T9" fmla="*/ 58 h 61"/>
                    <a:gd name="T10" fmla="*/ 2 w 6"/>
                    <a:gd name="T11" fmla="*/ 55 h 61"/>
                    <a:gd name="T12" fmla="*/ 2 w 6"/>
                    <a:gd name="T13" fmla="*/ 60 h 61"/>
                    <a:gd name="T14" fmla="*/ 5 w 6"/>
                    <a:gd name="T15" fmla="*/ 60 h 61"/>
                    <a:gd name="T16" fmla="*/ 5 w 6"/>
                    <a:gd name="T17" fmla="*/ 58 h 61"/>
                    <a:gd name="T18" fmla="*/ 2 w 6"/>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60"/>
                      </a:moveTo>
                      <a:lnTo>
                        <a:pt x="5" y="58"/>
                      </a:lnTo>
                      <a:lnTo>
                        <a:pt x="5" y="0"/>
                      </a:lnTo>
                      <a:lnTo>
                        <a:pt x="0" y="0"/>
                      </a:lnTo>
                      <a:lnTo>
                        <a:pt x="0" y="58"/>
                      </a:lnTo>
                      <a:lnTo>
                        <a:pt x="2" y="55"/>
                      </a:lnTo>
                      <a:lnTo>
                        <a:pt x="2" y="60"/>
                      </a:lnTo>
                      <a:lnTo>
                        <a:pt x="5" y="60"/>
                      </a:lnTo>
                      <a:lnTo>
                        <a:pt x="5" y="58"/>
                      </a:lnTo>
                      <a:lnTo>
                        <a:pt x="2" y="60"/>
                      </a:lnTo>
                    </a:path>
                  </a:pathLst>
                </a:custGeom>
                <a:solidFill>
                  <a:srgbClr val="000000"/>
                </a:solidFill>
                <a:ln w="9525" cap="rnd">
                  <a:noFill/>
                  <a:round/>
                  <a:headEnd/>
                  <a:tailEnd/>
                </a:ln>
              </p:spPr>
              <p:txBody>
                <a:bodyPr/>
                <a:lstStyle/>
                <a:p>
                  <a:endParaRPr lang="tr-TR"/>
                </a:p>
              </p:txBody>
            </p:sp>
            <p:sp>
              <p:nvSpPr>
                <p:cNvPr id="18790" name="Freeform 821"/>
                <p:cNvSpPr>
                  <a:spLocks/>
                </p:cNvSpPr>
                <p:nvPr/>
              </p:nvSpPr>
              <p:spPr bwMode="auto">
                <a:xfrm>
                  <a:off x="675" y="3956"/>
                  <a:ext cx="15" cy="6"/>
                </a:xfrm>
                <a:custGeom>
                  <a:avLst/>
                  <a:gdLst>
                    <a:gd name="T0" fmla="*/ 0 w 15"/>
                    <a:gd name="T1" fmla="*/ 2 h 6"/>
                    <a:gd name="T2" fmla="*/ 3 w 15"/>
                    <a:gd name="T3" fmla="*/ 5 h 6"/>
                    <a:gd name="T4" fmla="*/ 14 w 15"/>
                    <a:gd name="T5" fmla="*/ 5 h 6"/>
                    <a:gd name="T6" fmla="*/ 14 w 15"/>
                    <a:gd name="T7" fmla="*/ 0 h 6"/>
                    <a:gd name="T8" fmla="*/ 3 w 15"/>
                    <a:gd name="T9" fmla="*/ 0 h 6"/>
                    <a:gd name="T10" fmla="*/ 5 w 15"/>
                    <a:gd name="T11" fmla="*/ 2 h 6"/>
                    <a:gd name="T12" fmla="*/ 0 w 15"/>
                    <a:gd name="T13" fmla="*/ 2 h 6"/>
                    <a:gd name="T14" fmla="*/ 0 w 15"/>
                    <a:gd name="T15" fmla="*/ 5 h 6"/>
                    <a:gd name="T16" fmla="*/ 3 w 15"/>
                    <a:gd name="T17" fmla="*/ 5 h 6"/>
                    <a:gd name="T18" fmla="*/ 0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0" y="2"/>
                      </a:moveTo>
                      <a:lnTo>
                        <a:pt x="3" y="5"/>
                      </a:lnTo>
                      <a:lnTo>
                        <a:pt x="14" y="5"/>
                      </a:lnTo>
                      <a:lnTo>
                        <a:pt x="14"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791" name="Freeform 822"/>
                <p:cNvSpPr>
                  <a:spLocks/>
                </p:cNvSpPr>
                <p:nvPr/>
              </p:nvSpPr>
              <p:spPr bwMode="auto">
                <a:xfrm>
                  <a:off x="675" y="3898"/>
                  <a:ext cx="6" cy="61"/>
                </a:xfrm>
                <a:custGeom>
                  <a:avLst/>
                  <a:gdLst>
                    <a:gd name="T0" fmla="*/ 2 w 6"/>
                    <a:gd name="T1" fmla="*/ 0 h 61"/>
                    <a:gd name="T2" fmla="*/ 0 w 6"/>
                    <a:gd name="T3" fmla="*/ 2 h 61"/>
                    <a:gd name="T4" fmla="*/ 0 w 6"/>
                    <a:gd name="T5" fmla="*/ 60 h 61"/>
                    <a:gd name="T6" fmla="*/ 5 w 6"/>
                    <a:gd name="T7" fmla="*/ 60 h 61"/>
                    <a:gd name="T8" fmla="*/ 5 w 6"/>
                    <a:gd name="T9" fmla="*/ 2 h 61"/>
                    <a:gd name="T10" fmla="*/ 2 w 6"/>
                    <a:gd name="T11" fmla="*/ 5 h 61"/>
                    <a:gd name="T12" fmla="*/ 2 w 6"/>
                    <a:gd name="T13" fmla="*/ 0 h 61"/>
                    <a:gd name="T14" fmla="*/ 0 w 6"/>
                    <a:gd name="T15" fmla="*/ 0 h 61"/>
                    <a:gd name="T16" fmla="*/ 0 w 6"/>
                    <a:gd name="T17" fmla="*/ 2 h 61"/>
                    <a:gd name="T18" fmla="*/ 2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0"/>
                      </a:moveTo>
                      <a:lnTo>
                        <a:pt x="0" y="2"/>
                      </a:lnTo>
                      <a:lnTo>
                        <a:pt x="0" y="60"/>
                      </a:lnTo>
                      <a:lnTo>
                        <a:pt x="5" y="60"/>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792" name="Rectangle 823"/>
                <p:cNvSpPr>
                  <a:spLocks noChangeArrowheads="1"/>
                </p:cNvSpPr>
                <p:nvPr/>
              </p:nvSpPr>
              <p:spPr bwMode="auto">
                <a:xfrm>
                  <a:off x="657" y="3901"/>
                  <a:ext cx="12" cy="57"/>
                </a:xfrm>
                <a:prstGeom prst="rect">
                  <a:avLst/>
                </a:prstGeom>
                <a:solidFill>
                  <a:srgbClr val="FFFFFF"/>
                </a:solidFill>
                <a:ln w="9525">
                  <a:noFill/>
                  <a:miter lim="800000"/>
                  <a:headEnd/>
                  <a:tailEnd/>
                </a:ln>
              </p:spPr>
              <p:txBody>
                <a:bodyPr wrap="none" anchor="ctr"/>
                <a:lstStyle/>
                <a:p>
                  <a:endParaRPr lang="tr-TR"/>
                </a:p>
              </p:txBody>
            </p:sp>
            <p:sp>
              <p:nvSpPr>
                <p:cNvPr id="18793" name="Freeform 824"/>
                <p:cNvSpPr>
                  <a:spLocks/>
                </p:cNvSpPr>
                <p:nvPr/>
              </p:nvSpPr>
              <p:spPr bwMode="auto">
                <a:xfrm>
                  <a:off x="657" y="3898"/>
                  <a:ext cx="16" cy="6"/>
                </a:xfrm>
                <a:custGeom>
                  <a:avLst/>
                  <a:gdLst>
                    <a:gd name="T0" fmla="*/ 15 w 16"/>
                    <a:gd name="T1" fmla="*/ 3 h 6"/>
                    <a:gd name="T2" fmla="*/ 12 w 16"/>
                    <a:gd name="T3" fmla="*/ 0 h 6"/>
                    <a:gd name="T4" fmla="*/ 0 w 16"/>
                    <a:gd name="T5" fmla="*/ 0 h 6"/>
                    <a:gd name="T6" fmla="*/ 0 w 16"/>
                    <a:gd name="T7" fmla="*/ 5 h 6"/>
                    <a:gd name="T8" fmla="*/ 12 w 16"/>
                    <a:gd name="T9" fmla="*/ 5 h 6"/>
                    <a:gd name="T10" fmla="*/ 10 w 16"/>
                    <a:gd name="T11" fmla="*/ 3 h 6"/>
                    <a:gd name="T12" fmla="*/ 15 w 16"/>
                    <a:gd name="T13" fmla="*/ 3 h 6"/>
                    <a:gd name="T14" fmla="*/ 15 w 16"/>
                    <a:gd name="T15" fmla="*/ 0 h 6"/>
                    <a:gd name="T16" fmla="*/ 12 w 16"/>
                    <a:gd name="T17" fmla="*/ 0 h 6"/>
                    <a:gd name="T18" fmla="*/ 15 w 16"/>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15" y="3"/>
                      </a:moveTo>
                      <a:lnTo>
                        <a:pt x="12" y="0"/>
                      </a:lnTo>
                      <a:lnTo>
                        <a:pt x="0" y="0"/>
                      </a:lnTo>
                      <a:lnTo>
                        <a:pt x="0" y="5"/>
                      </a:lnTo>
                      <a:lnTo>
                        <a:pt x="12" y="5"/>
                      </a:lnTo>
                      <a:lnTo>
                        <a:pt x="10" y="3"/>
                      </a:lnTo>
                      <a:lnTo>
                        <a:pt x="15" y="3"/>
                      </a:lnTo>
                      <a:lnTo>
                        <a:pt x="15" y="0"/>
                      </a:lnTo>
                      <a:lnTo>
                        <a:pt x="12" y="0"/>
                      </a:lnTo>
                      <a:lnTo>
                        <a:pt x="15" y="3"/>
                      </a:lnTo>
                    </a:path>
                  </a:pathLst>
                </a:custGeom>
                <a:solidFill>
                  <a:srgbClr val="000000"/>
                </a:solidFill>
                <a:ln w="9525" cap="rnd">
                  <a:noFill/>
                  <a:round/>
                  <a:headEnd/>
                  <a:tailEnd/>
                </a:ln>
              </p:spPr>
              <p:txBody>
                <a:bodyPr/>
                <a:lstStyle/>
                <a:p>
                  <a:endParaRPr lang="tr-TR"/>
                </a:p>
              </p:txBody>
            </p:sp>
            <p:sp>
              <p:nvSpPr>
                <p:cNvPr id="18794" name="Freeform 825"/>
                <p:cNvSpPr>
                  <a:spLocks/>
                </p:cNvSpPr>
                <p:nvPr/>
              </p:nvSpPr>
              <p:spPr bwMode="auto">
                <a:xfrm>
                  <a:off x="667" y="3901"/>
                  <a:ext cx="6" cy="61"/>
                </a:xfrm>
                <a:custGeom>
                  <a:avLst/>
                  <a:gdLst>
                    <a:gd name="T0" fmla="*/ 2 w 6"/>
                    <a:gd name="T1" fmla="*/ 60 h 61"/>
                    <a:gd name="T2" fmla="*/ 5 w 6"/>
                    <a:gd name="T3" fmla="*/ 58 h 61"/>
                    <a:gd name="T4" fmla="*/ 5 w 6"/>
                    <a:gd name="T5" fmla="*/ 0 h 61"/>
                    <a:gd name="T6" fmla="*/ 0 w 6"/>
                    <a:gd name="T7" fmla="*/ 0 h 61"/>
                    <a:gd name="T8" fmla="*/ 0 w 6"/>
                    <a:gd name="T9" fmla="*/ 58 h 61"/>
                    <a:gd name="T10" fmla="*/ 2 w 6"/>
                    <a:gd name="T11" fmla="*/ 55 h 61"/>
                    <a:gd name="T12" fmla="*/ 2 w 6"/>
                    <a:gd name="T13" fmla="*/ 60 h 61"/>
                    <a:gd name="T14" fmla="*/ 5 w 6"/>
                    <a:gd name="T15" fmla="*/ 60 h 61"/>
                    <a:gd name="T16" fmla="*/ 5 w 6"/>
                    <a:gd name="T17" fmla="*/ 58 h 61"/>
                    <a:gd name="T18" fmla="*/ 2 w 6"/>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60"/>
                      </a:moveTo>
                      <a:lnTo>
                        <a:pt x="5" y="58"/>
                      </a:lnTo>
                      <a:lnTo>
                        <a:pt x="5" y="0"/>
                      </a:lnTo>
                      <a:lnTo>
                        <a:pt x="0" y="0"/>
                      </a:lnTo>
                      <a:lnTo>
                        <a:pt x="0" y="58"/>
                      </a:lnTo>
                      <a:lnTo>
                        <a:pt x="2" y="55"/>
                      </a:lnTo>
                      <a:lnTo>
                        <a:pt x="2" y="60"/>
                      </a:lnTo>
                      <a:lnTo>
                        <a:pt x="5" y="60"/>
                      </a:lnTo>
                      <a:lnTo>
                        <a:pt x="5" y="58"/>
                      </a:lnTo>
                      <a:lnTo>
                        <a:pt x="2" y="60"/>
                      </a:lnTo>
                    </a:path>
                  </a:pathLst>
                </a:custGeom>
                <a:solidFill>
                  <a:srgbClr val="000000"/>
                </a:solidFill>
                <a:ln w="9525" cap="rnd">
                  <a:noFill/>
                  <a:round/>
                  <a:headEnd/>
                  <a:tailEnd/>
                </a:ln>
              </p:spPr>
              <p:txBody>
                <a:bodyPr/>
                <a:lstStyle/>
                <a:p>
                  <a:endParaRPr lang="tr-TR"/>
                </a:p>
              </p:txBody>
            </p:sp>
            <p:sp>
              <p:nvSpPr>
                <p:cNvPr id="18795" name="Freeform 826"/>
                <p:cNvSpPr>
                  <a:spLocks/>
                </p:cNvSpPr>
                <p:nvPr/>
              </p:nvSpPr>
              <p:spPr bwMode="auto">
                <a:xfrm>
                  <a:off x="655" y="3956"/>
                  <a:ext cx="15" cy="6"/>
                </a:xfrm>
                <a:custGeom>
                  <a:avLst/>
                  <a:gdLst>
                    <a:gd name="T0" fmla="*/ 0 w 15"/>
                    <a:gd name="T1" fmla="*/ 2 h 6"/>
                    <a:gd name="T2" fmla="*/ 2 w 15"/>
                    <a:gd name="T3" fmla="*/ 5 h 6"/>
                    <a:gd name="T4" fmla="*/ 14 w 15"/>
                    <a:gd name="T5" fmla="*/ 5 h 6"/>
                    <a:gd name="T6" fmla="*/ 14 w 15"/>
                    <a:gd name="T7" fmla="*/ 0 h 6"/>
                    <a:gd name="T8" fmla="*/ 2 w 15"/>
                    <a:gd name="T9" fmla="*/ 0 h 6"/>
                    <a:gd name="T10" fmla="*/ 5 w 15"/>
                    <a:gd name="T11" fmla="*/ 2 h 6"/>
                    <a:gd name="T12" fmla="*/ 0 w 15"/>
                    <a:gd name="T13" fmla="*/ 2 h 6"/>
                    <a:gd name="T14" fmla="*/ 0 w 15"/>
                    <a:gd name="T15" fmla="*/ 5 h 6"/>
                    <a:gd name="T16" fmla="*/ 2 w 15"/>
                    <a:gd name="T17" fmla="*/ 5 h 6"/>
                    <a:gd name="T18" fmla="*/ 0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0" y="2"/>
                      </a:moveTo>
                      <a:lnTo>
                        <a:pt x="2" y="5"/>
                      </a:lnTo>
                      <a:lnTo>
                        <a:pt x="14" y="5"/>
                      </a:lnTo>
                      <a:lnTo>
                        <a:pt x="14"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796" name="Freeform 827"/>
                <p:cNvSpPr>
                  <a:spLocks/>
                </p:cNvSpPr>
                <p:nvPr/>
              </p:nvSpPr>
              <p:spPr bwMode="auto">
                <a:xfrm>
                  <a:off x="655" y="3898"/>
                  <a:ext cx="7" cy="61"/>
                </a:xfrm>
                <a:custGeom>
                  <a:avLst/>
                  <a:gdLst>
                    <a:gd name="T0" fmla="*/ 3 w 7"/>
                    <a:gd name="T1" fmla="*/ 0 h 61"/>
                    <a:gd name="T2" fmla="*/ 0 w 7"/>
                    <a:gd name="T3" fmla="*/ 2 h 61"/>
                    <a:gd name="T4" fmla="*/ 0 w 7"/>
                    <a:gd name="T5" fmla="*/ 60 h 61"/>
                    <a:gd name="T6" fmla="*/ 6 w 7"/>
                    <a:gd name="T7" fmla="*/ 60 h 61"/>
                    <a:gd name="T8" fmla="*/ 6 w 7"/>
                    <a:gd name="T9" fmla="*/ 2 h 61"/>
                    <a:gd name="T10" fmla="*/ 3 w 7"/>
                    <a:gd name="T11" fmla="*/ 5 h 61"/>
                    <a:gd name="T12" fmla="*/ 3 w 7"/>
                    <a:gd name="T13" fmla="*/ 0 h 61"/>
                    <a:gd name="T14" fmla="*/ 0 w 7"/>
                    <a:gd name="T15" fmla="*/ 0 h 61"/>
                    <a:gd name="T16" fmla="*/ 0 w 7"/>
                    <a:gd name="T17" fmla="*/ 2 h 61"/>
                    <a:gd name="T18" fmla="*/ 3 w 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
                    <a:gd name="T32" fmla="*/ 7 w 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
                      <a:moveTo>
                        <a:pt x="3" y="0"/>
                      </a:moveTo>
                      <a:lnTo>
                        <a:pt x="0" y="2"/>
                      </a:lnTo>
                      <a:lnTo>
                        <a:pt x="0" y="60"/>
                      </a:lnTo>
                      <a:lnTo>
                        <a:pt x="6" y="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797" name="Rectangle 828"/>
                <p:cNvSpPr>
                  <a:spLocks noChangeArrowheads="1"/>
                </p:cNvSpPr>
                <p:nvPr/>
              </p:nvSpPr>
              <p:spPr bwMode="auto">
                <a:xfrm>
                  <a:off x="638" y="3901"/>
                  <a:ext cx="12" cy="57"/>
                </a:xfrm>
                <a:prstGeom prst="rect">
                  <a:avLst/>
                </a:prstGeom>
                <a:solidFill>
                  <a:srgbClr val="FFFFFF"/>
                </a:solidFill>
                <a:ln w="9525">
                  <a:noFill/>
                  <a:miter lim="800000"/>
                  <a:headEnd/>
                  <a:tailEnd/>
                </a:ln>
              </p:spPr>
              <p:txBody>
                <a:bodyPr wrap="none" anchor="ctr"/>
                <a:lstStyle/>
                <a:p>
                  <a:endParaRPr lang="tr-TR"/>
                </a:p>
              </p:txBody>
            </p:sp>
            <p:sp>
              <p:nvSpPr>
                <p:cNvPr id="18798" name="Freeform 829"/>
                <p:cNvSpPr>
                  <a:spLocks/>
                </p:cNvSpPr>
                <p:nvPr/>
              </p:nvSpPr>
              <p:spPr bwMode="auto">
                <a:xfrm>
                  <a:off x="638" y="3898"/>
                  <a:ext cx="15" cy="6"/>
                </a:xfrm>
                <a:custGeom>
                  <a:avLst/>
                  <a:gdLst>
                    <a:gd name="T0" fmla="*/ 14 w 15"/>
                    <a:gd name="T1" fmla="*/ 3 h 6"/>
                    <a:gd name="T2" fmla="*/ 12 w 15"/>
                    <a:gd name="T3" fmla="*/ 0 h 6"/>
                    <a:gd name="T4" fmla="*/ 0 w 15"/>
                    <a:gd name="T5" fmla="*/ 0 h 6"/>
                    <a:gd name="T6" fmla="*/ 0 w 15"/>
                    <a:gd name="T7" fmla="*/ 5 h 6"/>
                    <a:gd name="T8" fmla="*/ 12 w 15"/>
                    <a:gd name="T9" fmla="*/ 5 h 6"/>
                    <a:gd name="T10" fmla="*/ 9 w 15"/>
                    <a:gd name="T11" fmla="*/ 3 h 6"/>
                    <a:gd name="T12" fmla="*/ 14 w 15"/>
                    <a:gd name="T13" fmla="*/ 3 h 6"/>
                    <a:gd name="T14" fmla="*/ 14 w 15"/>
                    <a:gd name="T15" fmla="*/ 0 h 6"/>
                    <a:gd name="T16" fmla="*/ 12 w 15"/>
                    <a:gd name="T17" fmla="*/ 0 h 6"/>
                    <a:gd name="T18" fmla="*/ 14 w 15"/>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3"/>
                      </a:moveTo>
                      <a:lnTo>
                        <a:pt x="12" y="0"/>
                      </a:lnTo>
                      <a:lnTo>
                        <a:pt x="0" y="0"/>
                      </a:lnTo>
                      <a:lnTo>
                        <a:pt x="0" y="5"/>
                      </a:lnTo>
                      <a:lnTo>
                        <a:pt x="12" y="5"/>
                      </a:lnTo>
                      <a:lnTo>
                        <a:pt x="9" y="3"/>
                      </a:lnTo>
                      <a:lnTo>
                        <a:pt x="14" y="3"/>
                      </a:lnTo>
                      <a:lnTo>
                        <a:pt x="14" y="0"/>
                      </a:lnTo>
                      <a:lnTo>
                        <a:pt x="12" y="0"/>
                      </a:lnTo>
                      <a:lnTo>
                        <a:pt x="14" y="3"/>
                      </a:lnTo>
                    </a:path>
                  </a:pathLst>
                </a:custGeom>
                <a:solidFill>
                  <a:srgbClr val="000000"/>
                </a:solidFill>
                <a:ln w="9525" cap="rnd">
                  <a:noFill/>
                  <a:round/>
                  <a:headEnd/>
                  <a:tailEnd/>
                </a:ln>
              </p:spPr>
              <p:txBody>
                <a:bodyPr/>
                <a:lstStyle/>
                <a:p>
                  <a:endParaRPr lang="tr-TR"/>
                </a:p>
              </p:txBody>
            </p:sp>
            <p:sp>
              <p:nvSpPr>
                <p:cNvPr id="18799" name="Freeform 830"/>
                <p:cNvSpPr>
                  <a:spLocks/>
                </p:cNvSpPr>
                <p:nvPr/>
              </p:nvSpPr>
              <p:spPr bwMode="auto">
                <a:xfrm>
                  <a:off x="647" y="3901"/>
                  <a:ext cx="6" cy="61"/>
                </a:xfrm>
                <a:custGeom>
                  <a:avLst/>
                  <a:gdLst>
                    <a:gd name="T0" fmla="*/ 3 w 6"/>
                    <a:gd name="T1" fmla="*/ 60 h 61"/>
                    <a:gd name="T2" fmla="*/ 5 w 6"/>
                    <a:gd name="T3" fmla="*/ 58 h 61"/>
                    <a:gd name="T4" fmla="*/ 5 w 6"/>
                    <a:gd name="T5" fmla="*/ 0 h 61"/>
                    <a:gd name="T6" fmla="*/ 0 w 6"/>
                    <a:gd name="T7" fmla="*/ 0 h 61"/>
                    <a:gd name="T8" fmla="*/ 0 w 6"/>
                    <a:gd name="T9" fmla="*/ 58 h 61"/>
                    <a:gd name="T10" fmla="*/ 3 w 6"/>
                    <a:gd name="T11" fmla="*/ 55 h 61"/>
                    <a:gd name="T12" fmla="*/ 3 w 6"/>
                    <a:gd name="T13" fmla="*/ 60 h 61"/>
                    <a:gd name="T14" fmla="*/ 5 w 6"/>
                    <a:gd name="T15" fmla="*/ 60 h 61"/>
                    <a:gd name="T16" fmla="*/ 5 w 6"/>
                    <a:gd name="T17" fmla="*/ 58 h 61"/>
                    <a:gd name="T18" fmla="*/ 3 w 6"/>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60"/>
                      </a:moveTo>
                      <a:lnTo>
                        <a:pt x="5" y="58"/>
                      </a:lnTo>
                      <a:lnTo>
                        <a:pt x="5" y="0"/>
                      </a:lnTo>
                      <a:lnTo>
                        <a:pt x="0" y="0"/>
                      </a:lnTo>
                      <a:lnTo>
                        <a:pt x="0" y="58"/>
                      </a:lnTo>
                      <a:lnTo>
                        <a:pt x="3" y="55"/>
                      </a:lnTo>
                      <a:lnTo>
                        <a:pt x="3" y="60"/>
                      </a:lnTo>
                      <a:lnTo>
                        <a:pt x="5" y="60"/>
                      </a:lnTo>
                      <a:lnTo>
                        <a:pt x="5" y="58"/>
                      </a:lnTo>
                      <a:lnTo>
                        <a:pt x="3" y="60"/>
                      </a:lnTo>
                    </a:path>
                  </a:pathLst>
                </a:custGeom>
                <a:solidFill>
                  <a:srgbClr val="000000"/>
                </a:solidFill>
                <a:ln w="9525" cap="rnd">
                  <a:noFill/>
                  <a:round/>
                  <a:headEnd/>
                  <a:tailEnd/>
                </a:ln>
              </p:spPr>
              <p:txBody>
                <a:bodyPr/>
                <a:lstStyle/>
                <a:p>
                  <a:endParaRPr lang="tr-TR"/>
                </a:p>
              </p:txBody>
            </p:sp>
            <p:sp>
              <p:nvSpPr>
                <p:cNvPr id="18800" name="Freeform 831"/>
                <p:cNvSpPr>
                  <a:spLocks/>
                </p:cNvSpPr>
                <p:nvPr/>
              </p:nvSpPr>
              <p:spPr bwMode="auto">
                <a:xfrm>
                  <a:off x="635" y="3956"/>
                  <a:ext cx="16" cy="6"/>
                </a:xfrm>
                <a:custGeom>
                  <a:avLst/>
                  <a:gdLst>
                    <a:gd name="T0" fmla="*/ 0 w 16"/>
                    <a:gd name="T1" fmla="*/ 2 h 6"/>
                    <a:gd name="T2" fmla="*/ 2 w 16"/>
                    <a:gd name="T3" fmla="*/ 5 h 6"/>
                    <a:gd name="T4" fmla="*/ 15 w 16"/>
                    <a:gd name="T5" fmla="*/ 5 h 6"/>
                    <a:gd name="T6" fmla="*/ 15 w 16"/>
                    <a:gd name="T7" fmla="*/ 0 h 6"/>
                    <a:gd name="T8" fmla="*/ 2 w 16"/>
                    <a:gd name="T9" fmla="*/ 0 h 6"/>
                    <a:gd name="T10" fmla="*/ 5 w 16"/>
                    <a:gd name="T11" fmla="*/ 2 h 6"/>
                    <a:gd name="T12" fmla="*/ 0 w 16"/>
                    <a:gd name="T13" fmla="*/ 2 h 6"/>
                    <a:gd name="T14" fmla="*/ 0 w 16"/>
                    <a:gd name="T15" fmla="*/ 5 h 6"/>
                    <a:gd name="T16" fmla="*/ 2 w 16"/>
                    <a:gd name="T17" fmla="*/ 5 h 6"/>
                    <a:gd name="T18" fmla="*/ 0 w 1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0" y="2"/>
                      </a:moveTo>
                      <a:lnTo>
                        <a:pt x="2" y="5"/>
                      </a:lnTo>
                      <a:lnTo>
                        <a:pt x="15" y="5"/>
                      </a:lnTo>
                      <a:lnTo>
                        <a:pt x="15"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801" name="Freeform 832"/>
                <p:cNvSpPr>
                  <a:spLocks/>
                </p:cNvSpPr>
                <p:nvPr/>
              </p:nvSpPr>
              <p:spPr bwMode="auto">
                <a:xfrm>
                  <a:off x="635" y="3898"/>
                  <a:ext cx="6" cy="61"/>
                </a:xfrm>
                <a:custGeom>
                  <a:avLst/>
                  <a:gdLst>
                    <a:gd name="T0" fmla="*/ 2 w 6"/>
                    <a:gd name="T1" fmla="*/ 0 h 61"/>
                    <a:gd name="T2" fmla="*/ 0 w 6"/>
                    <a:gd name="T3" fmla="*/ 2 h 61"/>
                    <a:gd name="T4" fmla="*/ 0 w 6"/>
                    <a:gd name="T5" fmla="*/ 60 h 61"/>
                    <a:gd name="T6" fmla="*/ 5 w 6"/>
                    <a:gd name="T7" fmla="*/ 60 h 61"/>
                    <a:gd name="T8" fmla="*/ 5 w 6"/>
                    <a:gd name="T9" fmla="*/ 2 h 61"/>
                    <a:gd name="T10" fmla="*/ 2 w 6"/>
                    <a:gd name="T11" fmla="*/ 5 h 61"/>
                    <a:gd name="T12" fmla="*/ 2 w 6"/>
                    <a:gd name="T13" fmla="*/ 0 h 61"/>
                    <a:gd name="T14" fmla="*/ 0 w 6"/>
                    <a:gd name="T15" fmla="*/ 0 h 61"/>
                    <a:gd name="T16" fmla="*/ 0 w 6"/>
                    <a:gd name="T17" fmla="*/ 2 h 61"/>
                    <a:gd name="T18" fmla="*/ 2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0"/>
                      </a:moveTo>
                      <a:lnTo>
                        <a:pt x="0" y="2"/>
                      </a:lnTo>
                      <a:lnTo>
                        <a:pt x="0" y="60"/>
                      </a:lnTo>
                      <a:lnTo>
                        <a:pt x="5" y="60"/>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802" name="Rectangle 833"/>
                <p:cNvSpPr>
                  <a:spLocks noChangeArrowheads="1"/>
                </p:cNvSpPr>
                <p:nvPr/>
              </p:nvSpPr>
              <p:spPr bwMode="auto">
                <a:xfrm>
                  <a:off x="618" y="3901"/>
                  <a:ext cx="11" cy="57"/>
                </a:xfrm>
                <a:prstGeom prst="rect">
                  <a:avLst/>
                </a:prstGeom>
                <a:solidFill>
                  <a:srgbClr val="FFFFFF"/>
                </a:solidFill>
                <a:ln w="9525">
                  <a:noFill/>
                  <a:miter lim="800000"/>
                  <a:headEnd/>
                  <a:tailEnd/>
                </a:ln>
              </p:spPr>
              <p:txBody>
                <a:bodyPr wrap="none" anchor="ctr"/>
                <a:lstStyle/>
                <a:p>
                  <a:endParaRPr lang="tr-TR"/>
                </a:p>
              </p:txBody>
            </p:sp>
            <p:sp>
              <p:nvSpPr>
                <p:cNvPr id="18803" name="Freeform 834"/>
                <p:cNvSpPr>
                  <a:spLocks/>
                </p:cNvSpPr>
                <p:nvPr/>
              </p:nvSpPr>
              <p:spPr bwMode="auto">
                <a:xfrm>
                  <a:off x="618" y="3898"/>
                  <a:ext cx="15" cy="6"/>
                </a:xfrm>
                <a:custGeom>
                  <a:avLst/>
                  <a:gdLst>
                    <a:gd name="T0" fmla="*/ 14 w 15"/>
                    <a:gd name="T1" fmla="*/ 3 h 6"/>
                    <a:gd name="T2" fmla="*/ 12 w 15"/>
                    <a:gd name="T3" fmla="*/ 0 h 6"/>
                    <a:gd name="T4" fmla="*/ 0 w 15"/>
                    <a:gd name="T5" fmla="*/ 0 h 6"/>
                    <a:gd name="T6" fmla="*/ 0 w 15"/>
                    <a:gd name="T7" fmla="*/ 5 h 6"/>
                    <a:gd name="T8" fmla="*/ 12 w 15"/>
                    <a:gd name="T9" fmla="*/ 5 h 6"/>
                    <a:gd name="T10" fmla="*/ 9 w 15"/>
                    <a:gd name="T11" fmla="*/ 3 h 6"/>
                    <a:gd name="T12" fmla="*/ 14 w 15"/>
                    <a:gd name="T13" fmla="*/ 3 h 6"/>
                    <a:gd name="T14" fmla="*/ 14 w 15"/>
                    <a:gd name="T15" fmla="*/ 0 h 6"/>
                    <a:gd name="T16" fmla="*/ 12 w 15"/>
                    <a:gd name="T17" fmla="*/ 0 h 6"/>
                    <a:gd name="T18" fmla="*/ 14 w 15"/>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3"/>
                      </a:moveTo>
                      <a:lnTo>
                        <a:pt x="12" y="0"/>
                      </a:lnTo>
                      <a:lnTo>
                        <a:pt x="0" y="0"/>
                      </a:lnTo>
                      <a:lnTo>
                        <a:pt x="0" y="5"/>
                      </a:lnTo>
                      <a:lnTo>
                        <a:pt x="12" y="5"/>
                      </a:lnTo>
                      <a:lnTo>
                        <a:pt x="9" y="3"/>
                      </a:lnTo>
                      <a:lnTo>
                        <a:pt x="14" y="3"/>
                      </a:lnTo>
                      <a:lnTo>
                        <a:pt x="14" y="0"/>
                      </a:lnTo>
                      <a:lnTo>
                        <a:pt x="12" y="0"/>
                      </a:lnTo>
                      <a:lnTo>
                        <a:pt x="14" y="3"/>
                      </a:lnTo>
                    </a:path>
                  </a:pathLst>
                </a:custGeom>
                <a:solidFill>
                  <a:srgbClr val="000000"/>
                </a:solidFill>
                <a:ln w="9525" cap="rnd">
                  <a:noFill/>
                  <a:round/>
                  <a:headEnd/>
                  <a:tailEnd/>
                </a:ln>
              </p:spPr>
              <p:txBody>
                <a:bodyPr/>
                <a:lstStyle/>
                <a:p>
                  <a:endParaRPr lang="tr-TR"/>
                </a:p>
              </p:txBody>
            </p:sp>
            <p:sp>
              <p:nvSpPr>
                <p:cNvPr id="18804" name="Freeform 835"/>
                <p:cNvSpPr>
                  <a:spLocks/>
                </p:cNvSpPr>
                <p:nvPr/>
              </p:nvSpPr>
              <p:spPr bwMode="auto">
                <a:xfrm>
                  <a:off x="627" y="3901"/>
                  <a:ext cx="6" cy="61"/>
                </a:xfrm>
                <a:custGeom>
                  <a:avLst/>
                  <a:gdLst>
                    <a:gd name="T0" fmla="*/ 3 w 6"/>
                    <a:gd name="T1" fmla="*/ 60 h 61"/>
                    <a:gd name="T2" fmla="*/ 5 w 6"/>
                    <a:gd name="T3" fmla="*/ 58 h 61"/>
                    <a:gd name="T4" fmla="*/ 5 w 6"/>
                    <a:gd name="T5" fmla="*/ 0 h 61"/>
                    <a:gd name="T6" fmla="*/ 0 w 6"/>
                    <a:gd name="T7" fmla="*/ 0 h 61"/>
                    <a:gd name="T8" fmla="*/ 0 w 6"/>
                    <a:gd name="T9" fmla="*/ 58 h 61"/>
                    <a:gd name="T10" fmla="*/ 3 w 6"/>
                    <a:gd name="T11" fmla="*/ 55 h 61"/>
                    <a:gd name="T12" fmla="*/ 3 w 6"/>
                    <a:gd name="T13" fmla="*/ 60 h 61"/>
                    <a:gd name="T14" fmla="*/ 5 w 6"/>
                    <a:gd name="T15" fmla="*/ 60 h 61"/>
                    <a:gd name="T16" fmla="*/ 5 w 6"/>
                    <a:gd name="T17" fmla="*/ 58 h 61"/>
                    <a:gd name="T18" fmla="*/ 3 w 6"/>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60"/>
                      </a:moveTo>
                      <a:lnTo>
                        <a:pt x="5" y="58"/>
                      </a:lnTo>
                      <a:lnTo>
                        <a:pt x="5" y="0"/>
                      </a:lnTo>
                      <a:lnTo>
                        <a:pt x="0" y="0"/>
                      </a:lnTo>
                      <a:lnTo>
                        <a:pt x="0" y="58"/>
                      </a:lnTo>
                      <a:lnTo>
                        <a:pt x="3" y="55"/>
                      </a:lnTo>
                      <a:lnTo>
                        <a:pt x="3" y="60"/>
                      </a:lnTo>
                      <a:lnTo>
                        <a:pt x="5" y="60"/>
                      </a:lnTo>
                      <a:lnTo>
                        <a:pt x="5" y="58"/>
                      </a:lnTo>
                      <a:lnTo>
                        <a:pt x="3" y="60"/>
                      </a:lnTo>
                    </a:path>
                  </a:pathLst>
                </a:custGeom>
                <a:solidFill>
                  <a:srgbClr val="000000"/>
                </a:solidFill>
                <a:ln w="9525" cap="rnd">
                  <a:noFill/>
                  <a:round/>
                  <a:headEnd/>
                  <a:tailEnd/>
                </a:ln>
              </p:spPr>
              <p:txBody>
                <a:bodyPr/>
                <a:lstStyle/>
                <a:p>
                  <a:endParaRPr lang="tr-TR"/>
                </a:p>
              </p:txBody>
            </p:sp>
            <p:sp>
              <p:nvSpPr>
                <p:cNvPr id="18805" name="Freeform 836"/>
                <p:cNvSpPr>
                  <a:spLocks/>
                </p:cNvSpPr>
                <p:nvPr/>
              </p:nvSpPr>
              <p:spPr bwMode="auto">
                <a:xfrm>
                  <a:off x="615" y="3956"/>
                  <a:ext cx="15" cy="6"/>
                </a:xfrm>
                <a:custGeom>
                  <a:avLst/>
                  <a:gdLst>
                    <a:gd name="T0" fmla="*/ 0 w 15"/>
                    <a:gd name="T1" fmla="*/ 2 h 6"/>
                    <a:gd name="T2" fmla="*/ 3 w 15"/>
                    <a:gd name="T3" fmla="*/ 5 h 6"/>
                    <a:gd name="T4" fmla="*/ 14 w 15"/>
                    <a:gd name="T5" fmla="*/ 5 h 6"/>
                    <a:gd name="T6" fmla="*/ 14 w 15"/>
                    <a:gd name="T7" fmla="*/ 0 h 6"/>
                    <a:gd name="T8" fmla="*/ 3 w 15"/>
                    <a:gd name="T9" fmla="*/ 0 h 6"/>
                    <a:gd name="T10" fmla="*/ 5 w 15"/>
                    <a:gd name="T11" fmla="*/ 2 h 6"/>
                    <a:gd name="T12" fmla="*/ 0 w 15"/>
                    <a:gd name="T13" fmla="*/ 2 h 6"/>
                    <a:gd name="T14" fmla="*/ 0 w 15"/>
                    <a:gd name="T15" fmla="*/ 5 h 6"/>
                    <a:gd name="T16" fmla="*/ 3 w 15"/>
                    <a:gd name="T17" fmla="*/ 5 h 6"/>
                    <a:gd name="T18" fmla="*/ 0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0" y="2"/>
                      </a:moveTo>
                      <a:lnTo>
                        <a:pt x="3" y="5"/>
                      </a:lnTo>
                      <a:lnTo>
                        <a:pt x="14" y="5"/>
                      </a:lnTo>
                      <a:lnTo>
                        <a:pt x="14"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806" name="Freeform 837"/>
                <p:cNvSpPr>
                  <a:spLocks/>
                </p:cNvSpPr>
                <p:nvPr/>
              </p:nvSpPr>
              <p:spPr bwMode="auto">
                <a:xfrm>
                  <a:off x="615" y="3898"/>
                  <a:ext cx="7" cy="61"/>
                </a:xfrm>
                <a:custGeom>
                  <a:avLst/>
                  <a:gdLst>
                    <a:gd name="T0" fmla="*/ 3 w 7"/>
                    <a:gd name="T1" fmla="*/ 0 h 61"/>
                    <a:gd name="T2" fmla="*/ 0 w 7"/>
                    <a:gd name="T3" fmla="*/ 2 h 61"/>
                    <a:gd name="T4" fmla="*/ 0 w 7"/>
                    <a:gd name="T5" fmla="*/ 60 h 61"/>
                    <a:gd name="T6" fmla="*/ 6 w 7"/>
                    <a:gd name="T7" fmla="*/ 60 h 61"/>
                    <a:gd name="T8" fmla="*/ 6 w 7"/>
                    <a:gd name="T9" fmla="*/ 2 h 61"/>
                    <a:gd name="T10" fmla="*/ 3 w 7"/>
                    <a:gd name="T11" fmla="*/ 5 h 61"/>
                    <a:gd name="T12" fmla="*/ 3 w 7"/>
                    <a:gd name="T13" fmla="*/ 0 h 61"/>
                    <a:gd name="T14" fmla="*/ 0 w 7"/>
                    <a:gd name="T15" fmla="*/ 0 h 61"/>
                    <a:gd name="T16" fmla="*/ 0 w 7"/>
                    <a:gd name="T17" fmla="*/ 2 h 61"/>
                    <a:gd name="T18" fmla="*/ 3 w 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
                    <a:gd name="T32" fmla="*/ 7 w 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
                      <a:moveTo>
                        <a:pt x="3" y="0"/>
                      </a:moveTo>
                      <a:lnTo>
                        <a:pt x="0" y="2"/>
                      </a:lnTo>
                      <a:lnTo>
                        <a:pt x="0" y="60"/>
                      </a:lnTo>
                      <a:lnTo>
                        <a:pt x="6" y="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07" name="Rectangle 838"/>
                <p:cNvSpPr>
                  <a:spLocks noChangeArrowheads="1"/>
                </p:cNvSpPr>
                <p:nvPr/>
              </p:nvSpPr>
              <p:spPr bwMode="auto">
                <a:xfrm>
                  <a:off x="598" y="3901"/>
                  <a:ext cx="12" cy="57"/>
                </a:xfrm>
                <a:prstGeom prst="rect">
                  <a:avLst/>
                </a:prstGeom>
                <a:solidFill>
                  <a:srgbClr val="FFFFFF"/>
                </a:solidFill>
                <a:ln w="9525">
                  <a:noFill/>
                  <a:miter lim="800000"/>
                  <a:headEnd/>
                  <a:tailEnd/>
                </a:ln>
              </p:spPr>
              <p:txBody>
                <a:bodyPr wrap="none" anchor="ctr"/>
                <a:lstStyle/>
                <a:p>
                  <a:endParaRPr lang="tr-TR"/>
                </a:p>
              </p:txBody>
            </p:sp>
            <p:sp>
              <p:nvSpPr>
                <p:cNvPr id="18808" name="Freeform 839"/>
                <p:cNvSpPr>
                  <a:spLocks/>
                </p:cNvSpPr>
                <p:nvPr/>
              </p:nvSpPr>
              <p:spPr bwMode="auto">
                <a:xfrm>
                  <a:off x="598" y="3898"/>
                  <a:ext cx="16" cy="6"/>
                </a:xfrm>
                <a:custGeom>
                  <a:avLst/>
                  <a:gdLst>
                    <a:gd name="T0" fmla="*/ 15 w 16"/>
                    <a:gd name="T1" fmla="*/ 3 h 6"/>
                    <a:gd name="T2" fmla="*/ 12 w 16"/>
                    <a:gd name="T3" fmla="*/ 0 h 6"/>
                    <a:gd name="T4" fmla="*/ 0 w 16"/>
                    <a:gd name="T5" fmla="*/ 0 h 6"/>
                    <a:gd name="T6" fmla="*/ 0 w 16"/>
                    <a:gd name="T7" fmla="*/ 5 h 6"/>
                    <a:gd name="T8" fmla="*/ 12 w 16"/>
                    <a:gd name="T9" fmla="*/ 5 h 6"/>
                    <a:gd name="T10" fmla="*/ 9 w 16"/>
                    <a:gd name="T11" fmla="*/ 3 h 6"/>
                    <a:gd name="T12" fmla="*/ 15 w 16"/>
                    <a:gd name="T13" fmla="*/ 3 h 6"/>
                    <a:gd name="T14" fmla="*/ 15 w 16"/>
                    <a:gd name="T15" fmla="*/ 0 h 6"/>
                    <a:gd name="T16" fmla="*/ 12 w 16"/>
                    <a:gd name="T17" fmla="*/ 0 h 6"/>
                    <a:gd name="T18" fmla="*/ 15 w 16"/>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15" y="3"/>
                      </a:moveTo>
                      <a:lnTo>
                        <a:pt x="12" y="0"/>
                      </a:lnTo>
                      <a:lnTo>
                        <a:pt x="0" y="0"/>
                      </a:lnTo>
                      <a:lnTo>
                        <a:pt x="0" y="5"/>
                      </a:lnTo>
                      <a:lnTo>
                        <a:pt x="12" y="5"/>
                      </a:lnTo>
                      <a:lnTo>
                        <a:pt x="9" y="3"/>
                      </a:lnTo>
                      <a:lnTo>
                        <a:pt x="15" y="3"/>
                      </a:lnTo>
                      <a:lnTo>
                        <a:pt x="15" y="0"/>
                      </a:lnTo>
                      <a:lnTo>
                        <a:pt x="12" y="0"/>
                      </a:lnTo>
                      <a:lnTo>
                        <a:pt x="15" y="3"/>
                      </a:lnTo>
                    </a:path>
                  </a:pathLst>
                </a:custGeom>
                <a:solidFill>
                  <a:srgbClr val="000000"/>
                </a:solidFill>
                <a:ln w="9525" cap="rnd">
                  <a:noFill/>
                  <a:round/>
                  <a:headEnd/>
                  <a:tailEnd/>
                </a:ln>
              </p:spPr>
              <p:txBody>
                <a:bodyPr/>
                <a:lstStyle/>
                <a:p>
                  <a:endParaRPr lang="tr-TR"/>
                </a:p>
              </p:txBody>
            </p:sp>
            <p:sp>
              <p:nvSpPr>
                <p:cNvPr id="18809" name="Freeform 840"/>
                <p:cNvSpPr>
                  <a:spLocks/>
                </p:cNvSpPr>
                <p:nvPr/>
              </p:nvSpPr>
              <p:spPr bwMode="auto">
                <a:xfrm>
                  <a:off x="607" y="3901"/>
                  <a:ext cx="7" cy="61"/>
                </a:xfrm>
                <a:custGeom>
                  <a:avLst/>
                  <a:gdLst>
                    <a:gd name="T0" fmla="*/ 3 w 7"/>
                    <a:gd name="T1" fmla="*/ 60 h 61"/>
                    <a:gd name="T2" fmla="*/ 6 w 7"/>
                    <a:gd name="T3" fmla="*/ 58 h 61"/>
                    <a:gd name="T4" fmla="*/ 6 w 7"/>
                    <a:gd name="T5" fmla="*/ 0 h 61"/>
                    <a:gd name="T6" fmla="*/ 0 w 7"/>
                    <a:gd name="T7" fmla="*/ 0 h 61"/>
                    <a:gd name="T8" fmla="*/ 0 w 7"/>
                    <a:gd name="T9" fmla="*/ 58 h 61"/>
                    <a:gd name="T10" fmla="*/ 3 w 7"/>
                    <a:gd name="T11" fmla="*/ 55 h 61"/>
                    <a:gd name="T12" fmla="*/ 3 w 7"/>
                    <a:gd name="T13" fmla="*/ 60 h 61"/>
                    <a:gd name="T14" fmla="*/ 6 w 7"/>
                    <a:gd name="T15" fmla="*/ 60 h 61"/>
                    <a:gd name="T16" fmla="*/ 6 w 7"/>
                    <a:gd name="T17" fmla="*/ 58 h 61"/>
                    <a:gd name="T18" fmla="*/ 3 w 7"/>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
                    <a:gd name="T32" fmla="*/ 7 w 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
                      <a:moveTo>
                        <a:pt x="3" y="60"/>
                      </a:moveTo>
                      <a:lnTo>
                        <a:pt x="6" y="58"/>
                      </a:lnTo>
                      <a:lnTo>
                        <a:pt x="6" y="0"/>
                      </a:lnTo>
                      <a:lnTo>
                        <a:pt x="0" y="0"/>
                      </a:lnTo>
                      <a:lnTo>
                        <a:pt x="0" y="58"/>
                      </a:lnTo>
                      <a:lnTo>
                        <a:pt x="3" y="55"/>
                      </a:lnTo>
                      <a:lnTo>
                        <a:pt x="3" y="60"/>
                      </a:lnTo>
                      <a:lnTo>
                        <a:pt x="6" y="60"/>
                      </a:lnTo>
                      <a:lnTo>
                        <a:pt x="6" y="58"/>
                      </a:lnTo>
                      <a:lnTo>
                        <a:pt x="3" y="60"/>
                      </a:lnTo>
                    </a:path>
                  </a:pathLst>
                </a:custGeom>
                <a:solidFill>
                  <a:srgbClr val="000000"/>
                </a:solidFill>
                <a:ln w="9525" cap="rnd">
                  <a:noFill/>
                  <a:round/>
                  <a:headEnd/>
                  <a:tailEnd/>
                </a:ln>
              </p:spPr>
              <p:txBody>
                <a:bodyPr/>
                <a:lstStyle/>
                <a:p>
                  <a:endParaRPr lang="tr-TR"/>
                </a:p>
              </p:txBody>
            </p:sp>
            <p:sp>
              <p:nvSpPr>
                <p:cNvPr id="18810" name="Freeform 841"/>
                <p:cNvSpPr>
                  <a:spLocks/>
                </p:cNvSpPr>
                <p:nvPr/>
              </p:nvSpPr>
              <p:spPr bwMode="auto">
                <a:xfrm>
                  <a:off x="595" y="3956"/>
                  <a:ext cx="16" cy="6"/>
                </a:xfrm>
                <a:custGeom>
                  <a:avLst/>
                  <a:gdLst>
                    <a:gd name="T0" fmla="*/ 0 w 16"/>
                    <a:gd name="T1" fmla="*/ 2 h 6"/>
                    <a:gd name="T2" fmla="*/ 3 w 16"/>
                    <a:gd name="T3" fmla="*/ 5 h 6"/>
                    <a:gd name="T4" fmla="*/ 15 w 16"/>
                    <a:gd name="T5" fmla="*/ 5 h 6"/>
                    <a:gd name="T6" fmla="*/ 15 w 16"/>
                    <a:gd name="T7" fmla="*/ 0 h 6"/>
                    <a:gd name="T8" fmla="*/ 3 w 16"/>
                    <a:gd name="T9" fmla="*/ 0 h 6"/>
                    <a:gd name="T10" fmla="*/ 5 w 16"/>
                    <a:gd name="T11" fmla="*/ 2 h 6"/>
                    <a:gd name="T12" fmla="*/ 0 w 16"/>
                    <a:gd name="T13" fmla="*/ 2 h 6"/>
                    <a:gd name="T14" fmla="*/ 0 w 16"/>
                    <a:gd name="T15" fmla="*/ 5 h 6"/>
                    <a:gd name="T16" fmla="*/ 3 w 16"/>
                    <a:gd name="T17" fmla="*/ 5 h 6"/>
                    <a:gd name="T18" fmla="*/ 0 w 1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0" y="2"/>
                      </a:moveTo>
                      <a:lnTo>
                        <a:pt x="3" y="5"/>
                      </a:lnTo>
                      <a:lnTo>
                        <a:pt x="15" y="5"/>
                      </a:lnTo>
                      <a:lnTo>
                        <a:pt x="15"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811" name="Freeform 842"/>
                <p:cNvSpPr>
                  <a:spLocks/>
                </p:cNvSpPr>
                <p:nvPr/>
              </p:nvSpPr>
              <p:spPr bwMode="auto">
                <a:xfrm>
                  <a:off x="595" y="3898"/>
                  <a:ext cx="6" cy="61"/>
                </a:xfrm>
                <a:custGeom>
                  <a:avLst/>
                  <a:gdLst>
                    <a:gd name="T0" fmla="*/ 3 w 6"/>
                    <a:gd name="T1" fmla="*/ 0 h 61"/>
                    <a:gd name="T2" fmla="*/ 0 w 6"/>
                    <a:gd name="T3" fmla="*/ 2 h 61"/>
                    <a:gd name="T4" fmla="*/ 0 w 6"/>
                    <a:gd name="T5" fmla="*/ 60 h 61"/>
                    <a:gd name="T6" fmla="*/ 5 w 6"/>
                    <a:gd name="T7" fmla="*/ 60 h 61"/>
                    <a:gd name="T8" fmla="*/ 5 w 6"/>
                    <a:gd name="T9" fmla="*/ 2 h 61"/>
                    <a:gd name="T10" fmla="*/ 3 w 6"/>
                    <a:gd name="T11" fmla="*/ 5 h 61"/>
                    <a:gd name="T12" fmla="*/ 3 w 6"/>
                    <a:gd name="T13" fmla="*/ 0 h 61"/>
                    <a:gd name="T14" fmla="*/ 0 w 6"/>
                    <a:gd name="T15" fmla="*/ 0 h 61"/>
                    <a:gd name="T16" fmla="*/ 0 w 6"/>
                    <a:gd name="T17" fmla="*/ 2 h 61"/>
                    <a:gd name="T18" fmla="*/ 3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0"/>
                      </a:moveTo>
                      <a:lnTo>
                        <a:pt x="0" y="2"/>
                      </a:lnTo>
                      <a:lnTo>
                        <a:pt x="0" y="60"/>
                      </a:lnTo>
                      <a:lnTo>
                        <a:pt x="5" y="60"/>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12" name="Rectangle 843"/>
                <p:cNvSpPr>
                  <a:spLocks noChangeArrowheads="1"/>
                </p:cNvSpPr>
                <p:nvPr/>
              </p:nvSpPr>
              <p:spPr bwMode="auto">
                <a:xfrm>
                  <a:off x="578" y="3901"/>
                  <a:ext cx="12" cy="57"/>
                </a:xfrm>
                <a:prstGeom prst="rect">
                  <a:avLst/>
                </a:prstGeom>
                <a:solidFill>
                  <a:srgbClr val="FFFFFF"/>
                </a:solidFill>
                <a:ln w="9525">
                  <a:noFill/>
                  <a:miter lim="800000"/>
                  <a:headEnd/>
                  <a:tailEnd/>
                </a:ln>
              </p:spPr>
              <p:txBody>
                <a:bodyPr wrap="none" anchor="ctr"/>
                <a:lstStyle/>
                <a:p>
                  <a:endParaRPr lang="tr-TR"/>
                </a:p>
              </p:txBody>
            </p:sp>
            <p:sp>
              <p:nvSpPr>
                <p:cNvPr id="18813" name="Freeform 844"/>
                <p:cNvSpPr>
                  <a:spLocks/>
                </p:cNvSpPr>
                <p:nvPr/>
              </p:nvSpPr>
              <p:spPr bwMode="auto">
                <a:xfrm>
                  <a:off x="578" y="3898"/>
                  <a:ext cx="15" cy="6"/>
                </a:xfrm>
                <a:custGeom>
                  <a:avLst/>
                  <a:gdLst>
                    <a:gd name="T0" fmla="*/ 14 w 15"/>
                    <a:gd name="T1" fmla="*/ 3 h 6"/>
                    <a:gd name="T2" fmla="*/ 11 w 15"/>
                    <a:gd name="T3" fmla="*/ 0 h 6"/>
                    <a:gd name="T4" fmla="*/ 0 w 15"/>
                    <a:gd name="T5" fmla="*/ 0 h 6"/>
                    <a:gd name="T6" fmla="*/ 0 w 15"/>
                    <a:gd name="T7" fmla="*/ 5 h 6"/>
                    <a:gd name="T8" fmla="*/ 11 w 15"/>
                    <a:gd name="T9" fmla="*/ 5 h 6"/>
                    <a:gd name="T10" fmla="*/ 9 w 15"/>
                    <a:gd name="T11" fmla="*/ 3 h 6"/>
                    <a:gd name="T12" fmla="*/ 14 w 15"/>
                    <a:gd name="T13" fmla="*/ 3 h 6"/>
                    <a:gd name="T14" fmla="*/ 14 w 15"/>
                    <a:gd name="T15" fmla="*/ 0 h 6"/>
                    <a:gd name="T16" fmla="*/ 11 w 15"/>
                    <a:gd name="T17" fmla="*/ 0 h 6"/>
                    <a:gd name="T18" fmla="*/ 14 w 15"/>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3"/>
                      </a:moveTo>
                      <a:lnTo>
                        <a:pt x="11" y="0"/>
                      </a:lnTo>
                      <a:lnTo>
                        <a:pt x="0" y="0"/>
                      </a:lnTo>
                      <a:lnTo>
                        <a:pt x="0" y="5"/>
                      </a:lnTo>
                      <a:lnTo>
                        <a:pt x="11" y="5"/>
                      </a:lnTo>
                      <a:lnTo>
                        <a:pt x="9" y="3"/>
                      </a:lnTo>
                      <a:lnTo>
                        <a:pt x="14" y="3"/>
                      </a:lnTo>
                      <a:lnTo>
                        <a:pt x="14" y="0"/>
                      </a:lnTo>
                      <a:lnTo>
                        <a:pt x="11" y="0"/>
                      </a:lnTo>
                      <a:lnTo>
                        <a:pt x="14" y="3"/>
                      </a:lnTo>
                    </a:path>
                  </a:pathLst>
                </a:custGeom>
                <a:solidFill>
                  <a:srgbClr val="000000"/>
                </a:solidFill>
                <a:ln w="9525" cap="rnd">
                  <a:noFill/>
                  <a:round/>
                  <a:headEnd/>
                  <a:tailEnd/>
                </a:ln>
              </p:spPr>
              <p:txBody>
                <a:bodyPr/>
                <a:lstStyle/>
                <a:p>
                  <a:endParaRPr lang="tr-TR"/>
                </a:p>
              </p:txBody>
            </p:sp>
            <p:sp>
              <p:nvSpPr>
                <p:cNvPr id="18814" name="Freeform 845"/>
                <p:cNvSpPr>
                  <a:spLocks/>
                </p:cNvSpPr>
                <p:nvPr/>
              </p:nvSpPr>
              <p:spPr bwMode="auto">
                <a:xfrm>
                  <a:off x="587" y="3901"/>
                  <a:ext cx="6" cy="61"/>
                </a:xfrm>
                <a:custGeom>
                  <a:avLst/>
                  <a:gdLst>
                    <a:gd name="T0" fmla="*/ 2 w 6"/>
                    <a:gd name="T1" fmla="*/ 60 h 61"/>
                    <a:gd name="T2" fmla="*/ 5 w 6"/>
                    <a:gd name="T3" fmla="*/ 58 h 61"/>
                    <a:gd name="T4" fmla="*/ 5 w 6"/>
                    <a:gd name="T5" fmla="*/ 0 h 61"/>
                    <a:gd name="T6" fmla="*/ 0 w 6"/>
                    <a:gd name="T7" fmla="*/ 0 h 61"/>
                    <a:gd name="T8" fmla="*/ 0 w 6"/>
                    <a:gd name="T9" fmla="*/ 58 h 61"/>
                    <a:gd name="T10" fmla="*/ 2 w 6"/>
                    <a:gd name="T11" fmla="*/ 55 h 61"/>
                    <a:gd name="T12" fmla="*/ 2 w 6"/>
                    <a:gd name="T13" fmla="*/ 60 h 61"/>
                    <a:gd name="T14" fmla="*/ 5 w 6"/>
                    <a:gd name="T15" fmla="*/ 60 h 61"/>
                    <a:gd name="T16" fmla="*/ 5 w 6"/>
                    <a:gd name="T17" fmla="*/ 58 h 61"/>
                    <a:gd name="T18" fmla="*/ 2 w 6"/>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60"/>
                      </a:moveTo>
                      <a:lnTo>
                        <a:pt x="5" y="58"/>
                      </a:lnTo>
                      <a:lnTo>
                        <a:pt x="5" y="0"/>
                      </a:lnTo>
                      <a:lnTo>
                        <a:pt x="0" y="0"/>
                      </a:lnTo>
                      <a:lnTo>
                        <a:pt x="0" y="58"/>
                      </a:lnTo>
                      <a:lnTo>
                        <a:pt x="2" y="55"/>
                      </a:lnTo>
                      <a:lnTo>
                        <a:pt x="2" y="60"/>
                      </a:lnTo>
                      <a:lnTo>
                        <a:pt x="5" y="60"/>
                      </a:lnTo>
                      <a:lnTo>
                        <a:pt x="5" y="58"/>
                      </a:lnTo>
                      <a:lnTo>
                        <a:pt x="2" y="60"/>
                      </a:lnTo>
                    </a:path>
                  </a:pathLst>
                </a:custGeom>
                <a:solidFill>
                  <a:srgbClr val="000000"/>
                </a:solidFill>
                <a:ln w="9525" cap="rnd">
                  <a:noFill/>
                  <a:round/>
                  <a:headEnd/>
                  <a:tailEnd/>
                </a:ln>
              </p:spPr>
              <p:txBody>
                <a:bodyPr/>
                <a:lstStyle/>
                <a:p>
                  <a:endParaRPr lang="tr-TR"/>
                </a:p>
              </p:txBody>
            </p:sp>
            <p:sp>
              <p:nvSpPr>
                <p:cNvPr id="18815" name="Freeform 846"/>
                <p:cNvSpPr>
                  <a:spLocks/>
                </p:cNvSpPr>
                <p:nvPr/>
              </p:nvSpPr>
              <p:spPr bwMode="auto">
                <a:xfrm>
                  <a:off x="575" y="3956"/>
                  <a:ext cx="16" cy="6"/>
                </a:xfrm>
                <a:custGeom>
                  <a:avLst/>
                  <a:gdLst>
                    <a:gd name="T0" fmla="*/ 0 w 16"/>
                    <a:gd name="T1" fmla="*/ 2 h 6"/>
                    <a:gd name="T2" fmla="*/ 3 w 16"/>
                    <a:gd name="T3" fmla="*/ 5 h 6"/>
                    <a:gd name="T4" fmla="*/ 15 w 16"/>
                    <a:gd name="T5" fmla="*/ 5 h 6"/>
                    <a:gd name="T6" fmla="*/ 15 w 16"/>
                    <a:gd name="T7" fmla="*/ 0 h 6"/>
                    <a:gd name="T8" fmla="*/ 3 w 16"/>
                    <a:gd name="T9" fmla="*/ 0 h 6"/>
                    <a:gd name="T10" fmla="*/ 6 w 16"/>
                    <a:gd name="T11" fmla="*/ 2 h 6"/>
                    <a:gd name="T12" fmla="*/ 0 w 16"/>
                    <a:gd name="T13" fmla="*/ 2 h 6"/>
                    <a:gd name="T14" fmla="*/ 0 w 16"/>
                    <a:gd name="T15" fmla="*/ 5 h 6"/>
                    <a:gd name="T16" fmla="*/ 3 w 16"/>
                    <a:gd name="T17" fmla="*/ 5 h 6"/>
                    <a:gd name="T18" fmla="*/ 0 w 1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0" y="2"/>
                      </a:moveTo>
                      <a:lnTo>
                        <a:pt x="3" y="5"/>
                      </a:lnTo>
                      <a:lnTo>
                        <a:pt x="15" y="5"/>
                      </a:lnTo>
                      <a:lnTo>
                        <a:pt x="15" y="0"/>
                      </a:lnTo>
                      <a:lnTo>
                        <a:pt x="3" y="0"/>
                      </a:lnTo>
                      <a:lnTo>
                        <a:pt x="6"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816" name="Freeform 847"/>
                <p:cNvSpPr>
                  <a:spLocks/>
                </p:cNvSpPr>
                <p:nvPr/>
              </p:nvSpPr>
              <p:spPr bwMode="auto">
                <a:xfrm>
                  <a:off x="575" y="3898"/>
                  <a:ext cx="7" cy="61"/>
                </a:xfrm>
                <a:custGeom>
                  <a:avLst/>
                  <a:gdLst>
                    <a:gd name="T0" fmla="*/ 3 w 7"/>
                    <a:gd name="T1" fmla="*/ 0 h 61"/>
                    <a:gd name="T2" fmla="*/ 0 w 7"/>
                    <a:gd name="T3" fmla="*/ 2 h 61"/>
                    <a:gd name="T4" fmla="*/ 0 w 7"/>
                    <a:gd name="T5" fmla="*/ 60 h 61"/>
                    <a:gd name="T6" fmla="*/ 6 w 7"/>
                    <a:gd name="T7" fmla="*/ 60 h 61"/>
                    <a:gd name="T8" fmla="*/ 6 w 7"/>
                    <a:gd name="T9" fmla="*/ 2 h 61"/>
                    <a:gd name="T10" fmla="*/ 3 w 7"/>
                    <a:gd name="T11" fmla="*/ 5 h 61"/>
                    <a:gd name="T12" fmla="*/ 3 w 7"/>
                    <a:gd name="T13" fmla="*/ 0 h 61"/>
                    <a:gd name="T14" fmla="*/ 0 w 7"/>
                    <a:gd name="T15" fmla="*/ 0 h 61"/>
                    <a:gd name="T16" fmla="*/ 0 w 7"/>
                    <a:gd name="T17" fmla="*/ 2 h 61"/>
                    <a:gd name="T18" fmla="*/ 3 w 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
                    <a:gd name="T32" fmla="*/ 7 w 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
                      <a:moveTo>
                        <a:pt x="3" y="0"/>
                      </a:moveTo>
                      <a:lnTo>
                        <a:pt x="0" y="2"/>
                      </a:lnTo>
                      <a:lnTo>
                        <a:pt x="0" y="60"/>
                      </a:lnTo>
                      <a:lnTo>
                        <a:pt x="6" y="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17" name="Rectangle 848"/>
                <p:cNvSpPr>
                  <a:spLocks noChangeArrowheads="1"/>
                </p:cNvSpPr>
                <p:nvPr/>
              </p:nvSpPr>
              <p:spPr bwMode="auto">
                <a:xfrm>
                  <a:off x="556" y="3901"/>
                  <a:ext cx="11" cy="57"/>
                </a:xfrm>
                <a:prstGeom prst="rect">
                  <a:avLst/>
                </a:prstGeom>
                <a:solidFill>
                  <a:srgbClr val="FFFFFF"/>
                </a:solidFill>
                <a:ln w="9525">
                  <a:noFill/>
                  <a:miter lim="800000"/>
                  <a:headEnd/>
                  <a:tailEnd/>
                </a:ln>
              </p:spPr>
              <p:txBody>
                <a:bodyPr wrap="none" anchor="ctr"/>
                <a:lstStyle/>
                <a:p>
                  <a:endParaRPr lang="tr-TR"/>
                </a:p>
              </p:txBody>
            </p:sp>
            <p:sp>
              <p:nvSpPr>
                <p:cNvPr id="18818" name="Freeform 849"/>
                <p:cNvSpPr>
                  <a:spLocks/>
                </p:cNvSpPr>
                <p:nvPr/>
              </p:nvSpPr>
              <p:spPr bwMode="auto">
                <a:xfrm>
                  <a:off x="556" y="3898"/>
                  <a:ext cx="15" cy="6"/>
                </a:xfrm>
                <a:custGeom>
                  <a:avLst/>
                  <a:gdLst>
                    <a:gd name="T0" fmla="*/ 14 w 15"/>
                    <a:gd name="T1" fmla="*/ 3 h 6"/>
                    <a:gd name="T2" fmla="*/ 12 w 15"/>
                    <a:gd name="T3" fmla="*/ 0 h 6"/>
                    <a:gd name="T4" fmla="*/ 0 w 15"/>
                    <a:gd name="T5" fmla="*/ 0 h 6"/>
                    <a:gd name="T6" fmla="*/ 0 w 15"/>
                    <a:gd name="T7" fmla="*/ 5 h 6"/>
                    <a:gd name="T8" fmla="*/ 12 w 15"/>
                    <a:gd name="T9" fmla="*/ 5 h 6"/>
                    <a:gd name="T10" fmla="*/ 9 w 15"/>
                    <a:gd name="T11" fmla="*/ 3 h 6"/>
                    <a:gd name="T12" fmla="*/ 14 w 15"/>
                    <a:gd name="T13" fmla="*/ 3 h 6"/>
                    <a:gd name="T14" fmla="*/ 14 w 15"/>
                    <a:gd name="T15" fmla="*/ 0 h 6"/>
                    <a:gd name="T16" fmla="*/ 12 w 15"/>
                    <a:gd name="T17" fmla="*/ 0 h 6"/>
                    <a:gd name="T18" fmla="*/ 14 w 15"/>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3"/>
                      </a:moveTo>
                      <a:lnTo>
                        <a:pt x="12" y="0"/>
                      </a:lnTo>
                      <a:lnTo>
                        <a:pt x="0" y="0"/>
                      </a:lnTo>
                      <a:lnTo>
                        <a:pt x="0" y="5"/>
                      </a:lnTo>
                      <a:lnTo>
                        <a:pt x="12" y="5"/>
                      </a:lnTo>
                      <a:lnTo>
                        <a:pt x="9" y="3"/>
                      </a:lnTo>
                      <a:lnTo>
                        <a:pt x="14" y="3"/>
                      </a:lnTo>
                      <a:lnTo>
                        <a:pt x="14" y="0"/>
                      </a:lnTo>
                      <a:lnTo>
                        <a:pt x="12" y="0"/>
                      </a:lnTo>
                      <a:lnTo>
                        <a:pt x="14" y="3"/>
                      </a:lnTo>
                    </a:path>
                  </a:pathLst>
                </a:custGeom>
                <a:solidFill>
                  <a:srgbClr val="000000"/>
                </a:solidFill>
                <a:ln w="9525" cap="rnd">
                  <a:noFill/>
                  <a:round/>
                  <a:headEnd/>
                  <a:tailEnd/>
                </a:ln>
              </p:spPr>
              <p:txBody>
                <a:bodyPr/>
                <a:lstStyle/>
                <a:p>
                  <a:endParaRPr lang="tr-TR"/>
                </a:p>
              </p:txBody>
            </p:sp>
            <p:sp>
              <p:nvSpPr>
                <p:cNvPr id="18819" name="Freeform 850"/>
                <p:cNvSpPr>
                  <a:spLocks/>
                </p:cNvSpPr>
                <p:nvPr/>
              </p:nvSpPr>
              <p:spPr bwMode="auto">
                <a:xfrm>
                  <a:off x="565" y="3901"/>
                  <a:ext cx="6" cy="61"/>
                </a:xfrm>
                <a:custGeom>
                  <a:avLst/>
                  <a:gdLst>
                    <a:gd name="T0" fmla="*/ 3 w 6"/>
                    <a:gd name="T1" fmla="*/ 60 h 61"/>
                    <a:gd name="T2" fmla="*/ 5 w 6"/>
                    <a:gd name="T3" fmla="*/ 58 h 61"/>
                    <a:gd name="T4" fmla="*/ 5 w 6"/>
                    <a:gd name="T5" fmla="*/ 0 h 61"/>
                    <a:gd name="T6" fmla="*/ 0 w 6"/>
                    <a:gd name="T7" fmla="*/ 0 h 61"/>
                    <a:gd name="T8" fmla="*/ 0 w 6"/>
                    <a:gd name="T9" fmla="*/ 58 h 61"/>
                    <a:gd name="T10" fmla="*/ 3 w 6"/>
                    <a:gd name="T11" fmla="*/ 55 h 61"/>
                    <a:gd name="T12" fmla="*/ 3 w 6"/>
                    <a:gd name="T13" fmla="*/ 60 h 61"/>
                    <a:gd name="T14" fmla="*/ 5 w 6"/>
                    <a:gd name="T15" fmla="*/ 60 h 61"/>
                    <a:gd name="T16" fmla="*/ 5 w 6"/>
                    <a:gd name="T17" fmla="*/ 58 h 61"/>
                    <a:gd name="T18" fmla="*/ 3 w 6"/>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60"/>
                      </a:moveTo>
                      <a:lnTo>
                        <a:pt x="5" y="58"/>
                      </a:lnTo>
                      <a:lnTo>
                        <a:pt x="5" y="0"/>
                      </a:lnTo>
                      <a:lnTo>
                        <a:pt x="0" y="0"/>
                      </a:lnTo>
                      <a:lnTo>
                        <a:pt x="0" y="58"/>
                      </a:lnTo>
                      <a:lnTo>
                        <a:pt x="3" y="55"/>
                      </a:lnTo>
                      <a:lnTo>
                        <a:pt x="3" y="60"/>
                      </a:lnTo>
                      <a:lnTo>
                        <a:pt x="5" y="60"/>
                      </a:lnTo>
                      <a:lnTo>
                        <a:pt x="5" y="58"/>
                      </a:lnTo>
                      <a:lnTo>
                        <a:pt x="3" y="60"/>
                      </a:lnTo>
                    </a:path>
                  </a:pathLst>
                </a:custGeom>
                <a:solidFill>
                  <a:srgbClr val="000000"/>
                </a:solidFill>
                <a:ln w="9525" cap="rnd">
                  <a:noFill/>
                  <a:round/>
                  <a:headEnd/>
                  <a:tailEnd/>
                </a:ln>
              </p:spPr>
              <p:txBody>
                <a:bodyPr/>
                <a:lstStyle/>
                <a:p>
                  <a:endParaRPr lang="tr-TR"/>
                </a:p>
              </p:txBody>
            </p:sp>
            <p:sp>
              <p:nvSpPr>
                <p:cNvPr id="18820" name="Freeform 851"/>
                <p:cNvSpPr>
                  <a:spLocks/>
                </p:cNvSpPr>
                <p:nvPr/>
              </p:nvSpPr>
              <p:spPr bwMode="auto">
                <a:xfrm>
                  <a:off x="553" y="3956"/>
                  <a:ext cx="15" cy="6"/>
                </a:xfrm>
                <a:custGeom>
                  <a:avLst/>
                  <a:gdLst>
                    <a:gd name="T0" fmla="*/ 0 w 15"/>
                    <a:gd name="T1" fmla="*/ 2 h 6"/>
                    <a:gd name="T2" fmla="*/ 3 w 15"/>
                    <a:gd name="T3" fmla="*/ 5 h 6"/>
                    <a:gd name="T4" fmla="*/ 14 w 15"/>
                    <a:gd name="T5" fmla="*/ 5 h 6"/>
                    <a:gd name="T6" fmla="*/ 14 w 15"/>
                    <a:gd name="T7" fmla="*/ 0 h 6"/>
                    <a:gd name="T8" fmla="*/ 3 w 15"/>
                    <a:gd name="T9" fmla="*/ 0 h 6"/>
                    <a:gd name="T10" fmla="*/ 5 w 15"/>
                    <a:gd name="T11" fmla="*/ 2 h 6"/>
                    <a:gd name="T12" fmla="*/ 0 w 15"/>
                    <a:gd name="T13" fmla="*/ 2 h 6"/>
                    <a:gd name="T14" fmla="*/ 0 w 15"/>
                    <a:gd name="T15" fmla="*/ 5 h 6"/>
                    <a:gd name="T16" fmla="*/ 3 w 15"/>
                    <a:gd name="T17" fmla="*/ 5 h 6"/>
                    <a:gd name="T18" fmla="*/ 0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0" y="2"/>
                      </a:moveTo>
                      <a:lnTo>
                        <a:pt x="3" y="5"/>
                      </a:lnTo>
                      <a:lnTo>
                        <a:pt x="14" y="5"/>
                      </a:lnTo>
                      <a:lnTo>
                        <a:pt x="14"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821" name="Freeform 852"/>
                <p:cNvSpPr>
                  <a:spLocks/>
                </p:cNvSpPr>
                <p:nvPr/>
              </p:nvSpPr>
              <p:spPr bwMode="auto">
                <a:xfrm>
                  <a:off x="553" y="3898"/>
                  <a:ext cx="6" cy="61"/>
                </a:xfrm>
                <a:custGeom>
                  <a:avLst/>
                  <a:gdLst>
                    <a:gd name="T0" fmla="*/ 3 w 6"/>
                    <a:gd name="T1" fmla="*/ 0 h 61"/>
                    <a:gd name="T2" fmla="*/ 0 w 6"/>
                    <a:gd name="T3" fmla="*/ 2 h 61"/>
                    <a:gd name="T4" fmla="*/ 0 w 6"/>
                    <a:gd name="T5" fmla="*/ 60 h 61"/>
                    <a:gd name="T6" fmla="*/ 5 w 6"/>
                    <a:gd name="T7" fmla="*/ 60 h 61"/>
                    <a:gd name="T8" fmla="*/ 5 w 6"/>
                    <a:gd name="T9" fmla="*/ 2 h 61"/>
                    <a:gd name="T10" fmla="*/ 3 w 6"/>
                    <a:gd name="T11" fmla="*/ 5 h 61"/>
                    <a:gd name="T12" fmla="*/ 3 w 6"/>
                    <a:gd name="T13" fmla="*/ 0 h 61"/>
                    <a:gd name="T14" fmla="*/ 0 w 6"/>
                    <a:gd name="T15" fmla="*/ 0 h 61"/>
                    <a:gd name="T16" fmla="*/ 0 w 6"/>
                    <a:gd name="T17" fmla="*/ 2 h 61"/>
                    <a:gd name="T18" fmla="*/ 3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0"/>
                      </a:moveTo>
                      <a:lnTo>
                        <a:pt x="0" y="2"/>
                      </a:lnTo>
                      <a:lnTo>
                        <a:pt x="0" y="60"/>
                      </a:lnTo>
                      <a:lnTo>
                        <a:pt x="5" y="60"/>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22" name="Rectangle 853"/>
                <p:cNvSpPr>
                  <a:spLocks noChangeArrowheads="1"/>
                </p:cNvSpPr>
                <p:nvPr/>
              </p:nvSpPr>
              <p:spPr bwMode="auto">
                <a:xfrm>
                  <a:off x="709" y="3764"/>
                  <a:ext cx="15" cy="127"/>
                </a:xfrm>
                <a:prstGeom prst="rect">
                  <a:avLst/>
                </a:prstGeom>
                <a:solidFill>
                  <a:srgbClr val="FFFFFF"/>
                </a:solidFill>
                <a:ln w="9525">
                  <a:noFill/>
                  <a:miter lim="800000"/>
                  <a:headEnd/>
                  <a:tailEnd/>
                </a:ln>
              </p:spPr>
              <p:txBody>
                <a:bodyPr wrap="none" anchor="ctr"/>
                <a:lstStyle/>
                <a:p>
                  <a:endParaRPr lang="tr-TR"/>
                </a:p>
              </p:txBody>
            </p:sp>
            <p:sp>
              <p:nvSpPr>
                <p:cNvPr id="18823" name="Freeform 854"/>
                <p:cNvSpPr>
                  <a:spLocks/>
                </p:cNvSpPr>
                <p:nvPr/>
              </p:nvSpPr>
              <p:spPr bwMode="auto">
                <a:xfrm>
                  <a:off x="709" y="3761"/>
                  <a:ext cx="18" cy="5"/>
                </a:xfrm>
                <a:custGeom>
                  <a:avLst/>
                  <a:gdLst>
                    <a:gd name="T0" fmla="*/ 17 w 18"/>
                    <a:gd name="T1" fmla="*/ 2 h 5"/>
                    <a:gd name="T2" fmla="*/ 15 w 18"/>
                    <a:gd name="T3" fmla="*/ 0 h 5"/>
                    <a:gd name="T4" fmla="*/ 0 w 18"/>
                    <a:gd name="T5" fmla="*/ 0 h 5"/>
                    <a:gd name="T6" fmla="*/ 0 w 18"/>
                    <a:gd name="T7" fmla="*/ 4 h 5"/>
                    <a:gd name="T8" fmla="*/ 15 w 18"/>
                    <a:gd name="T9" fmla="*/ 4 h 5"/>
                    <a:gd name="T10" fmla="*/ 12 w 18"/>
                    <a:gd name="T11" fmla="*/ 2 h 5"/>
                    <a:gd name="T12" fmla="*/ 17 w 18"/>
                    <a:gd name="T13" fmla="*/ 2 h 5"/>
                    <a:gd name="T14" fmla="*/ 17 w 18"/>
                    <a:gd name="T15" fmla="*/ 0 h 5"/>
                    <a:gd name="T16" fmla="*/ 15 w 18"/>
                    <a:gd name="T17" fmla="*/ 0 h 5"/>
                    <a:gd name="T18" fmla="*/ 17 w 18"/>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5"/>
                    <a:gd name="T32" fmla="*/ 18 w 1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5">
                      <a:moveTo>
                        <a:pt x="17" y="2"/>
                      </a:moveTo>
                      <a:lnTo>
                        <a:pt x="15" y="0"/>
                      </a:lnTo>
                      <a:lnTo>
                        <a:pt x="0" y="0"/>
                      </a:lnTo>
                      <a:lnTo>
                        <a:pt x="0" y="4"/>
                      </a:lnTo>
                      <a:lnTo>
                        <a:pt x="15" y="4"/>
                      </a:lnTo>
                      <a:lnTo>
                        <a:pt x="12" y="2"/>
                      </a:lnTo>
                      <a:lnTo>
                        <a:pt x="17" y="2"/>
                      </a:lnTo>
                      <a:lnTo>
                        <a:pt x="17" y="0"/>
                      </a:lnTo>
                      <a:lnTo>
                        <a:pt x="15" y="0"/>
                      </a:lnTo>
                      <a:lnTo>
                        <a:pt x="17" y="2"/>
                      </a:lnTo>
                    </a:path>
                  </a:pathLst>
                </a:custGeom>
                <a:solidFill>
                  <a:srgbClr val="000000"/>
                </a:solidFill>
                <a:ln w="9525" cap="rnd">
                  <a:noFill/>
                  <a:round/>
                  <a:headEnd/>
                  <a:tailEnd/>
                </a:ln>
              </p:spPr>
              <p:txBody>
                <a:bodyPr/>
                <a:lstStyle/>
                <a:p>
                  <a:endParaRPr lang="tr-TR"/>
                </a:p>
              </p:txBody>
            </p:sp>
            <p:sp>
              <p:nvSpPr>
                <p:cNvPr id="18824" name="Freeform 855"/>
                <p:cNvSpPr>
                  <a:spLocks/>
                </p:cNvSpPr>
                <p:nvPr/>
              </p:nvSpPr>
              <p:spPr bwMode="auto">
                <a:xfrm>
                  <a:off x="721" y="3764"/>
                  <a:ext cx="6" cy="131"/>
                </a:xfrm>
                <a:custGeom>
                  <a:avLst/>
                  <a:gdLst>
                    <a:gd name="T0" fmla="*/ 3 w 6"/>
                    <a:gd name="T1" fmla="*/ 130 h 131"/>
                    <a:gd name="T2" fmla="*/ 5 w 6"/>
                    <a:gd name="T3" fmla="*/ 128 h 131"/>
                    <a:gd name="T4" fmla="*/ 5 w 6"/>
                    <a:gd name="T5" fmla="*/ 0 h 131"/>
                    <a:gd name="T6" fmla="*/ 0 w 6"/>
                    <a:gd name="T7" fmla="*/ 0 h 131"/>
                    <a:gd name="T8" fmla="*/ 0 w 6"/>
                    <a:gd name="T9" fmla="*/ 128 h 131"/>
                    <a:gd name="T10" fmla="*/ 3 w 6"/>
                    <a:gd name="T11" fmla="*/ 126 h 131"/>
                    <a:gd name="T12" fmla="*/ 3 w 6"/>
                    <a:gd name="T13" fmla="*/ 130 h 131"/>
                    <a:gd name="T14" fmla="*/ 5 w 6"/>
                    <a:gd name="T15" fmla="*/ 130 h 131"/>
                    <a:gd name="T16" fmla="*/ 5 w 6"/>
                    <a:gd name="T17" fmla="*/ 128 h 131"/>
                    <a:gd name="T18" fmla="*/ 3 w 6"/>
                    <a:gd name="T19" fmla="*/ 13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1"/>
                    <a:gd name="T32" fmla="*/ 6 w 6"/>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1">
                      <a:moveTo>
                        <a:pt x="3" y="130"/>
                      </a:moveTo>
                      <a:lnTo>
                        <a:pt x="5" y="128"/>
                      </a:lnTo>
                      <a:lnTo>
                        <a:pt x="5" y="0"/>
                      </a:lnTo>
                      <a:lnTo>
                        <a:pt x="0" y="0"/>
                      </a:lnTo>
                      <a:lnTo>
                        <a:pt x="0" y="128"/>
                      </a:lnTo>
                      <a:lnTo>
                        <a:pt x="3" y="126"/>
                      </a:lnTo>
                      <a:lnTo>
                        <a:pt x="3" y="130"/>
                      </a:lnTo>
                      <a:lnTo>
                        <a:pt x="5" y="130"/>
                      </a:lnTo>
                      <a:lnTo>
                        <a:pt x="5" y="128"/>
                      </a:lnTo>
                      <a:lnTo>
                        <a:pt x="3" y="130"/>
                      </a:lnTo>
                    </a:path>
                  </a:pathLst>
                </a:custGeom>
                <a:solidFill>
                  <a:srgbClr val="000000"/>
                </a:solidFill>
                <a:ln w="9525" cap="rnd">
                  <a:noFill/>
                  <a:round/>
                  <a:headEnd/>
                  <a:tailEnd/>
                </a:ln>
              </p:spPr>
              <p:txBody>
                <a:bodyPr/>
                <a:lstStyle/>
                <a:p>
                  <a:endParaRPr lang="tr-TR"/>
                </a:p>
              </p:txBody>
            </p:sp>
            <p:sp>
              <p:nvSpPr>
                <p:cNvPr id="18825" name="Freeform 856"/>
                <p:cNvSpPr>
                  <a:spLocks/>
                </p:cNvSpPr>
                <p:nvPr/>
              </p:nvSpPr>
              <p:spPr bwMode="auto">
                <a:xfrm>
                  <a:off x="707" y="3889"/>
                  <a:ext cx="18" cy="6"/>
                </a:xfrm>
                <a:custGeom>
                  <a:avLst/>
                  <a:gdLst>
                    <a:gd name="T0" fmla="*/ 0 w 18"/>
                    <a:gd name="T1" fmla="*/ 2 h 6"/>
                    <a:gd name="T2" fmla="*/ 3 w 18"/>
                    <a:gd name="T3" fmla="*/ 5 h 6"/>
                    <a:gd name="T4" fmla="*/ 17 w 18"/>
                    <a:gd name="T5" fmla="*/ 5 h 6"/>
                    <a:gd name="T6" fmla="*/ 17 w 18"/>
                    <a:gd name="T7" fmla="*/ 0 h 6"/>
                    <a:gd name="T8" fmla="*/ 3 w 18"/>
                    <a:gd name="T9" fmla="*/ 0 h 6"/>
                    <a:gd name="T10" fmla="*/ 5 w 18"/>
                    <a:gd name="T11" fmla="*/ 2 h 6"/>
                    <a:gd name="T12" fmla="*/ 0 w 18"/>
                    <a:gd name="T13" fmla="*/ 2 h 6"/>
                    <a:gd name="T14" fmla="*/ 0 w 18"/>
                    <a:gd name="T15" fmla="*/ 5 h 6"/>
                    <a:gd name="T16" fmla="*/ 3 w 18"/>
                    <a:gd name="T17" fmla="*/ 5 h 6"/>
                    <a:gd name="T18" fmla="*/ 0 w 1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0" y="2"/>
                      </a:moveTo>
                      <a:lnTo>
                        <a:pt x="3" y="5"/>
                      </a:lnTo>
                      <a:lnTo>
                        <a:pt x="17" y="5"/>
                      </a:lnTo>
                      <a:lnTo>
                        <a:pt x="17" y="0"/>
                      </a:lnTo>
                      <a:lnTo>
                        <a:pt x="3" y="0"/>
                      </a:lnTo>
                      <a:lnTo>
                        <a:pt x="5" y="2"/>
                      </a:lnTo>
                      <a:lnTo>
                        <a:pt x="0" y="2"/>
                      </a:lnTo>
                      <a:lnTo>
                        <a:pt x="0" y="5"/>
                      </a:lnTo>
                      <a:lnTo>
                        <a:pt x="3" y="5"/>
                      </a:lnTo>
                      <a:lnTo>
                        <a:pt x="0" y="2"/>
                      </a:lnTo>
                    </a:path>
                  </a:pathLst>
                </a:custGeom>
                <a:solidFill>
                  <a:srgbClr val="000000"/>
                </a:solidFill>
                <a:ln w="9525" cap="rnd">
                  <a:noFill/>
                  <a:round/>
                  <a:headEnd/>
                  <a:tailEnd/>
                </a:ln>
              </p:spPr>
              <p:txBody>
                <a:bodyPr/>
                <a:lstStyle/>
                <a:p>
                  <a:endParaRPr lang="tr-TR"/>
                </a:p>
              </p:txBody>
            </p:sp>
            <p:sp>
              <p:nvSpPr>
                <p:cNvPr id="18826" name="Freeform 857"/>
                <p:cNvSpPr>
                  <a:spLocks/>
                </p:cNvSpPr>
                <p:nvPr/>
              </p:nvSpPr>
              <p:spPr bwMode="auto">
                <a:xfrm>
                  <a:off x="707" y="3761"/>
                  <a:ext cx="6" cy="131"/>
                </a:xfrm>
                <a:custGeom>
                  <a:avLst/>
                  <a:gdLst>
                    <a:gd name="T0" fmla="*/ 2 w 6"/>
                    <a:gd name="T1" fmla="*/ 0 h 131"/>
                    <a:gd name="T2" fmla="*/ 0 w 6"/>
                    <a:gd name="T3" fmla="*/ 2 h 131"/>
                    <a:gd name="T4" fmla="*/ 0 w 6"/>
                    <a:gd name="T5" fmla="*/ 130 h 131"/>
                    <a:gd name="T6" fmla="*/ 5 w 6"/>
                    <a:gd name="T7" fmla="*/ 130 h 131"/>
                    <a:gd name="T8" fmla="*/ 5 w 6"/>
                    <a:gd name="T9" fmla="*/ 2 h 131"/>
                    <a:gd name="T10" fmla="*/ 2 w 6"/>
                    <a:gd name="T11" fmla="*/ 5 h 131"/>
                    <a:gd name="T12" fmla="*/ 2 w 6"/>
                    <a:gd name="T13" fmla="*/ 0 h 131"/>
                    <a:gd name="T14" fmla="*/ 0 w 6"/>
                    <a:gd name="T15" fmla="*/ 0 h 131"/>
                    <a:gd name="T16" fmla="*/ 0 w 6"/>
                    <a:gd name="T17" fmla="*/ 2 h 131"/>
                    <a:gd name="T18" fmla="*/ 2 w 6"/>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1"/>
                    <a:gd name="T32" fmla="*/ 6 w 6"/>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1">
                      <a:moveTo>
                        <a:pt x="2" y="0"/>
                      </a:moveTo>
                      <a:lnTo>
                        <a:pt x="0" y="2"/>
                      </a:lnTo>
                      <a:lnTo>
                        <a:pt x="0" y="130"/>
                      </a:lnTo>
                      <a:lnTo>
                        <a:pt x="5" y="130"/>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827" name="Freeform 858"/>
                <p:cNvSpPr>
                  <a:spLocks/>
                </p:cNvSpPr>
                <p:nvPr/>
              </p:nvSpPr>
              <p:spPr bwMode="auto">
                <a:xfrm>
                  <a:off x="647" y="3879"/>
                  <a:ext cx="148" cy="136"/>
                </a:xfrm>
                <a:custGeom>
                  <a:avLst/>
                  <a:gdLst>
                    <a:gd name="T0" fmla="*/ 78 w 148"/>
                    <a:gd name="T1" fmla="*/ 3 h 136"/>
                    <a:gd name="T2" fmla="*/ 73 w 148"/>
                    <a:gd name="T3" fmla="*/ 12 h 136"/>
                    <a:gd name="T4" fmla="*/ 67 w 148"/>
                    <a:gd name="T5" fmla="*/ 19 h 136"/>
                    <a:gd name="T6" fmla="*/ 59 w 148"/>
                    <a:gd name="T7" fmla="*/ 24 h 136"/>
                    <a:gd name="T8" fmla="*/ 53 w 148"/>
                    <a:gd name="T9" fmla="*/ 29 h 136"/>
                    <a:gd name="T10" fmla="*/ 54 w 148"/>
                    <a:gd name="T11" fmla="*/ 32 h 136"/>
                    <a:gd name="T12" fmla="*/ 57 w 148"/>
                    <a:gd name="T13" fmla="*/ 36 h 136"/>
                    <a:gd name="T14" fmla="*/ 54 w 148"/>
                    <a:gd name="T15" fmla="*/ 40 h 136"/>
                    <a:gd name="T16" fmla="*/ 41 w 148"/>
                    <a:gd name="T17" fmla="*/ 43 h 136"/>
                    <a:gd name="T18" fmla="*/ 38 w 148"/>
                    <a:gd name="T19" fmla="*/ 55 h 136"/>
                    <a:gd name="T20" fmla="*/ 21 w 148"/>
                    <a:gd name="T21" fmla="*/ 64 h 136"/>
                    <a:gd name="T22" fmla="*/ 14 w 148"/>
                    <a:gd name="T23" fmla="*/ 78 h 136"/>
                    <a:gd name="T24" fmla="*/ 12 w 148"/>
                    <a:gd name="T25" fmla="*/ 90 h 136"/>
                    <a:gd name="T26" fmla="*/ 9 w 148"/>
                    <a:gd name="T27" fmla="*/ 102 h 136"/>
                    <a:gd name="T28" fmla="*/ 0 w 148"/>
                    <a:gd name="T29" fmla="*/ 114 h 136"/>
                    <a:gd name="T30" fmla="*/ 9 w 148"/>
                    <a:gd name="T31" fmla="*/ 131 h 136"/>
                    <a:gd name="T32" fmla="*/ 42 w 148"/>
                    <a:gd name="T33" fmla="*/ 124 h 136"/>
                    <a:gd name="T34" fmla="*/ 55 w 148"/>
                    <a:gd name="T35" fmla="*/ 129 h 136"/>
                    <a:gd name="T36" fmla="*/ 61 w 148"/>
                    <a:gd name="T37" fmla="*/ 129 h 136"/>
                    <a:gd name="T38" fmla="*/ 67 w 148"/>
                    <a:gd name="T39" fmla="*/ 130 h 136"/>
                    <a:gd name="T40" fmla="*/ 73 w 148"/>
                    <a:gd name="T41" fmla="*/ 130 h 136"/>
                    <a:gd name="T42" fmla="*/ 79 w 148"/>
                    <a:gd name="T43" fmla="*/ 131 h 136"/>
                    <a:gd name="T44" fmla="*/ 85 w 148"/>
                    <a:gd name="T45" fmla="*/ 129 h 136"/>
                    <a:gd name="T46" fmla="*/ 94 w 148"/>
                    <a:gd name="T47" fmla="*/ 123 h 136"/>
                    <a:gd name="T48" fmla="*/ 105 w 148"/>
                    <a:gd name="T49" fmla="*/ 118 h 136"/>
                    <a:gd name="T50" fmla="*/ 116 w 148"/>
                    <a:gd name="T51" fmla="*/ 115 h 136"/>
                    <a:gd name="T52" fmla="*/ 123 w 148"/>
                    <a:gd name="T53" fmla="*/ 117 h 136"/>
                    <a:gd name="T54" fmla="*/ 128 w 148"/>
                    <a:gd name="T55" fmla="*/ 119 h 136"/>
                    <a:gd name="T56" fmla="*/ 135 w 148"/>
                    <a:gd name="T57" fmla="*/ 120 h 136"/>
                    <a:gd name="T58" fmla="*/ 145 w 148"/>
                    <a:gd name="T59" fmla="*/ 119 h 136"/>
                    <a:gd name="T60" fmla="*/ 147 w 148"/>
                    <a:gd name="T61" fmla="*/ 108 h 136"/>
                    <a:gd name="T62" fmla="*/ 144 w 148"/>
                    <a:gd name="T63" fmla="*/ 96 h 136"/>
                    <a:gd name="T64" fmla="*/ 139 w 148"/>
                    <a:gd name="T65" fmla="*/ 84 h 136"/>
                    <a:gd name="T66" fmla="*/ 132 w 148"/>
                    <a:gd name="T67" fmla="*/ 75 h 136"/>
                    <a:gd name="T68" fmla="*/ 132 w 148"/>
                    <a:gd name="T69" fmla="*/ 66 h 136"/>
                    <a:gd name="T70" fmla="*/ 128 w 148"/>
                    <a:gd name="T71" fmla="*/ 67 h 136"/>
                    <a:gd name="T72" fmla="*/ 124 w 148"/>
                    <a:gd name="T73" fmla="*/ 65 h 136"/>
                    <a:gd name="T74" fmla="*/ 125 w 148"/>
                    <a:gd name="T75" fmla="*/ 56 h 136"/>
                    <a:gd name="T76" fmla="*/ 124 w 148"/>
                    <a:gd name="T77" fmla="*/ 46 h 136"/>
                    <a:gd name="T78" fmla="*/ 129 w 148"/>
                    <a:gd name="T79" fmla="*/ 40 h 136"/>
                    <a:gd name="T80" fmla="*/ 101 w 148"/>
                    <a:gd name="T81" fmla="*/ 6 h 1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8"/>
                    <a:gd name="T124" fmla="*/ 0 h 136"/>
                    <a:gd name="T125" fmla="*/ 148 w 148"/>
                    <a:gd name="T126" fmla="*/ 136 h 1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8" h="136">
                      <a:moveTo>
                        <a:pt x="78" y="2"/>
                      </a:moveTo>
                      <a:lnTo>
                        <a:pt x="78" y="3"/>
                      </a:lnTo>
                      <a:lnTo>
                        <a:pt x="76" y="8"/>
                      </a:lnTo>
                      <a:lnTo>
                        <a:pt x="73" y="12"/>
                      </a:lnTo>
                      <a:lnTo>
                        <a:pt x="70" y="15"/>
                      </a:lnTo>
                      <a:lnTo>
                        <a:pt x="67" y="19"/>
                      </a:lnTo>
                      <a:lnTo>
                        <a:pt x="63" y="21"/>
                      </a:lnTo>
                      <a:lnTo>
                        <a:pt x="59" y="24"/>
                      </a:lnTo>
                      <a:lnTo>
                        <a:pt x="56" y="26"/>
                      </a:lnTo>
                      <a:lnTo>
                        <a:pt x="53" y="29"/>
                      </a:lnTo>
                      <a:lnTo>
                        <a:pt x="53" y="30"/>
                      </a:lnTo>
                      <a:lnTo>
                        <a:pt x="54" y="32"/>
                      </a:lnTo>
                      <a:lnTo>
                        <a:pt x="56" y="34"/>
                      </a:lnTo>
                      <a:lnTo>
                        <a:pt x="57" y="36"/>
                      </a:lnTo>
                      <a:lnTo>
                        <a:pt x="57" y="38"/>
                      </a:lnTo>
                      <a:lnTo>
                        <a:pt x="54" y="40"/>
                      </a:lnTo>
                      <a:lnTo>
                        <a:pt x="42" y="37"/>
                      </a:lnTo>
                      <a:lnTo>
                        <a:pt x="41" y="43"/>
                      </a:lnTo>
                      <a:lnTo>
                        <a:pt x="40" y="48"/>
                      </a:lnTo>
                      <a:lnTo>
                        <a:pt x="38" y="55"/>
                      </a:lnTo>
                      <a:lnTo>
                        <a:pt x="37" y="61"/>
                      </a:lnTo>
                      <a:lnTo>
                        <a:pt x="21" y="64"/>
                      </a:lnTo>
                      <a:lnTo>
                        <a:pt x="16" y="71"/>
                      </a:lnTo>
                      <a:lnTo>
                        <a:pt x="14" y="78"/>
                      </a:lnTo>
                      <a:lnTo>
                        <a:pt x="12" y="84"/>
                      </a:lnTo>
                      <a:lnTo>
                        <a:pt x="12" y="90"/>
                      </a:lnTo>
                      <a:lnTo>
                        <a:pt x="11" y="97"/>
                      </a:lnTo>
                      <a:lnTo>
                        <a:pt x="9" y="102"/>
                      </a:lnTo>
                      <a:lnTo>
                        <a:pt x="6" y="108"/>
                      </a:lnTo>
                      <a:lnTo>
                        <a:pt x="0" y="114"/>
                      </a:lnTo>
                      <a:lnTo>
                        <a:pt x="0" y="122"/>
                      </a:lnTo>
                      <a:lnTo>
                        <a:pt x="9" y="131"/>
                      </a:lnTo>
                      <a:lnTo>
                        <a:pt x="33" y="135"/>
                      </a:lnTo>
                      <a:lnTo>
                        <a:pt x="42" y="124"/>
                      </a:lnTo>
                      <a:lnTo>
                        <a:pt x="64" y="121"/>
                      </a:lnTo>
                      <a:lnTo>
                        <a:pt x="55" y="129"/>
                      </a:lnTo>
                      <a:lnTo>
                        <a:pt x="58" y="129"/>
                      </a:lnTo>
                      <a:lnTo>
                        <a:pt x="61" y="129"/>
                      </a:lnTo>
                      <a:lnTo>
                        <a:pt x="64" y="130"/>
                      </a:lnTo>
                      <a:lnTo>
                        <a:pt x="67" y="130"/>
                      </a:lnTo>
                      <a:lnTo>
                        <a:pt x="71" y="130"/>
                      </a:lnTo>
                      <a:lnTo>
                        <a:pt x="73" y="130"/>
                      </a:lnTo>
                      <a:lnTo>
                        <a:pt x="76" y="131"/>
                      </a:lnTo>
                      <a:lnTo>
                        <a:pt x="79" y="131"/>
                      </a:lnTo>
                      <a:lnTo>
                        <a:pt x="81" y="130"/>
                      </a:lnTo>
                      <a:lnTo>
                        <a:pt x="85" y="129"/>
                      </a:lnTo>
                      <a:lnTo>
                        <a:pt x="89" y="126"/>
                      </a:lnTo>
                      <a:lnTo>
                        <a:pt x="94" y="123"/>
                      </a:lnTo>
                      <a:lnTo>
                        <a:pt x="99" y="120"/>
                      </a:lnTo>
                      <a:lnTo>
                        <a:pt x="105" y="118"/>
                      </a:lnTo>
                      <a:lnTo>
                        <a:pt x="110" y="116"/>
                      </a:lnTo>
                      <a:lnTo>
                        <a:pt x="116" y="115"/>
                      </a:lnTo>
                      <a:lnTo>
                        <a:pt x="120" y="116"/>
                      </a:lnTo>
                      <a:lnTo>
                        <a:pt x="123" y="117"/>
                      </a:lnTo>
                      <a:lnTo>
                        <a:pt x="126" y="118"/>
                      </a:lnTo>
                      <a:lnTo>
                        <a:pt x="128" y="119"/>
                      </a:lnTo>
                      <a:lnTo>
                        <a:pt x="131" y="119"/>
                      </a:lnTo>
                      <a:lnTo>
                        <a:pt x="135" y="120"/>
                      </a:lnTo>
                      <a:lnTo>
                        <a:pt x="139" y="120"/>
                      </a:lnTo>
                      <a:lnTo>
                        <a:pt x="145" y="119"/>
                      </a:lnTo>
                      <a:lnTo>
                        <a:pt x="147" y="114"/>
                      </a:lnTo>
                      <a:lnTo>
                        <a:pt x="147" y="108"/>
                      </a:lnTo>
                      <a:lnTo>
                        <a:pt x="146" y="102"/>
                      </a:lnTo>
                      <a:lnTo>
                        <a:pt x="144" y="96"/>
                      </a:lnTo>
                      <a:lnTo>
                        <a:pt x="142" y="90"/>
                      </a:lnTo>
                      <a:lnTo>
                        <a:pt x="139" y="84"/>
                      </a:lnTo>
                      <a:lnTo>
                        <a:pt x="135" y="79"/>
                      </a:lnTo>
                      <a:lnTo>
                        <a:pt x="132" y="75"/>
                      </a:lnTo>
                      <a:lnTo>
                        <a:pt x="135" y="66"/>
                      </a:lnTo>
                      <a:lnTo>
                        <a:pt x="132" y="66"/>
                      </a:lnTo>
                      <a:lnTo>
                        <a:pt x="131" y="67"/>
                      </a:lnTo>
                      <a:lnTo>
                        <a:pt x="128" y="67"/>
                      </a:lnTo>
                      <a:lnTo>
                        <a:pt x="126" y="66"/>
                      </a:lnTo>
                      <a:lnTo>
                        <a:pt x="124" y="65"/>
                      </a:lnTo>
                      <a:lnTo>
                        <a:pt x="124" y="60"/>
                      </a:lnTo>
                      <a:lnTo>
                        <a:pt x="125" y="56"/>
                      </a:lnTo>
                      <a:lnTo>
                        <a:pt x="125" y="51"/>
                      </a:lnTo>
                      <a:lnTo>
                        <a:pt x="124" y="46"/>
                      </a:lnTo>
                      <a:lnTo>
                        <a:pt x="119" y="45"/>
                      </a:lnTo>
                      <a:lnTo>
                        <a:pt x="129" y="40"/>
                      </a:lnTo>
                      <a:lnTo>
                        <a:pt x="112" y="0"/>
                      </a:lnTo>
                      <a:lnTo>
                        <a:pt x="101" y="6"/>
                      </a:lnTo>
                      <a:lnTo>
                        <a:pt x="78" y="2"/>
                      </a:lnTo>
                    </a:path>
                  </a:pathLst>
                </a:custGeom>
                <a:solidFill>
                  <a:srgbClr val="027F00"/>
                </a:solidFill>
                <a:ln w="9525" cap="rnd">
                  <a:noFill/>
                  <a:round/>
                  <a:headEnd/>
                  <a:tailEnd/>
                </a:ln>
              </p:spPr>
              <p:txBody>
                <a:bodyPr/>
                <a:lstStyle/>
                <a:p>
                  <a:endParaRPr lang="tr-TR"/>
                </a:p>
              </p:txBody>
            </p:sp>
            <p:sp>
              <p:nvSpPr>
                <p:cNvPr id="18828" name="Freeform 859"/>
                <p:cNvSpPr>
                  <a:spLocks/>
                </p:cNvSpPr>
                <p:nvPr/>
              </p:nvSpPr>
              <p:spPr bwMode="auto">
                <a:xfrm>
                  <a:off x="712" y="3881"/>
                  <a:ext cx="17" cy="20"/>
                </a:xfrm>
                <a:custGeom>
                  <a:avLst/>
                  <a:gdLst>
                    <a:gd name="T0" fmla="*/ 4 w 17"/>
                    <a:gd name="T1" fmla="*/ 19 h 20"/>
                    <a:gd name="T2" fmla="*/ 4 w 17"/>
                    <a:gd name="T3" fmla="*/ 19 h 20"/>
                    <a:gd name="T4" fmla="*/ 5 w 17"/>
                    <a:gd name="T5" fmla="*/ 17 h 20"/>
                    <a:gd name="T6" fmla="*/ 6 w 17"/>
                    <a:gd name="T7" fmla="*/ 15 h 20"/>
                    <a:gd name="T8" fmla="*/ 8 w 17"/>
                    <a:gd name="T9" fmla="*/ 13 h 20"/>
                    <a:gd name="T10" fmla="*/ 10 w 17"/>
                    <a:gd name="T11" fmla="*/ 11 h 20"/>
                    <a:gd name="T12" fmla="*/ 12 w 17"/>
                    <a:gd name="T13" fmla="*/ 9 h 20"/>
                    <a:gd name="T14" fmla="*/ 13 w 17"/>
                    <a:gd name="T15" fmla="*/ 6 h 20"/>
                    <a:gd name="T16" fmla="*/ 14 w 17"/>
                    <a:gd name="T17" fmla="*/ 4 h 20"/>
                    <a:gd name="T18" fmla="*/ 16 w 17"/>
                    <a:gd name="T19" fmla="*/ 2 h 20"/>
                    <a:gd name="T20" fmla="*/ 12 w 17"/>
                    <a:gd name="T21" fmla="*/ 0 h 20"/>
                    <a:gd name="T22" fmla="*/ 9 w 17"/>
                    <a:gd name="T23" fmla="*/ 4 h 20"/>
                    <a:gd name="T24" fmla="*/ 6 w 17"/>
                    <a:gd name="T25" fmla="*/ 9 h 20"/>
                    <a:gd name="T26" fmla="*/ 3 w 17"/>
                    <a:gd name="T27" fmla="*/ 13 h 20"/>
                    <a:gd name="T28" fmla="*/ 0 w 17"/>
                    <a:gd name="T29" fmla="*/ 16 h 20"/>
                    <a:gd name="T30" fmla="*/ 0 w 17"/>
                    <a:gd name="T31" fmla="*/ 16 h 20"/>
                    <a:gd name="T32" fmla="*/ 4 w 17"/>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0"/>
                    <a:gd name="T53" fmla="*/ 17 w 17"/>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0">
                      <a:moveTo>
                        <a:pt x="4" y="19"/>
                      </a:moveTo>
                      <a:lnTo>
                        <a:pt x="4" y="19"/>
                      </a:lnTo>
                      <a:lnTo>
                        <a:pt x="5" y="17"/>
                      </a:lnTo>
                      <a:lnTo>
                        <a:pt x="6" y="15"/>
                      </a:lnTo>
                      <a:lnTo>
                        <a:pt x="8" y="13"/>
                      </a:lnTo>
                      <a:lnTo>
                        <a:pt x="10" y="11"/>
                      </a:lnTo>
                      <a:lnTo>
                        <a:pt x="12" y="9"/>
                      </a:lnTo>
                      <a:lnTo>
                        <a:pt x="13" y="6"/>
                      </a:lnTo>
                      <a:lnTo>
                        <a:pt x="14" y="4"/>
                      </a:lnTo>
                      <a:lnTo>
                        <a:pt x="16" y="2"/>
                      </a:lnTo>
                      <a:lnTo>
                        <a:pt x="12" y="0"/>
                      </a:lnTo>
                      <a:lnTo>
                        <a:pt x="9" y="4"/>
                      </a:lnTo>
                      <a:lnTo>
                        <a:pt x="6" y="9"/>
                      </a:lnTo>
                      <a:lnTo>
                        <a:pt x="3" y="13"/>
                      </a:lnTo>
                      <a:lnTo>
                        <a:pt x="0" y="16"/>
                      </a:lnTo>
                      <a:lnTo>
                        <a:pt x="4" y="19"/>
                      </a:lnTo>
                    </a:path>
                  </a:pathLst>
                </a:custGeom>
                <a:solidFill>
                  <a:srgbClr val="000000"/>
                </a:solidFill>
                <a:ln w="9525" cap="rnd">
                  <a:noFill/>
                  <a:round/>
                  <a:headEnd/>
                  <a:tailEnd/>
                </a:ln>
              </p:spPr>
              <p:txBody>
                <a:bodyPr/>
                <a:lstStyle/>
                <a:p>
                  <a:endParaRPr lang="tr-TR"/>
                </a:p>
              </p:txBody>
            </p:sp>
            <p:sp>
              <p:nvSpPr>
                <p:cNvPr id="18829" name="Freeform 860"/>
                <p:cNvSpPr>
                  <a:spLocks/>
                </p:cNvSpPr>
                <p:nvPr/>
              </p:nvSpPr>
              <p:spPr bwMode="auto">
                <a:xfrm>
                  <a:off x="698" y="3898"/>
                  <a:ext cx="19" cy="15"/>
                </a:xfrm>
                <a:custGeom>
                  <a:avLst/>
                  <a:gdLst>
                    <a:gd name="T0" fmla="*/ 5 w 19"/>
                    <a:gd name="T1" fmla="*/ 11 h 15"/>
                    <a:gd name="T2" fmla="*/ 5 w 19"/>
                    <a:gd name="T3" fmla="*/ 11 h 15"/>
                    <a:gd name="T4" fmla="*/ 5 w 19"/>
                    <a:gd name="T5" fmla="*/ 11 h 15"/>
                    <a:gd name="T6" fmla="*/ 4 w 19"/>
                    <a:gd name="T7" fmla="*/ 10 h 15"/>
                    <a:gd name="T8" fmla="*/ 4 w 19"/>
                    <a:gd name="T9" fmla="*/ 11 h 15"/>
                    <a:gd name="T10" fmla="*/ 6 w 19"/>
                    <a:gd name="T11" fmla="*/ 10 h 15"/>
                    <a:gd name="T12" fmla="*/ 8 w 19"/>
                    <a:gd name="T13" fmla="*/ 9 h 15"/>
                    <a:gd name="T14" fmla="*/ 10 w 19"/>
                    <a:gd name="T15" fmla="*/ 8 h 15"/>
                    <a:gd name="T16" fmla="*/ 12 w 19"/>
                    <a:gd name="T17" fmla="*/ 7 h 15"/>
                    <a:gd name="T18" fmla="*/ 13 w 19"/>
                    <a:gd name="T19" fmla="*/ 6 h 15"/>
                    <a:gd name="T20" fmla="*/ 15 w 19"/>
                    <a:gd name="T21" fmla="*/ 5 h 15"/>
                    <a:gd name="T22" fmla="*/ 16 w 19"/>
                    <a:gd name="T23" fmla="*/ 3 h 15"/>
                    <a:gd name="T24" fmla="*/ 18 w 19"/>
                    <a:gd name="T25" fmla="*/ 2 h 15"/>
                    <a:gd name="T26" fmla="*/ 15 w 19"/>
                    <a:gd name="T27" fmla="*/ 0 h 15"/>
                    <a:gd name="T28" fmla="*/ 13 w 19"/>
                    <a:gd name="T29" fmla="*/ 2 h 15"/>
                    <a:gd name="T30" fmla="*/ 11 w 19"/>
                    <a:gd name="T31" fmla="*/ 3 h 15"/>
                    <a:gd name="T32" fmla="*/ 10 w 19"/>
                    <a:gd name="T33" fmla="*/ 4 h 15"/>
                    <a:gd name="T34" fmla="*/ 8 w 19"/>
                    <a:gd name="T35" fmla="*/ 5 h 15"/>
                    <a:gd name="T36" fmla="*/ 6 w 19"/>
                    <a:gd name="T37" fmla="*/ 6 h 15"/>
                    <a:gd name="T38" fmla="*/ 4 w 19"/>
                    <a:gd name="T39" fmla="*/ 7 h 15"/>
                    <a:gd name="T40" fmla="*/ 2 w 19"/>
                    <a:gd name="T41" fmla="*/ 8 h 15"/>
                    <a:gd name="T42" fmla="*/ 0 w 19"/>
                    <a:gd name="T43" fmla="*/ 9 h 15"/>
                    <a:gd name="T44" fmla="*/ 0 w 19"/>
                    <a:gd name="T45" fmla="*/ 12 h 15"/>
                    <a:gd name="T46" fmla="*/ 2 w 19"/>
                    <a:gd name="T47" fmla="*/ 14 h 15"/>
                    <a:gd name="T48" fmla="*/ 5 w 19"/>
                    <a:gd name="T49" fmla="*/ 11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15"/>
                    <a:gd name="T77" fmla="*/ 19 w 19"/>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15">
                      <a:moveTo>
                        <a:pt x="5" y="11"/>
                      </a:moveTo>
                      <a:lnTo>
                        <a:pt x="5" y="11"/>
                      </a:lnTo>
                      <a:lnTo>
                        <a:pt x="4" y="10"/>
                      </a:lnTo>
                      <a:lnTo>
                        <a:pt x="4" y="11"/>
                      </a:lnTo>
                      <a:lnTo>
                        <a:pt x="6" y="10"/>
                      </a:lnTo>
                      <a:lnTo>
                        <a:pt x="8" y="9"/>
                      </a:lnTo>
                      <a:lnTo>
                        <a:pt x="10" y="8"/>
                      </a:lnTo>
                      <a:lnTo>
                        <a:pt x="12" y="7"/>
                      </a:lnTo>
                      <a:lnTo>
                        <a:pt x="13" y="6"/>
                      </a:lnTo>
                      <a:lnTo>
                        <a:pt x="15" y="5"/>
                      </a:lnTo>
                      <a:lnTo>
                        <a:pt x="16" y="3"/>
                      </a:lnTo>
                      <a:lnTo>
                        <a:pt x="18" y="2"/>
                      </a:lnTo>
                      <a:lnTo>
                        <a:pt x="15" y="0"/>
                      </a:lnTo>
                      <a:lnTo>
                        <a:pt x="13" y="2"/>
                      </a:lnTo>
                      <a:lnTo>
                        <a:pt x="11" y="3"/>
                      </a:lnTo>
                      <a:lnTo>
                        <a:pt x="10" y="4"/>
                      </a:lnTo>
                      <a:lnTo>
                        <a:pt x="8" y="5"/>
                      </a:lnTo>
                      <a:lnTo>
                        <a:pt x="6" y="6"/>
                      </a:lnTo>
                      <a:lnTo>
                        <a:pt x="4" y="7"/>
                      </a:lnTo>
                      <a:lnTo>
                        <a:pt x="2" y="8"/>
                      </a:lnTo>
                      <a:lnTo>
                        <a:pt x="0" y="9"/>
                      </a:lnTo>
                      <a:lnTo>
                        <a:pt x="0" y="12"/>
                      </a:lnTo>
                      <a:lnTo>
                        <a:pt x="2" y="14"/>
                      </a:lnTo>
                      <a:lnTo>
                        <a:pt x="5" y="11"/>
                      </a:lnTo>
                    </a:path>
                  </a:pathLst>
                </a:custGeom>
                <a:solidFill>
                  <a:srgbClr val="000000"/>
                </a:solidFill>
                <a:ln w="9525" cap="rnd">
                  <a:noFill/>
                  <a:round/>
                  <a:headEnd/>
                  <a:tailEnd/>
                </a:ln>
              </p:spPr>
              <p:txBody>
                <a:bodyPr/>
                <a:lstStyle/>
                <a:p>
                  <a:endParaRPr lang="tr-TR"/>
                </a:p>
              </p:txBody>
            </p:sp>
            <p:sp>
              <p:nvSpPr>
                <p:cNvPr id="18830" name="Freeform 861"/>
                <p:cNvSpPr>
                  <a:spLocks/>
                </p:cNvSpPr>
                <p:nvPr/>
              </p:nvSpPr>
              <p:spPr bwMode="auto">
                <a:xfrm>
                  <a:off x="700" y="3910"/>
                  <a:ext cx="7" cy="13"/>
                </a:xfrm>
                <a:custGeom>
                  <a:avLst/>
                  <a:gdLst>
                    <a:gd name="T0" fmla="*/ 1 w 7"/>
                    <a:gd name="T1" fmla="*/ 11 h 13"/>
                    <a:gd name="T2" fmla="*/ 3 w 7"/>
                    <a:gd name="T3" fmla="*/ 11 h 13"/>
                    <a:gd name="T4" fmla="*/ 6 w 7"/>
                    <a:gd name="T5" fmla="*/ 8 h 13"/>
                    <a:gd name="T6" fmla="*/ 6 w 7"/>
                    <a:gd name="T7" fmla="*/ 4 h 13"/>
                    <a:gd name="T8" fmla="*/ 3 w 7"/>
                    <a:gd name="T9" fmla="*/ 0 h 13"/>
                    <a:gd name="T10" fmla="*/ 0 w 7"/>
                    <a:gd name="T11" fmla="*/ 3 h 13"/>
                    <a:gd name="T12" fmla="*/ 1 w 7"/>
                    <a:gd name="T13" fmla="*/ 4 h 13"/>
                    <a:gd name="T14" fmla="*/ 2 w 7"/>
                    <a:gd name="T15" fmla="*/ 5 h 13"/>
                    <a:gd name="T16" fmla="*/ 2 w 7"/>
                    <a:gd name="T17" fmla="*/ 6 h 13"/>
                    <a:gd name="T18" fmla="*/ 2 w 7"/>
                    <a:gd name="T19" fmla="*/ 7 h 13"/>
                    <a:gd name="T20" fmla="*/ 0 w 7"/>
                    <a:gd name="T21" fmla="*/ 8 h 13"/>
                    <a:gd name="T22" fmla="*/ 2 w 7"/>
                    <a:gd name="T23" fmla="*/ 8 h 13"/>
                    <a:gd name="T24" fmla="*/ 1 w 7"/>
                    <a:gd name="T25" fmla="*/ 11 h 13"/>
                    <a:gd name="T26" fmla="*/ 2 w 7"/>
                    <a:gd name="T27" fmla="*/ 12 h 13"/>
                    <a:gd name="T28" fmla="*/ 2 w 7"/>
                    <a:gd name="T29" fmla="*/ 12 h 13"/>
                    <a:gd name="T30" fmla="*/ 3 w 7"/>
                    <a:gd name="T31" fmla="*/ 11 h 13"/>
                    <a:gd name="T32" fmla="*/ 3 w 7"/>
                    <a:gd name="T33" fmla="*/ 11 h 13"/>
                    <a:gd name="T34" fmla="*/ 1 w 7"/>
                    <a:gd name="T35" fmla="*/ 11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3"/>
                    <a:gd name="T56" fmla="*/ 7 w 7"/>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3">
                      <a:moveTo>
                        <a:pt x="1" y="11"/>
                      </a:moveTo>
                      <a:lnTo>
                        <a:pt x="3" y="11"/>
                      </a:lnTo>
                      <a:lnTo>
                        <a:pt x="6" y="8"/>
                      </a:lnTo>
                      <a:lnTo>
                        <a:pt x="6" y="4"/>
                      </a:lnTo>
                      <a:lnTo>
                        <a:pt x="3" y="0"/>
                      </a:lnTo>
                      <a:lnTo>
                        <a:pt x="0" y="3"/>
                      </a:lnTo>
                      <a:lnTo>
                        <a:pt x="1" y="4"/>
                      </a:lnTo>
                      <a:lnTo>
                        <a:pt x="2" y="5"/>
                      </a:lnTo>
                      <a:lnTo>
                        <a:pt x="2" y="6"/>
                      </a:lnTo>
                      <a:lnTo>
                        <a:pt x="2" y="7"/>
                      </a:lnTo>
                      <a:lnTo>
                        <a:pt x="0" y="8"/>
                      </a:lnTo>
                      <a:lnTo>
                        <a:pt x="2" y="8"/>
                      </a:lnTo>
                      <a:lnTo>
                        <a:pt x="1" y="11"/>
                      </a:lnTo>
                      <a:lnTo>
                        <a:pt x="2" y="12"/>
                      </a:lnTo>
                      <a:lnTo>
                        <a:pt x="3" y="11"/>
                      </a:lnTo>
                      <a:lnTo>
                        <a:pt x="1" y="11"/>
                      </a:lnTo>
                    </a:path>
                  </a:pathLst>
                </a:custGeom>
                <a:solidFill>
                  <a:srgbClr val="000000"/>
                </a:solidFill>
                <a:ln w="9525" cap="rnd">
                  <a:noFill/>
                  <a:round/>
                  <a:headEnd/>
                  <a:tailEnd/>
                </a:ln>
              </p:spPr>
              <p:txBody>
                <a:bodyPr/>
                <a:lstStyle/>
                <a:p>
                  <a:endParaRPr lang="tr-TR"/>
                </a:p>
              </p:txBody>
            </p:sp>
            <p:sp>
              <p:nvSpPr>
                <p:cNvPr id="18831" name="Freeform 862"/>
                <p:cNvSpPr>
                  <a:spLocks/>
                </p:cNvSpPr>
                <p:nvPr/>
              </p:nvSpPr>
              <p:spPr bwMode="auto">
                <a:xfrm>
                  <a:off x="687" y="3913"/>
                  <a:ext cx="16" cy="10"/>
                </a:xfrm>
                <a:custGeom>
                  <a:avLst/>
                  <a:gdLst>
                    <a:gd name="T0" fmla="*/ 5 w 16"/>
                    <a:gd name="T1" fmla="*/ 4 h 10"/>
                    <a:gd name="T2" fmla="*/ 2 w 16"/>
                    <a:gd name="T3" fmla="*/ 5 h 10"/>
                    <a:gd name="T4" fmla="*/ 13 w 16"/>
                    <a:gd name="T5" fmla="*/ 9 h 10"/>
                    <a:gd name="T6" fmla="*/ 15 w 16"/>
                    <a:gd name="T7" fmla="*/ 5 h 10"/>
                    <a:gd name="T8" fmla="*/ 3 w 16"/>
                    <a:gd name="T9" fmla="*/ 1 h 10"/>
                    <a:gd name="T10" fmla="*/ 0 w 16"/>
                    <a:gd name="T11" fmla="*/ 3 h 10"/>
                    <a:gd name="T12" fmla="*/ 3 w 16"/>
                    <a:gd name="T13" fmla="*/ 1 h 10"/>
                    <a:gd name="T14" fmla="*/ 0 w 16"/>
                    <a:gd name="T15" fmla="*/ 0 h 10"/>
                    <a:gd name="T16" fmla="*/ 0 w 16"/>
                    <a:gd name="T17" fmla="*/ 3 h 10"/>
                    <a:gd name="T18" fmla="*/ 5 w 16"/>
                    <a:gd name="T19" fmla="*/ 4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5" y="4"/>
                      </a:moveTo>
                      <a:lnTo>
                        <a:pt x="2" y="5"/>
                      </a:lnTo>
                      <a:lnTo>
                        <a:pt x="13" y="9"/>
                      </a:lnTo>
                      <a:lnTo>
                        <a:pt x="15" y="5"/>
                      </a:lnTo>
                      <a:lnTo>
                        <a:pt x="3" y="1"/>
                      </a:lnTo>
                      <a:lnTo>
                        <a:pt x="0" y="3"/>
                      </a:lnTo>
                      <a:lnTo>
                        <a:pt x="3" y="1"/>
                      </a:lnTo>
                      <a:lnTo>
                        <a:pt x="0" y="0"/>
                      </a:lnTo>
                      <a:lnTo>
                        <a:pt x="0" y="3"/>
                      </a:lnTo>
                      <a:lnTo>
                        <a:pt x="5" y="4"/>
                      </a:lnTo>
                    </a:path>
                  </a:pathLst>
                </a:custGeom>
                <a:solidFill>
                  <a:srgbClr val="000000"/>
                </a:solidFill>
                <a:ln w="9525" cap="rnd">
                  <a:noFill/>
                  <a:round/>
                  <a:headEnd/>
                  <a:tailEnd/>
                </a:ln>
              </p:spPr>
              <p:txBody>
                <a:bodyPr/>
                <a:lstStyle/>
                <a:p>
                  <a:endParaRPr lang="tr-TR"/>
                </a:p>
              </p:txBody>
            </p:sp>
            <p:sp>
              <p:nvSpPr>
                <p:cNvPr id="18832" name="Freeform 863"/>
                <p:cNvSpPr>
                  <a:spLocks/>
                </p:cNvSpPr>
                <p:nvPr/>
              </p:nvSpPr>
              <p:spPr bwMode="auto">
                <a:xfrm>
                  <a:off x="685" y="3916"/>
                  <a:ext cx="8" cy="12"/>
                </a:xfrm>
                <a:custGeom>
                  <a:avLst/>
                  <a:gdLst>
                    <a:gd name="T0" fmla="*/ 4 w 8"/>
                    <a:gd name="T1" fmla="*/ 11 h 12"/>
                    <a:gd name="T2" fmla="*/ 7 w 8"/>
                    <a:gd name="T3" fmla="*/ 1 h 12"/>
                    <a:gd name="T4" fmla="*/ 2 w 8"/>
                    <a:gd name="T5" fmla="*/ 0 h 12"/>
                    <a:gd name="T6" fmla="*/ 0 w 8"/>
                    <a:gd name="T7" fmla="*/ 10 h 12"/>
                    <a:gd name="T8" fmla="*/ 4 w 8"/>
                    <a:gd name="T9" fmla="*/ 11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4" y="11"/>
                      </a:moveTo>
                      <a:lnTo>
                        <a:pt x="7" y="1"/>
                      </a:lnTo>
                      <a:lnTo>
                        <a:pt x="2" y="0"/>
                      </a:lnTo>
                      <a:lnTo>
                        <a:pt x="0" y="10"/>
                      </a:lnTo>
                      <a:lnTo>
                        <a:pt x="4" y="11"/>
                      </a:lnTo>
                    </a:path>
                  </a:pathLst>
                </a:custGeom>
                <a:solidFill>
                  <a:srgbClr val="000000"/>
                </a:solidFill>
                <a:ln w="9525" cap="rnd">
                  <a:noFill/>
                  <a:round/>
                  <a:headEnd/>
                  <a:tailEnd/>
                </a:ln>
              </p:spPr>
              <p:txBody>
                <a:bodyPr/>
                <a:lstStyle/>
                <a:p>
                  <a:endParaRPr lang="tr-TR"/>
                </a:p>
              </p:txBody>
            </p:sp>
            <p:sp>
              <p:nvSpPr>
                <p:cNvPr id="18833" name="Freeform 864"/>
                <p:cNvSpPr>
                  <a:spLocks/>
                </p:cNvSpPr>
                <p:nvPr/>
              </p:nvSpPr>
              <p:spPr bwMode="auto">
                <a:xfrm>
                  <a:off x="682" y="3926"/>
                  <a:ext cx="8" cy="17"/>
                </a:xfrm>
                <a:custGeom>
                  <a:avLst/>
                  <a:gdLst>
                    <a:gd name="T0" fmla="*/ 3 w 8"/>
                    <a:gd name="T1" fmla="*/ 16 h 17"/>
                    <a:gd name="T2" fmla="*/ 4 w 8"/>
                    <a:gd name="T3" fmla="*/ 14 h 17"/>
                    <a:gd name="T4" fmla="*/ 7 w 8"/>
                    <a:gd name="T5" fmla="*/ 1 h 17"/>
                    <a:gd name="T6" fmla="*/ 3 w 8"/>
                    <a:gd name="T7" fmla="*/ 0 h 17"/>
                    <a:gd name="T8" fmla="*/ 0 w 8"/>
                    <a:gd name="T9" fmla="*/ 14 h 17"/>
                    <a:gd name="T10" fmla="*/ 2 w 8"/>
                    <a:gd name="T11" fmla="*/ 12 h 17"/>
                    <a:gd name="T12" fmla="*/ 3 w 8"/>
                    <a:gd name="T13" fmla="*/ 16 h 17"/>
                    <a:gd name="T14" fmla="*/ 4 w 8"/>
                    <a:gd name="T15" fmla="*/ 15 h 17"/>
                    <a:gd name="T16" fmla="*/ 4 w 8"/>
                    <a:gd name="T17" fmla="*/ 14 h 17"/>
                    <a:gd name="T18" fmla="*/ 3 w 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3" y="16"/>
                      </a:moveTo>
                      <a:lnTo>
                        <a:pt x="4" y="14"/>
                      </a:lnTo>
                      <a:lnTo>
                        <a:pt x="7" y="1"/>
                      </a:lnTo>
                      <a:lnTo>
                        <a:pt x="3" y="0"/>
                      </a:lnTo>
                      <a:lnTo>
                        <a:pt x="0" y="14"/>
                      </a:lnTo>
                      <a:lnTo>
                        <a:pt x="2" y="12"/>
                      </a:lnTo>
                      <a:lnTo>
                        <a:pt x="3" y="16"/>
                      </a:lnTo>
                      <a:lnTo>
                        <a:pt x="4" y="15"/>
                      </a:lnTo>
                      <a:lnTo>
                        <a:pt x="4" y="14"/>
                      </a:lnTo>
                      <a:lnTo>
                        <a:pt x="3" y="16"/>
                      </a:lnTo>
                    </a:path>
                  </a:pathLst>
                </a:custGeom>
                <a:solidFill>
                  <a:srgbClr val="000000"/>
                </a:solidFill>
                <a:ln w="9525" cap="rnd">
                  <a:noFill/>
                  <a:round/>
                  <a:headEnd/>
                  <a:tailEnd/>
                </a:ln>
              </p:spPr>
              <p:txBody>
                <a:bodyPr/>
                <a:lstStyle/>
                <a:p>
                  <a:endParaRPr lang="tr-TR"/>
                </a:p>
              </p:txBody>
            </p:sp>
            <p:sp>
              <p:nvSpPr>
                <p:cNvPr id="18834" name="Freeform 865"/>
                <p:cNvSpPr>
                  <a:spLocks/>
                </p:cNvSpPr>
                <p:nvPr/>
              </p:nvSpPr>
              <p:spPr bwMode="auto">
                <a:xfrm>
                  <a:off x="666" y="3938"/>
                  <a:ext cx="19" cy="8"/>
                </a:xfrm>
                <a:custGeom>
                  <a:avLst/>
                  <a:gdLst>
                    <a:gd name="T0" fmla="*/ 5 w 19"/>
                    <a:gd name="T1" fmla="*/ 6 h 8"/>
                    <a:gd name="T2" fmla="*/ 2 w 19"/>
                    <a:gd name="T3" fmla="*/ 7 h 8"/>
                    <a:gd name="T4" fmla="*/ 18 w 19"/>
                    <a:gd name="T5" fmla="*/ 4 h 8"/>
                    <a:gd name="T6" fmla="*/ 17 w 19"/>
                    <a:gd name="T7" fmla="*/ 0 h 8"/>
                    <a:gd name="T8" fmla="*/ 16 w 19"/>
                    <a:gd name="T9" fmla="*/ 0 h 8"/>
                    <a:gd name="T10" fmla="*/ 13 w 19"/>
                    <a:gd name="T11" fmla="*/ 1 h 8"/>
                    <a:gd name="T12" fmla="*/ 11 w 19"/>
                    <a:gd name="T13" fmla="*/ 1 h 8"/>
                    <a:gd name="T14" fmla="*/ 8 w 19"/>
                    <a:gd name="T15" fmla="*/ 2 h 8"/>
                    <a:gd name="T16" fmla="*/ 5 w 19"/>
                    <a:gd name="T17" fmla="*/ 3 h 8"/>
                    <a:gd name="T18" fmla="*/ 3 w 19"/>
                    <a:gd name="T19" fmla="*/ 3 h 8"/>
                    <a:gd name="T20" fmla="*/ 1 w 19"/>
                    <a:gd name="T21" fmla="*/ 4 h 8"/>
                    <a:gd name="T22" fmla="*/ 0 w 19"/>
                    <a:gd name="T23" fmla="*/ 5 h 8"/>
                    <a:gd name="T24" fmla="*/ 2 w 19"/>
                    <a:gd name="T25" fmla="*/ 4 h 8"/>
                    <a:gd name="T26" fmla="*/ 2 w 19"/>
                    <a:gd name="T27" fmla="*/ 4 h 8"/>
                    <a:gd name="T28" fmla="*/ 1 w 19"/>
                    <a:gd name="T29" fmla="*/ 4 h 8"/>
                    <a:gd name="T30" fmla="*/ 1 w 19"/>
                    <a:gd name="T31" fmla="*/ 4 h 8"/>
                    <a:gd name="T32" fmla="*/ 0 w 19"/>
                    <a:gd name="T33" fmla="*/ 5 h 8"/>
                    <a:gd name="T34" fmla="*/ 5 w 19"/>
                    <a:gd name="T35" fmla="*/ 6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8"/>
                    <a:gd name="T56" fmla="*/ 19 w 1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8">
                      <a:moveTo>
                        <a:pt x="5" y="6"/>
                      </a:moveTo>
                      <a:lnTo>
                        <a:pt x="2" y="7"/>
                      </a:lnTo>
                      <a:lnTo>
                        <a:pt x="18" y="4"/>
                      </a:lnTo>
                      <a:lnTo>
                        <a:pt x="17" y="0"/>
                      </a:lnTo>
                      <a:lnTo>
                        <a:pt x="16" y="0"/>
                      </a:lnTo>
                      <a:lnTo>
                        <a:pt x="13" y="1"/>
                      </a:lnTo>
                      <a:lnTo>
                        <a:pt x="11" y="1"/>
                      </a:lnTo>
                      <a:lnTo>
                        <a:pt x="8" y="2"/>
                      </a:lnTo>
                      <a:lnTo>
                        <a:pt x="5" y="3"/>
                      </a:lnTo>
                      <a:lnTo>
                        <a:pt x="3" y="3"/>
                      </a:lnTo>
                      <a:lnTo>
                        <a:pt x="1" y="4"/>
                      </a:lnTo>
                      <a:lnTo>
                        <a:pt x="0" y="5"/>
                      </a:lnTo>
                      <a:lnTo>
                        <a:pt x="2" y="4"/>
                      </a:lnTo>
                      <a:lnTo>
                        <a:pt x="1" y="4"/>
                      </a:lnTo>
                      <a:lnTo>
                        <a:pt x="0" y="5"/>
                      </a:lnTo>
                      <a:lnTo>
                        <a:pt x="5" y="6"/>
                      </a:lnTo>
                    </a:path>
                  </a:pathLst>
                </a:custGeom>
                <a:solidFill>
                  <a:srgbClr val="000000"/>
                </a:solidFill>
                <a:ln w="9525" cap="rnd">
                  <a:noFill/>
                  <a:round/>
                  <a:headEnd/>
                  <a:tailEnd/>
                </a:ln>
              </p:spPr>
              <p:txBody>
                <a:bodyPr/>
                <a:lstStyle/>
                <a:p>
                  <a:endParaRPr lang="tr-TR"/>
                </a:p>
              </p:txBody>
            </p:sp>
            <p:sp>
              <p:nvSpPr>
                <p:cNvPr id="18835" name="Freeform 866"/>
                <p:cNvSpPr>
                  <a:spLocks/>
                </p:cNvSpPr>
                <p:nvPr/>
              </p:nvSpPr>
              <p:spPr bwMode="auto">
                <a:xfrm>
                  <a:off x="656" y="3943"/>
                  <a:ext cx="15" cy="19"/>
                </a:xfrm>
                <a:custGeom>
                  <a:avLst/>
                  <a:gdLst>
                    <a:gd name="T0" fmla="*/ 5 w 15"/>
                    <a:gd name="T1" fmla="*/ 17 h 19"/>
                    <a:gd name="T2" fmla="*/ 5 w 15"/>
                    <a:gd name="T3" fmla="*/ 18 h 19"/>
                    <a:gd name="T4" fmla="*/ 14 w 15"/>
                    <a:gd name="T5" fmla="*/ 2 h 19"/>
                    <a:gd name="T6" fmla="*/ 10 w 15"/>
                    <a:gd name="T7" fmla="*/ 0 h 19"/>
                    <a:gd name="T8" fmla="*/ 8 w 15"/>
                    <a:gd name="T9" fmla="*/ 3 h 19"/>
                    <a:gd name="T10" fmla="*/ 4 w 15"/>
                    <a:gd name="T11" fmla="*/ 9 h 19"/>
                    <a:gd name="T12" fmla="*/ 1 w 15"/>
                    <a:gd name="T13" fmla="*/ 14 h 19"/>
                    <a:gd name="T14" fmla="*/ 0 w 15"/>
                    <a:gd name="T15" fmla="*/ 17 h 19"/>
                    <a:gd name="T16" fmla="*/ 0 w 15"/>
                    <a:gd name="T17" fmla="*/ 16 h 19"/>
                    <a:gd name="T18" fmla="*/ 0 w 15"/>
                    <a:gd name="T19" fmla="*/ 16 h 19"/>
                    <a:gd name="T20" fmla="*/ 0 w 15"/>
                    <a:gd name="T21" fmla="*/ 17 h 19"/>
                    <a:gd name="T22" fmla="*/ 0 w 15"/>
                    <a:gd name="T23" fmla="*/ 17 h 19"/>
                    <a:gd name="T24" fmla="*/ 5 w 15"/>
                    <a:gd name="T25" fmla="*/ 1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9"/>
                    <a:gd name="T41" fmla="*/ 15 w 1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9">
                      <a:moveTo>
                        <a:pt x="5" y="17"/>
                      </a:moveTo>
                      <a:lnTo>
                        <a:pt x="5" y="18"/>
                      </a:lnTo>
                      <a:lnTo>
                        <a:pt x="14" y="2"/>
                      </a:lnTo>
                      <a:lnTo>
                        <a:pt x="10" y="0"/>
                      </a:lnTo>
                      <a:lnTo>
                        <a:pt x="8" y="3"/>
                      </a:lnTo>
                      <a:lnTo>
                        <a:pt x="4" y="9"/>
                      </a:lnTo>
                      <a:lnTo>
                        <a:pt x="1" y="14"/>
                      </a:lnTo>
                      <a:lnTo>
                        <a:pt x="0" y="17"/>
                      </a:lnTo>
                      <a:lnTo>
                        <a:pt x="0" y="16"/>
                      </a:lnTo>
                      <a:lnTo>
                        <a:pt x="0" y="17"/>
                      </a:lnTo>
                      <a:lnTo>
                        <a:pt x="5" y="17"/>
                      </a:lnTo>
                    </a:path>
                  </a:pathLst>
                </a:custGeom>
                <a:solidFill>
                  <a:srgbClr val="000000"/>
                </a:solidFill>
                <a:ln w="9525" cap="rnd">
                  <a:noFill/>
                  <a:round/>
                  <a:headEnd/>
                  <a:tailEnd/>
                </a:ln>
              </p:spPr>
              <p:txBody>
                <a:bodyPr/>
                <a:lstStyle/>
                <a:p>
                  <a:endParaRPr lang="tr-TR"/>
                </a:p>
              </p:txBody>
            </p:sp>
            <p:sp>
              <p:nvSpPr>
                <p:cNvPr id="18836" name="Freeform 867"/>
                <p:cNvSpPr>
                  <a:spLocks/>
                </p:cNvSpPr>
                <p:nvPr/>
              </p:nvSpPr>
              <p:spPr bwMode="auto">
                <a:xfrm>
                  <a:off x="656" y="3960"/>
                  <a:ext cx="6" cy="17"/>
                </a:xfrm>
                <a:custGeom>
                  <a:avLst/>
                  <a:gdLst>
                    <a:gd name="T0" fmla="*/ 5 w 6"/>
                    <a:gd name="T1" fmla="*/ 16 h 17"/>
                    <a:gd name="T2" fmla="*/ 5 w 6"/>
                    <a:gd name="T3" fmla="*/ 16 h 17"/>
                    <a:gd name="T4" fmla="*/ 5 w 6"/>
                    <a:gd name="T5" fmla="*/ 15 h 17"/>
                    <a:gd name="T6" fmla="*/ 5 w 6"/>
                    <a:gd name="T7" fmla="*/ 15 h 17"/>
                    <a:gd name="T8" fmla="*/ 5 w 6"/>
                    <a:gd name="T9" fmla="*/ 0 h 17"/>
                    <a:gd name="T10" fmla="*/ 0 w 6"/>
                    <a:gd name="T11" fmla="*/ 0 h 17"/>
                    <a:gd name="T12" fmla="*/ 0 w 6"/>
                    <a:gd name="T13" fmla="*/ 15 h 17"/>
                    <a:gd name="T14" fmla="*/ 0 w 6"/>
                    <a:gd name="T15" fmla="*/ 15 h 17"/>
                    <a:gd name="T16" fmla="*/ 5 w 6"/>
                    <a:gd name="T17" fmla="*/ 16 h 17"/>
                    <a:gd name="T18" fmla="*/ 5 w 6"/>
                    <a:gd name="T19" fmla="*/ 15 h 17"/>
                    <a:gd name="T20" fmla="*/ 5 w 6"/>
                    <a:gd name="T21" fmla="*/ 15 h 17"/>
                    <a:gd name="T22" fmla="*/ 5 w 6"/>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7"/>
                    <a:gd name="T38" fmla="*/ 6 w 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7">
                      <a:moveTo>
                        <a:pt x="5" y="16"/>
                      </a:moveTo>
                      <a:lnTo>
                        <a:pt x="5" y="16"/>
                      </a:lnTo>
                      <a:lnTo>
                        <a:pt x="5" y="15"/>
                      </a:lnTo>
                      <a:lnTo>
                        <a:pt x="5" y="0"/>
                      </a:lnTo>
                      <a:lnTo>
                        <a:pt x="0" y="0"/>
                      </a:lnTo>
                      <a:lnTo>
                        <a:pt x="0" y="15"/>
                      </a:lnTo>
                      <a:lnTo>
                        <a:pt x="5" y="16"/>
                      </a:lnTo>
                      <a:lnTo>
                        <a:pt x="5" y="15"/>
                      </a:lnTo>
                      <a:lnTo>
                        <a:pt x="5" y="16"/>
                      </a:lnTo>
                    </a:path>
                  </a:pathLst>
                </a:custGeom>
                <a:solidFill>
                  <a:srgbClr val="000000"/>
                </a:solidFill>
                <a:ln w="9525" cap="rnd">
                  <a:noFill/>
                  <a:round/>
                  <a:headEnd/>
                  <a:tailEnd/>
                </a:ln>
              </p:spPr>
              <p:txBody>
                <a:bodyPr/>
                <a:lstStyle/>
                <a:p>
                  <a:endParaRPr lang="tr-TR"/>
                </a:p>
              </p:txBody>
            </p:sp>
            <p:sp>
              <p:nvSpPr>
                <p:cNvPr id="18837" name="Freeform 868"/>
                <p:cNvSpPr>
                  <a:spLocks/>
                </p:cNvSpPr>
                <p:nvPr/>
              </p:nvSpPr>
              <p:spPr bwMode="auto">
                <a:xfrm>
                  <a:off x="652" y="3975"/>
                  <a:ext cx="10" cy="13"/>
                </a:xfrm>
                <a:custGeom>
                  <a:avLst/>
                  <a:gdLst>
                    <a:gd name="T0" fmla="*/ 4 w 10"/>
                    <a:gd name="T1" fmla="*/ 12 h 13"/>
                    <a:gd name="T2" fmla="*/ 5 w 10"/>
                    <a:gd name="T3" fmla="*/ 9 h 13"/>
                    <a:gd name="T4" fmla="*/ 7 w 10"/>
                    <a:gd name="T5" fmla="*/ 7 h 13"/>
                    <a:gd name="T6" fmla="*/ 8 w 10"/>
                    <a:gd name="T7" fmla="*/ 4 h 13"/>
                    <a:gd name="T8" fmla="*/ 9 w 10"/>
                    <a:gd name="T9" fmla="*/ 1 h 13"/>
                    <a:gd name="T10" fmla="*/ 4 w 10"/>
                    <a:gd name="T11" fmla="*/ 0 h 13"/>
                    <a:gd name="T12" fmla="*/ 0 w 10"/>
                    <a:gd name="T13" fmla="*/ 10 h 13"/>
                    <a:gd name="T14" fmla="*/ 0 w 10"/>
                    <a:gd name="T15" fmla="*/ 9 h 13"/>
                    <a:gd name="T16" fmla="*/ 4 w 10"/>
                    <a:gd name="T17" fmla="*/ 1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4" y="12"/>
                      </a:moveTo>
                      <a:lnTo>
                        <a:pt x="5" y="9"/>
                      </a:lnTo>
                      <a:lnTo>
                        <a:pt x="7" y="7"/>
                      </a:lnTo>
                      <a:lnTo>
                        <a:pt x="8" y="4"/>
                      </a:lnTo>
                      <a:lnTo>
                        <a:pt x="9" y="1"/>
                      </a:lnTo>
                      <a:lnTo>
                        <a:pt x="4" y="0"/>
                      </a:lnTo>
                      <a:lnTo>
                        <a:pt x="0" y="10"/>
                      </a:lnTo>
                      <a:lnTo>
                        <a:pt x="0" y="9"/>
                      </a:lnTo>
                      <a:lnTo>
                        <a:pt x="4" y="12"/>
                      </a:lnTo>
                    </a:path>
                  </a:pathLst>
                </a:custGeom>
                <a:solidFill>
                  <a:srgbClr val="000000"/>
                </a:solidFill>
                <a:ln w="9525" cap="rnd">
                  <a:noFill/>
                  <a:round/>
                  <a:headEnd/>
                  <a:tailEnd/>
                </a:ln>
              </p:spPr>
              <p:txBody>
                <a:bodyPr/>
                <a:lstStyle/>
                <a:p>
                  <a:endParaRPr lang="tr-TR"/>
                </a:p>
              </p:txBody>
            </p:sp>
            <p:sp>
              <p:nvSpPr>
                <p:cNvPr id="18838" name="Freeform 869"/>
                <p:cNvSpPr>
                  <a:spLocks/>
                </p:cNvSpPr>
                <p:nvPr/>
              </p:nvSpPr>
              <p:spPr bwMode="auto">
                <a:xfrm>
                  <a:off x="644" y="3984"/>
                  <a:ext cx="13" cy="11"/>
                </a:xfrm>
                <a:custGeom>
                  <a:avLst/>
                  <a:gdLst>
                    <a:gd name="T0" fmla="*/ 6 w 13"/>
                    <a:gd name="T1" fmla="*/ 9 h 11"/>
                    <a:gd name="T2" fmla="*/ 5 w 13"/>
                    <a:gd name="T3" fmla="*/ 10 h 11"/>
                    <a:gd name="T4" fmla="*/ 12 w 13"/>
                    <a:gd name="T5" fmla="*/ 2 h 11"/>
                    <a:gd name="T6" fmla="*/ 8 w 13"/>
                    <a:gd name="T7" fmla="*/ 0 h 11"/>
                    <a:gd name="T8" fmla="*/ 0 w 13"/>
                    <a:gd name="T9" fmla="*/ 9 h 11"/>
                    <a:gd name="T10" fmla="*/ 1 w 13"/>
                    <a:gd name="T11" fmla="*/ 7 h 11"/>
                    <a:gd name="T12" fmla="*/ 1 w 13"/>
                    <a:gd name="T13" fmla="*/ 8 h 11"/>
                    <a:gd name="T14" fmla="*/ 1 w 13"/>
                    <a:gd name="T15" fmla="*/ 8 h 11"/>
                    <a:gd name="T16" fmla="*/ 0 w 13"/>
                    <a:gd name="T17" fmla="*/ 8 h 11"/>
                    <a:gd name="T18" fmla="*/ 0 w 13"/>
                    <a:gd name="T19" fmla="*/ 9 h 11"/>
                    <a:gd name="T20" fmla="*/ 6 w 13"/>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6" y="9"/>
                      </a:moveTo>
                      <a:lnTo>
                        <a:pt x="5" y="10"/>
                      </a:lnTo>
                      <a:lnTo>
                        <a:pt x="12" y="2"/>
                      </a:lnTo>
                      <a:lnTo>
                        <a:pt x="8" y="0"/>
                      </a:lnTo>
                      <a:lnTo>
                        <a:pt x="0" y="9"/>
                      </a:lnTo>
                      <a:lnTo>
                        <a:pt x="1" y="7"/>
                      </a:lnTo>
                      <a:lnTo>
                        <a:pt x="1" y="8"/>
                      </a:lnTo>
                      <a:lnTo>
                        <a:pt x="0" y="8"/>
                      </a:lnTo>
                      <a:lnTo>
                        <a:pt x="0" y="9"/>
                      </a:lnTo>
                      <a:lnTo>
                        <a:pt x="6" y="9"/>
                      </a:lnTo>
                    </a:path>
                  </a:pathLst>
                </a:custGeom>
                <a:solidFill>
                  <a:srgbClr val="000000"/>
                </a:solidFill>
                <a:ln w="9525" cap="rnd">
                  <a:noFill/>
                  <a:round/>
                  <a:headEnd/>
                  <a:tailEnd/>
                </a:ln>
              </p:spPr>
              <p:txBody>
                <a:bodyPr/>
                <a:lstStyle/>
                <a:p>
                  <a:endParaRPr lang="tr-TR"/>
                </a:p>
              </p:txBody>
            </p:sp>
            <p:sp>
              <p:nvSpPr>
                <p:cNvPr id="18839" name="Freeform 870"/>
                <p:cNvSpPr>
                  <a:spLocks/>
                </p:cNvSpPr>
                <p:nvPr/>
              </p:nvSpPr>
              <p:spPr bwMode="auto">
                <a:xfrm>
                  <a:off x="644" y="3993"/>
                  <a:ext cx="7" cy="11"/>
                </a:xfrm>
                <a:custGeom>
                  <a:avLst/>
                  <a:gdLst>
                    <a:gd name="T0" fmla="*/ 5 w 7"/>
                    <a:gd name="T1" fmla="*/ 7 h 11"/>
                    <a:gd name="T2" fmla="*/ 6 w 7"/>
                    <a:gd name="T3" fmla="*/ 9 h 11"/>
                    <a:gd name="T4" fmla="*/ 6 w 7"/>
                    <a:gd name="T5" fmla="*/ 0 h 11"/>
                    <a:gd name="T6" fmla="*/ 0 w 7"/>
                    <a:gd name="T7" fmla="*/ 0 h 11"/>
                    <a:gd name="T8" fmla="*/ 0 w 7"/>
                    <a:gd name="T9" fmla="*/ 2 h 11"/>
                    <a:gd name="T10" fmla="*/ 0 w 7"/>
                    <a:gd name="T11" fmla="*/ 5 h 11"/>
                    <a:gd name="T12" fmla="*/ 0 w 7"/>
                    <a:gd name="T13" fmla="*/ 8 h 11"/>
                    <a:gd name="T14" fmla="*/ 1 w 7"/>
                    <a:gd name="T15" fmla="*/ 10 h 11"/>
                    <a:gd name="T16" fmla="*/ 0 w 7"/>
                    <a:gd name="T17" fmla="*/ 9 h 11"/>
                    <a:gd name="T18" fmla="*/ 0 w 7"/>
                    <a:gd name="T19" fmla="*/ 9 h 11"/>
                    <a:gd name="T20" fmla="*/ 1 w 7"/>
                    <a:gd name="T21" fmla="*/ 10 h 11"/>
                    <a:gd name="T22" fmla="*/ 1 w 7"/>
                    <a:gd name="T23" fmla="*/ 10 h 11"/>
                    <a:gd name="T24" fmla="*/ 1 w 7"/>
                    <a:gd name="T25" fmla="*/ 10 h 11"/>
                    <a:gd name="T26" fmla="*/ 5 w 7"/>
                    <a:gd name="T27" fmla="*/ 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1"/>
                    <a:gd name="T44" fmla="*/ 7 w 7"/>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1">
                      <a:moveTo>
                        <a:pt x="5" y="7"/>
                      </a:moveTo>
                      <a:lnTo>
                        <a:pt x="6" y="9"/>
                      </a:lnTo>
                      <a:lnTo>
                        <a:pt x="6" y="0"/>
                      </a:lnTo>
                      <a:lnTo>
                        <a:pt x="0" y="0"/>
                      </a:lnTo>
                      <a:lnTo>
                        <a:pt x="0" y="2"/>
                      </a:lnTo>
                      <a:lnTo>
                        <a:pt x="0" y="5"/>
                      </a:lnTo>
                      <a:lnTo>
                        <a:pt x="0" y="8"/>
                      </a:lnTo>
                      <a:lnTo>
                        <a:pt x="1" y="10"/>
                      </a:lnTo>
                      <a:lnTo>
                        <a:pt x="0" y="9"/>
                      </a:lnTo>
                      <a:lnTo>
                        <a:pt x="1" y="10"/>
                      </a:lnTo>
                      <a:lnTo>
                        <a:pt x="5" y="7"/>
                      </a:lnTo>
                    </a:path>
                  </a:pathLst>
                </a:custGeom>
                <a:solidFill>
                  <a:srgbClr val="000000"/>
                </a:solidFill>
                <a:ln w="9525" cap="rnd">
                  <a:noFill/>
                  <a:round/>
                  <a:headEnd/>
                  <a:tailEnd/>
                </a:ln>
              </p:spPr>
              <p:txBody>
                <a:bodyPr/>
                <a:lstStyle/>
                <a:p>
                  <a:endParaRPr lang="tr-TR"/>
                </a:p>
              </p:txBody>
            </p:sp>
            <p:sp>
              <p:nvSpPr>
                <p:cNvPr id="18840" name="Freeform 871"/>
                <p:cNvSpPr>
                  <a:spLocks/>
                </p:cNvSpPr>
                <p:nvPr/>
              </p:nvSpPr>
              <p:spPr bwMode="auto">
                <a:xfrm>
                  <a:off x="645" y="4000"/>
                  <a:ext cx="13" cy="13"/>
                </a:xfrm>
                <a:custGeom>
                  <a:avLst/>
                  <a:gdLst>
                    <a:gd name="T0" fmla="*/ 10 w 13"/>
                    <a:gd name="T1" fmla="*/ 8 h 13"/>
                    <a:gd name="T2" fmla="*/ 12 w 13"/>
                    <a:gd name="T3" fmla="*/ 9 h 13"/>
                    <a:gd name="T4" fmla="*/ 4 w 13"/>
                    <a:gd name="T5" fmla="*/ 0 h 13"/>
                    <a:gd name="T6" fmla="*/ 0 w 13"/>
                    <a:gd name="T7" fmla="*/ 3 h 13"/>
                    <a:gd name="T8" fmla="*/ 2 w 13"/>
                    <a:gd name="T9" fmla="*/ 5 h 13"/>
                    <a:gd name="T10" fmla="*/ 5 w 13"/>
                    <a:gd name="T11" fmla="*/ 8 h 13"/>
                    <a:gd name="T12" fmla="*/ 8 w 13"/>
                    <a:gd name="T13" fmla="*/ 10 h 13"/>
                    <a:gd name="T14" fmla="*/ 10 w 13"/>
                    <a:gd name="T15" fmla="*/ 12 h 13"/>
                    <a:gd name="T16" fmla="*/ 8 w 13"/>
                    <a:gd name="T17" fmla="*/ 11 h 13"/>
                    <a:gd name="T18" fmla="*/ 8 w 13"/>
                    <a:gd name="T19" fmla="*/ 12 h 13"/>
                    <a:gd name="T20" fmla="*/ 9 w 13"/>
                    <a:gd name="T21" fmla="*/ 12 h 13"/>
                    <a:gd name="T22" fmla="*/ 10 w 13"/>
                    <a:gd name="T23" fmla="*/ 12 h 13"/>
                    <a:gd name="T24" fmla="*/ 10 w 13"/>
                    <a:gd name="T25" fmla="*/ 12 h 13"/>
                    <a:gd name="T26" fmla="*/ 10 w 13"/>
                    <a:gd name="T27" fmla="*/ 8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3"/>
                    <a:gd name="T44" fmla="*/ 13 w 1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3">
                      <a:moveTo>
                        <a:pt x="10" y="8"/>
                      </a:moveTo>
                      <a:lnTo>
                        <a:pt x="12" y="9"/>
                      </a:lnTo>
                      <a:lnTo>
                        <a:pt x="4" y="0"/>
                      </a:lnTo>
                      <a:lnTo>
                        <a:pt x="0" y="3"/>
                      </a:lnTo>
                      <a:lnTo>
                        <a:pt x="2" y="5"/>
                      </a:lnTo>
                      <a:lnTo>
                        <a:pt x="5" y="8"/>
                      </a:lnTo>
                      <a:lnTo>
                        <a:pt x="8" y="10"/>
                      </a:lnTo>
                      <a:lnTo>
                        <a:pt x="10" y="12"/>
                      </a:lnTo>
                      <a:lnTo>
                        <a:pt x="8" y="11"/>
                      </a:lnTo>
                      <a:lnTo>
                        <a:pt x="8" y="12"/>
                      </a:lnTo>
                      <a:lnTo>
                        <a:pt x="9" y="12"/>
                      </a:lnTo>
                      <a:lnTo>
                        <a:pt x="10" y="12"/>
                      </a:lnTo>
                      <a:lnTo>
                        <a:pt x="10" y="8"/>
                      </a:lnTo>
                    </a:path>
                  </a:pathLst>
                </a:custGeom>
                <a:solidFill>
                  <a:srgbClr val="000000"/>
                </a:solidFill>
                <a:ln w="9525" cap="rnd">
                  <a:noFill/>
                  <a:round/>
                  <a:headEnd/>
                  <a:tailEnd/>
                </a:ln>
              </p:spPr>
              <p:txBody>
                <a:bodyPr/>
                <a:lstStyle/>
                <a:p>
                  <a:endParaRPr lang="tr-TR"/>
                </a:p>
              </p:txBody>
            </p:sp>
            <p:sp>
              <p:nvSpPr>
                <p:cNvPr id="18841" name="Freeform 872"/>
                <p:cNvSpPr>
                  <a:spLocks/>
                </p:cNvSpPr>
                <p:nvPr/>
              </p:nvSpPr>
              <p:spPr bwMode="auto">
                <a:xfrm>
                  <a:off x="656" y="4008"/>
                  <a:ext cx="27" cy="10"/>
                </a:xfrm>
                <a:custGeom>
                  <a:avLst/>
                  <a:gdLst>
                    <a:gd name="T0" fmla="*/ 22 w 27"/>
                    <a:gd name="T1" fmla="*/ 5 h 10"/>
                    <a:gd name="T2" fmla="*/ 25 w 27"/>
                    <a:gd name="T3" fmla="*/ 4 h 10"/>
                    <a:gd name="T4" fmla="*/ 0 w 27"/>
                    <a:gd name="T5" fmla="*/ 0 h 10"/>
                    <a:gd name="T6" fmla="*/ 0 w 27"/>
                    <a:gd name="T7" fmla="*/ 4 h 10"/>
                    <a:gd name="T8" fmla="*/ 2 w 27"/>
                    <a:gd name="T9" fmla="*/ 5 h 10"/>
                    <a:gd name="T10" fmla="*/ 5 w 27"/>
                    <a:gd name="T11" fmla="*/ 5 h 10"/>
                    <a:gd name="T12" fmla="*/ 9 w 27"/>
                    <a:gd name="T13" fmla="*/ 6 h 10"/>
                    <a:gd name="T14" fmla="*/ 13 w 27"/>
                    <a:gd name="T15" fmla="*/ 7 h 10"/>
                    <a:gd name="T16" fmla="*/ 18 w 27"/>
                    <a:gd name="T17" fmla="*/ 8 h 10"/>
                    <a:gd name="T18" fmla="*/ 21 w 27"/>
                    <a:gd name="T19" fmla="*/ 8 h 10"/>
                    <a:gd name="T20" fmla="*/ 24 w 27"/>
                    <a:gd name="T21" fmla="*/ 8 h 10"/>
                    <a:gd name="T22" fmla="*/ 26 w 27"/>
                    <a:gd name="T23" fmla="*/ 8 h 10"/>
                    <a:gd name="T24" fmla="*/ 24 w 27"/>
                    <a:gd name="T25" fmla="*/ 9 h 10"/>
                    <a:gd name="T26" fmla="*/ 25 w 27"/>
                    <a:gd name="T27" fmla="*/ 9 h 10"/>
                    <a:gd name="T28" fmla="*/ 26 w 27"/>
                    <a:gd name="T29" fmla="*/ 8 h 10"/>
                    <a:gd name="T30" fmla="*/ 22 w 27"/>
                    <a:gd name="T31" fmla="*/ 5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0"/>
                    <a:gd name="T50" fmla="*/ 27 w 27"/>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0">
                      <a:moveTo>
                        <a:pt x="22" y="5"/>
                      </a:moveTo>
                      <a:lnTo>
                        <a:pt x="25" y="4"/>
                      </a:lnTo>
                      <a:lnTo>
                        <a:pt x="0" y="0"/>
                      </a:lnTo>
                      <a:lnTo>
                        <a:pt x="0" y="4"/>
                      </a:lnTo>
                      <a:lnTo>
                        <a:pt x="2" y="5"/>
                      </a:lnTo>
                      <a:lnTo>
                        <a:pt x="5" y="5"/>
                      </a:lnTo>
                      <a:lnTo>
                        <a:pt x="9" y="6"/>
                      </a:lnTo>
                      <a:lnTo>
                        <a:pt x="13" y="7"/>
                      </a:lnTo>
                      <a:lnTo>
                        <a:pt x="18" y="8"/>
                      </a:lnTo>
                      <a:lnTo>
                        <a:pt x="21" y="8"/>
                      </a:lnTo>
                      <a:lnTo>
                        <a:pt x="24" y="8"/>
                      </a:lnTo>
                      <a:lnTo>
                        <a:pt x="26" y="8"/>
                      </a:lnTo>
                      <a:lnTo>
                        <a:pt x="24" y="9"/>
                      </a:lnTo>
                      <a:lnTo>
                        <a:pt x="25" y="9"/>
                      </a:lnTo>
                      <a:lnTo>
                        <a:pt x="26" y="8"/>
                      </a:lnTo>
                      <a:lnTo>
                        <a:pt x="22" y="5"/>
                      </a:lnTo>
                    </a:path>
                  </a:pathLst>
                </a:custGeom>
                <a:solidFill>
                  <a:srgbClr val="000000"/>
                </a:solidFill>
                <a:ln w="9525" cap="rnd">
                  <a:noFill/>
                  <a:round/>
                  <a:headEnd/>
                  <a:tailEnd/>
                </a:ln>
              </p:spPr>
              <p:txBody>
                <a:bodyPr/>
                <a:lstStyle/>
                <a:p>
                  <a:endParaRPr lang="tr-TR"/>
                </a:p>
              </p:txBody>
            </p:sp>
            <p:sp>
              <p:nvSpPr>
                <p:cNvPr id="18842" name="Freeform 873"/>
                <p:cNvSpPr>
                  <a:spLocks/>
                </p:cNvSpPr>
                <p:nvPr/>
              </p:nvSpPr>
              <p:spPr bwMode="auto">
                <a:xfrm>
                  <a:off x="678" y="4001"/>
                  <a:ext cx="15" cy="16"/>
                </a:xfrm>
                <a:custGeom>
                  <a:avLst/>
                  <a:gdLst>
                    <a:gd name="T0" fmla="*/ 12 w 15"/>
                    <a:gd name="T1" fmla="*/ 0 h 16"/>
                    <a:gd name="T2" fmla="*/ 10 w 15"/>
                    <a:gd name="T3" fmla="*/ 2 h 16"/>
                    <a:gd name="T4" fmla="*/ 6 w 15"/>
                    <a:gd name="T5" fmla="*/ 6 h 16"/>
                    <a:gd name="T6" fmla="*/ 3 w 15"/>
                    <a:gd name="T7" fmla="*/ 10 h 16"/>
                    <a:gd name="T8" fmla="*/ 0 w 15"/>
                    <a:gd name="T9" fmla="*/ 12 h 16"/>
                    <a:gd name="T10" fmla="*/ 4 w 15"/>
                    <a:gd name="T11" fmla="*/ 15 h 16"/>
                    <a:gd name="T12" fmla="*/ 14 w 15"/>
                    <a:gd name="T13" fmla="*/ 4 h 16"/>
                    <a:gd name="T14" fmla="*/ 12 w 15"/>
                    <a:gd name="T15" fmla="*/ 4 h 16"/>
                    <a:gd name="T16" fmla="*/ 12 w 15"/>
                    <a:gd name="T17" fmla="*/ 0 h 16"/>
                    <a:gd name="T18" fmla="*/ 11 w 15"/>
                    <a:gd name="T19" fmla="*/ 0 h 16"/>
                    <a:gd name="T20" fmla="*/ 10 w 15"/>
                    <a:gd name="T21" fmla="*/ 0 h 16"/>
                    <a:gd name="T22" fmla="*/ 10 w 15"/>
                    <a:gd name="T23" fmla="*/ 0 h 16"/>
                    <a:gd name="T24" fmla="*/ 10 w 15"/>
                    <a:gd name="T25" fmla="*/ 1 h 16"/>
                    <a:gd name="T26" fmla="*/ 12 w 15"/>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6"/>
                    <a:gd name="T44" fmla="*/ 15 w 15"/>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6">
                      <a:moveTo>
                        <a:pt x="12" y="0"/>
                      </a:moveTo>
                      <a:lnTo>
                        <a:pt x="10" y="2"/>
                      </a:lnTo>
                      <a:lnTo>
                        <a:pt x="6" y="6"/>
                      </a:lnTo>
                      <a:lnTo>
                        <a:pt x="3" y="10"/>
                      </a:lnTo>
                      <a:lnTo>
                        <a:pt x="0" y="12"/>
                      </a:lnTo>
                      <a:lnTo>
                        <a:pt x="4" y="15"/>
                      </a:lnTo>
                      <a:lnTo>
                        <a:pt x="14" y="4"/>
                      </a:lnTo>
                      <a:lnTo>
                        <a:pt x="12" y="4"/>
                      </a:lnTo>
                      <a:lnTo>
                        <a:pt x="12" y="0"/>
                      </a:lnTo>
                      <a:lnTo>
                        <a:pt x="11" y="0"/>
                      </a:lnTo>
                      <a:lnTo>
                        <a:pt x="10" y="0"/>
                      </a:lnTo>
                      <a:lnTo>
                        <a:pt x="10" y="1"/>
                      </a:lnTo>
                      <a:lnTo>
                        <a:pt x="12" y="0"/>
                      </a:lnTo>
                    </a:path>
                  </a:pathLst>
                </a:custGeom>
                <a:solidFill>
                  <a:srgbClr val="000000"/>
                </a:solidFill>
                <a:ln w="9525" cap="rnd">
                  <a:noFill/>
                  <a:round/>
                  <a:headEnd/>
                  <a:tailEnd/>
                </a:ln>
              </p:spPr>
              <p:txBody>
                <a:bodyPr/>
                <a:lstStyle/>
                <a:p>
                  <a:endParaRPr lang="tr-TR"/>
                </a:p>
              </p:txBody>
            </p:sp>
            <p:sp>
              <p:nvSpPr>
                <p:cNvPr id="18843" name="Freeform 874"/>
                <p:cNvSpPr>
                  <a:spLocks/>
                </p:cNvSpPr>
                <p:nvPr/>
              </p:nvSpPr>
              <p:spPr bwMode="auto">
                <a:xfrm>
                  <a:off x="690" y="3997"/>
                  <a:ext cx="29" cy="9"/>
                </a:xfrm>
                <a:custGeom>
                  <a:avLst/>
                  <a:gdLst>
                    <a:gd name="T0" fmla="*/ 23 w 29"/>
                    <a:gd name="T1" fmla="*/ 4 h 9"/>
                    <a:gd name="T2" fmla="*/ 21 w 29"/>
                    <a:gd name="T3" fmla="*/ 1 h 9"/>
                    <a:gd name="T4" fmla="*/ 0 w 29"/>
                    <a:gd name="T5" fmla="*/ 4 h 9"/>
                    <a:gd name="T6" fmla="*/ 0 w 29"/>
                    <a:gd name="T7" fmla="*/ 8 h 9"/>
                    <a:gd name="T8" fmla="*/ 21 w 29"/>
                    <a:gd name="T9" fmla="*/ 5 h 9"/>
                    <a:gd name="T10" fmla="*/ 20 w 29"/>
                    <a:gd name="T11" fmla="*/ 2 h 9"/>
                    <a:gd name="T12" fmla="*/ 23 w 29"/>
                    <a:gd name="T13" fmla="*/ 4 h 9"/>
                    <a:gd name="T14" fmla="*/ 28 w 29"/>
                    <a:gd name="T15" fmla="*/ 0 h 9"/>
                    <a:gd name="T16" fmla="*/ 21 w 29"/>
                    <a:gd name="T17" fmla="*/ 1 h 9"/>
                    <a:gd name="T18" fmla="*/ 23 w 29"/>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9"/>
                    <a:gd name="T32" fmla="*/ 29 w 2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9">
                      <a:moveTo>
                        <a:pt x="23" y="4"/>
                      </a:moveTo>
                      <a:lnTo>
                        <a:pt x="21" y="1"/>
                      </a:lnTo>
                      <a:lnTo>
                        <a:pt x="0" y="4"/>
                      </a:lnTo>
                      <a:lnTo>
                        <a:pt x="0" y="8"/>
                      </a:lnTo>
                      <a:lnTo>
                        <a:pt x="21" y="5"/>
                      </a:lnTo>
                      <a:lnTo>
                        <a:pt x="20" y="2"/>
                      </a:lnTo>
                      <a:lnTo>
                        <a:pt x="23" y="4"/>
                      </a:lnTo>
                      <a:lnTo>
                        <a:pt x="28" y="0"/>
                      </a:lnTo>
                      <a:lnTo>
                        <a:pt x="21" y="1"/>
                      </a:lnTo>
                      <a:lnTo>
                        <a:pt x="23" y="4"/>
                      </a:lnTo>
                    </a:path>
                  </a:pathLst>
                </a:custGeom>
                <a:solidFill>
                  <a:srgbClr val="000000"/>
                </a:solidFill>
                <a:ln w="9525" cap="rnd">
                  <a:noFill/>
                  <a:round/>
                  <a:headEnd/>
                  <a:tailEnd/>
                </a:ln>
              </p:spPr>
              <p:txBody>
                <a:bodyPr/>
                <a:lstStyle/>
                <a:p>
                  <a:endParaRPr lang="tr-TR"/>
                </a:p>
              </p:txBody>
            </p:sp>
            <p:sp>
              <p:nvSpPr>
                <p:cNvPr id="18844" name="Freeform 875"/>
                <p:cNvSpPr>
                  <a:spLocks/>
                </p:cNvSpPr>
                <p:nvPr/>
              </p:nvSpPr>
              <p:spPr bwMode="auto">
                <a:xfrm>
                  <a:off x="697" y="3999"/>
                  <a:ext cx="17" cy="12"/>
                </a:xfrm>
                <a:custGeom>
                  <a:avLst/>
                  <a:gdLst>
                    <a:gd name="T0" fmla="*/ 6 w 17"/>
                    <a:gd name="T1" fmla="*/ 7 h 12"/>
                    <a:gd name="T2" fmla="*/ 7 w 17"/>
                    <a:gd name="T3" fmla="*/ 10 h 12"/>
                    <a:gd name="T4" fmla="*/ 16 w 17"/>
                    <a:gd name="T5" fmla="*/ 2 h 12"/>
                    <a:gd name="T6" fmla="*/ 13 w 17"/>
                    <a:gd name="T7" fmla="*/ 0 h 12"/>
                    <a:gd name="T8" fmla="*/ 4 w 17"/>
                    <a:gd name="T9" fmla="*/ 7 h 12"/>
                    <a:gd name="T10" fmla="*/ 6 w 17"/>
                    <a:gd name="T11" fmla="*/ 11 h 12"/>
                    <a:gd name="T12" fmla="*/ 4 w 17"/>
                    <a:gd name="T13" fmla="*/ 7 h 12"/>
                    <a:gd name="T14" fmla="*/ 0 w 17"/>
                    <a:gd name="T15" fmla="*/ 10 h 12"/>
                    <a:gd name="T16" fmla="*/ 6 w 17"/>
                    <a:gd name="T17" fmla="*/ 11 h 12"/>
                    <a:gd name="T18" fmla="*/ 6 w 17"/>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2"/>
                    <a:gd name="T32" fmla="*/ 17 w 1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2">
                      <a:moveTo>
                        <a:pt x="6" y="7"/>
                      </a:moveTo>
                      <a:lnTo>
                        <a:pt x="7" y="10"/>
                      </a:lnTo>
                      <a:lnTo>
                        <a:pt x="16" y="2"/>
                      </a:lnTo>
                      <a:lnTo>
                        <a:pt x="13" y="0"/>
                      </a:lnTo>
                      <a:lnTo>
                        <a:pt x="4" y="7"/>
                      </a:lnTo>
                      <a:lnTo>
                        <a:pt x="6" y="11"/>
                      </a:lnTo>
                      <a:lnTo>
                        <a:pt x="4" y="7"/>
                      </a:lnTo>
                      <a:lnTo>
                        <a:pt x="0" y="10"/>
                      </a:lnTo>
                      <a:lnTo>
                        <a:pt x="6" y="11"/>
                      </a:lnTo>
                      <a:lnTo>
                        <a:pt x="6" y="7"/>
                      </a:lnTo>
                    </a:path>
                  </a:pathLst>
                </a:custGeom>
                <a:solidFill>
                  <a:srgbClr val="000000"/>
                </a:solidFill>
                <a:ln w="9525" cap="rnd">
                  <a:noFill/>
                  <a:round/>
                  <a:headEnd/>
                  <a:tailEnd/>
                </a:ln>
              </p:spPr>
              <p:txBody>
                <a:bodyPr/>
                <a:lstStyle/>
                <a:p>
                  <a:endParaRPr lang="tr-TR"/>
                </a:p>
              </p:txBody>
            </p:sp>
            <p:sp>
              <p:nvSpPr>
                <p:cNvPr id="18845" name="Freeform 876"/>
                <p:cNvSpPr>
                  <a:spLocks/>
                </p:cNvSpPr>
                <p:nvPr/>
              </p:nvSpPr>
              <p:spPr bwMode="auto">
                <a:xfrm>
                  <a:off x="702" y="4006"/>
                  <a:ext cx="27" cy="8"/>
                </a:xfrm>
                <a:custGeom>
                  <a:avLst/>
                  <a:gdLst>
                    <a:gd name="T0" fmla="*/ 23 w 27"/>
                    <a:gd name="T1" fmla="*/ 3 h 8"/>
                    <a:gd name="T2" fmla="*/ 25 w 27"/>
                    <a:gd name="T3" fmla="*/ 2 h 8"/>
                    <a:gd name="T4" fmla="*/ 0 w 27"/>
                    <a:gd name="T5" fmla="*/ 0 h 8"/>
                    <a:gd name="T6" fmla="*/ 0 w 27"/>
                    <a:gd name="T7" fmla="*/ 4 h 8"/>
                    <a:gd name="T8" fmla="*/ 25 w 27"/>
                    <a:gd name="T9" fmla="*/ 7 h 8"/>
                    <a:gd name="T10" fmla="*/ 25 w 27"/>
                    <a:gd name="T11" fmla="*/ 7 h 8"/>
                    <a:gd name="T12" fmla="*/ 26 w 27"/>
                    <a:gd name="T13" fmla="*/ 7 h 8"/>
                    <a:gd name="T14" fmla="*/ 26 w 27"/>
                    <a:gd name="T15" fmla="*/ 6 h 8"/>
                    <a:gd name="T16" fmla="*/ 25 w 27"/>
                    <a:gd name="T17" fmla="*/ 7 h 8"/>
                    <a:gd name="T18" fmla="*/ 25 w 27"/>
                    <a:gd name="T19" fmla="*/ 7 h 8"/>
                    <a:gd name="T20" fmla="*/ 26 w 27"/>
                    <a:gd name="T21" fmla="*/ 6 h 8"/>
                    <a:gd name="T22" fmla="*/ 23 w 27"/>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8"/>
                    <a:gd name="T38" fmla="*/ 27 w 27"/>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8">
                      <a:moveTo>
                        <a:pt x="23" y="3"/>
                      </a:moveTo>
                      <a:lnTo>
                        <a:pt x="25" y="2"/>
                      </a:lnTo>
                      <a:lnTo>
                        <a:pt x="0" y="0"/>
                      </a:lnTo>
                      <a:lnTo>
                        <a:pt x="0" y="4"/>
                      </a:lnTo>
                      <a:lnTo>
                        <a:pt x="25" y="7"/>
                      </a:lnTo>
                      <a:lnTo>
                        <a:pt x="26" y="7"/>
                      </a:lnTo>
                      <a:lnTo>
                        <a:pt x="26" y="6"/>
                      </a:lnTo>
                      <a:lnTo>
                        <a:pt x="25" y="7"/>
                      </a:lnTo>
                      <a:lnTo>
                        <a:pt x="26" y="6"/>
                      </a:lnTo>
                      <a:lnTo>
                        <a:pt x="23" y="3"/>
                      </a:lnTo>
                    </a:path>
                  </a:pathLst>
                </a:custGeom>
                <a:solidFill>
                  <a:srgbClr val="000000"/>
                </a:solidFill>
                <a:ln w="9525" cap="rnd">
                  <a:noFill/>
                  <a:round/>
                  <a:headEnd/>
                  <a:tailEnd/>
                </a:ln>
              </p:spPr>
              <p:txBody>
                <a:bodyPr/>
                <a:lstStyle/>
                <a:p>
                  <a:endParaRPr lang="tr-TR"/>
                </a:p>
              </p:txBody>
            </p:sp>
            <p:sp>
              <p:nvSpPr>
                <p:cNvPr id="18846" name="Freeform 877"/>
                <p:cNvSpPr>
                  <a:spLocks/>
                </p:cNvSpPr>
                <p:nvPr/>
              </p:nvSpPr>
              <p:spPr bwMode="auto">
                <a:xfrm>
                  <a:off x="725" y="3993"/>
                  <a:ext cx="44" cy="20"/>
                </a:xfrm>
                <a:custGeom>
                  <a:avLst/>
                  <a:gdLst>
                    <a:gd name="T0" fmla="*/ 43 w 44"/>
                    <a:gd name="T1" fmla="*/ 0 h 20"/>
                    <a:gd name="T2" fmla="*/ 37 w 44"/>
                    <a:gd name="T3" fmla="*/ 0 h 20"/>
                    <a:gd name="T4" fmla="*/ 31 w 44"/>
                    <a:gd name="T5" fmla="*/ 1 h 20"/>
                    <a:gd name="T6" fmla="*/ 25 w 44"/>
                    <a:gd name="T7" fmla="*/ 3 h 20"/>
                    <a:gd name="T8" fmla="*/ 20 w 44"/>
                    <a:gd name="T9" fmla="*/ 5 h 20"/>
                    <a:gd name="T10" fmla="*/ 15 w 44"/>
                    <a:gd name="T11" fmla="*/ 8 h 20"/>
                    <a:gd name="T12" fmla="*/ 11 w 44"/>
                    <a:gd name="T13" fmla="*/ 11 h 20"/>
                    <a:gd name="T14" fmla="*/ 5 w 44"/>
                    <a:gd name="T15" fmla="*/ 14 h 20"/>
                    <a:gd name="T16" fmla="*/ 0 w 44"/>
                    <a:gd name="T17" fmla="*/ 16 h 20"/>
                    <a:gd name="T18" fmla="*/ 2 w 44"/>
                    <a:gd name="T19" fmla="*/ 19 h 20"/>
                    <a:gd name="T20" fmla="*/ 7 w 44"/>
                    <a:gd name="T21" fmla="*/ 17 h 20"/>
                    <a:gd name="T22" fmla="*/ 12 w 44"/>
                    <a:gd name="T23" fmla="*/ 15 h 20"/>
                    <a:gd name="T24" fmla="*/ 16 w 44"/>
                    <a:gd name="T25" fmla="*/ 12 h 20"/>
                    <a:gd name="T26" fmla="*/ 21 w 44"/>
                    <a:gd name="T27" fmla="*/ 9 h 20"/>
                    <a:gd name="T28" fmla="*/ 27 w 44"/>
                    <a:gd name="T29" fmla="*/ 7 h 20"/>
                    <a:gd name="T30" fmla="*/ 31 w 44"/>
                    <a:gd name="T31" fmla="*/ 5 h 20"/>
                    <a:gd name="T32" fmla="*/ 37 w 44"/>
                    <a:gd name="T33" fmla="*/ 4 h 20"/>
                    <a:gd name="T34" fmla="*/ 42 w 44"/>
                    <a:gd name="T35" fmla="*/ 4 h 20"/>
                    <a:gd name="T36" fmla="*/ 43 w 4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20"/>
                    <a:gd name="T59" fmla="*/ 44 w 4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20">
                      <a:moveTo>
                        <a:pt x="43" y="0"/>
                      </a:moveTo>
                      <a:lnTo>
                        <a:pt x="37" y="0"/>
                      </a:lnTo>
                      <a:lnTo>
                        <a:pt x="31" y="1"/>
                      </a:lnTo>
                      <a:lnTo>
                        <a:pt x="25" y="3"/>
                      </a:lnTo>
                      <a:lnTo>
                        <a:pt x="20" y="5"/>
                      </a:lnTo>
                      <a:lnTo>
                        <a:pt x="15" y="8"/>
                      </a:lnTo>
                      <a:lnTo>
                        <a:pt x="11" y="11"/>
                      </a:lnTo>
                      <a:lnTo>
                        <a:pt x="5" y="14"/>
                      </a:lnTo>
                      <a:lnTo>
                        <a:pt x="0" y="16"/>
                      </a:lnTo>
                      <a:lnTo>
                        <a:pt x="2" y="19"/>
                      </a:lnTo>
                      <a:lnTo>
                        <a:pt x="7" y="17"/>
                      </a:lnTo>
                      <a:lnTo>
                        <a:pt x="12" y="15"/>
                      </a:lnTo>
                      <a:lnTo>
                        <a:pt x="16" y="12"/>
                      </a:lnTo>
                      <a:lnTo>
                        <a:pt x="21" y="9"/>
                      </a:lnTo>
                      <a:lnTo>
                        <a:pt x="27" y="7"/>
                      </a:lnTo>
                      <a:lnTo>
                        <a:pt x="31" y="5"/>
                      </a:lnTo>
                      <a:lnTo>
                        <a:pt x="37" y="4"/>
                      </a:lnTo>
                      <a:lnTo>
                        <a:pt x="42" y="4"/>
                      </a:lnTo>
                      <a:lnTo>
                        <a:pt x="43" y="0"/>
                      </a:lnTo>
                    </a:path>
                  </a:pathLst>
                </a:custGeom>
                <a:solidFill>
                  <a:srgbClr val="000000"/>
                </a:solidFill>
                <a:ln w="9525" cap="rnd">
                  <a:noFill/>
                  <a:round/>
                  <a:headEnd/>
                  <a:tailEnd/>
                </a:ln>
              </p:spPr>
              <p:txBody>
                <a:bodyPr/>
                <a:lstStyle/>
                <a:p>
                  <a:endParaRPr lang="tr-TR"/>
                </a:p>
              </p:txBody>
            </p:sp>
            <p:sp>
              <p:nvSpPr>
                <p:cNvPr id="18847" name="Freeform 878"/>
                <p:cNvSpPr>
                  <a:spLocks/>
                </p:cNvSpPr>
                <p:nvPr/>
              </p:nvSpPr>
              <p:spPr bwMode="auto">
                <a:xfrm>
                  <a:off x="767" y="3953"/>
                  <a:ext cx="30" cy="49"/>
                </a:xfrm>
                <a:custGeom>
                  <a:avLst/>
                  <a:gdLst>
                    <a:gd name="T0" fmla="*/ 10 w 30"/>
                    <a:gd name="T1" fmla="*/ 1 h 49"/>
                    <a:gd name="T2" fmla="*/ 11 w 30"/>
                    <a:gd name="T3" fmla="*/ 4 h 49"/>
                    <a:gd name="T4" fmla="*/ 14 w 30"/>
                    <a:gd name="T5" fmla="*/ 9 h 49"/>
                    <a:gd name="T6" fmla="*/ 17 w 30"/>
                    <a:gd name="T7" fmla="*/ 15 h 49"/>
                    <a:gd name="T8" fmla="*/ 20 w 30"/>
                    <a:gd name="T9" fmla="*/ 20 h 49"/>
                    <a:gd name="T10" fmla="*/ 23 w 30"/>
                    <a:gd name="T11" fmla="*/ 26 h 49"/>
                    <a:gd name="T12" fmla="*/ 25 w 30"/>
                    <a:gd name="T13" fmla="*/ 32 h 49"/>
                    <a:gd name="T14" fmla="*/ 26 w 30"/>
                    <a:gd name="T15" fmla="*/ 38 h 49"/>
                    <a:gd name="T16" fmla="*/ 24 w 30"/>
                    <a:gd name="T17" fmla="*/ 43 h 49"/>
                    <a:gd name="T18" fmla="*/ 22 w 30"/>
                    <a:gd name="T19" fmla="*/ 44 h 49"/>
                    <a:gd name="T20" fmla="*/ 19 w 30"/>
                    <a:gd name="T21" fmla="*/ 44 h 49"/>
                    <a:gd name="T22" fmla="*/ 16 w 30"/>
                    <a:gd name="T23" fmla="*/ 44 h 49"/>
                    <a:gd name="T24" fmla="*/ 12 w 30"/>
                    <a:gd name="T25" fmla="*/ 44 h 49"/>
                    <a:gd name="T26" fmla="*/ 9 w 30"/>
                    <a:gd name="T27" fmla="*/ 43 h 49"/>
                    <a:gd name="T28" fmla="*/ 6 w 30"/>
                    <a:gd name="T29" fmla="*/ 42 h 49"/>
                    <a:gd name="T30" fmla="*/ 3 w 30"/>
                    <a:gd name="T31" fmla="*/ 41 h 49"/>
                    <a:gd name="T32" fmla="*/ 1 w 30"/>
                    <a:gd name="T33" fmla="*/ 40 h 49"/>
                    <a:gd name="T34" fmla="*/ 0 w 30"/>
                    <a:gd name="T35" fmla="*/ 44 h 49"/>
                    <a:gd name="T36" fmla="*/ 3 w 30"/>
                    <a:gd name="T37" fmla="*/ 45 h 49"/>
                    <a:gd name="T38" fmla="*/ 6 w 30"/>
                    <a:gd name="T39" fmla="*/ 46 h 49"/>
                    <a:gd name="T40" fmla="*/ 10 w 30"/>
                    <a:gd name="T41" fmla="*/ 47 h 49"/>
                    <a:gd name="T42" fmla="*/ 13 w 30"/>
                    <a:gd name="T43" fmla="*/ 48 h 49"/>
                    <a:gd name="T44" fmla="*/ 17 w 30"/>
                    <a:gd name="T45" fmla="*/ 48 h 49"/>
                    <a:gd name="T46" fmla="*/ 21 w 30"/>
                    <a:gd name="T47" fmla="*/ 48 h 49"/>
                    <a:gd name="T48" fmla="*/ 24 w 30"/>
                    <a:gd name="T49" fmla="*/ 48 h 49"/>
                    <a:gd name="T50" fmla="*/ 27 w 30"/>
                    <a:gd name="T51" fmla="*/ 47 h 49"/>
                    <a:gd name="T52" fmla="*/ 29 w 30"/>
                    <a:gd name="T53" fmla="*/ 41 h 49"/>
                    <a:gd name="T54" fmla="*/ 29 w 30"/>
                    <a:gd name="T55" fmla="*/ 35 h 49"/>
                    <a:gd name="T56" fmla="*/ 29 w 30"/>
                    <a:gd name="T57" fmla="*/ 29 h 49"/>
                    <a:gd name="T58" fmla="*/ 27 w 30"/>
                    <a:gd name="T59" fmla="*/ 22 h 49"/>
                    <a:gd name="T60" fmla="*/ 25 w 30"/>
                    <a:gd name="T61" fmla="*/ 16 h 49"/>
                    <a:gd name="T62" fmla="*/ 21 w 30"/>
                    <a:gd name="T63" fmla="*/ 10 h 49"/>
                    <a:gd name="T64" fmla="*/ 18 w 30"/>
                    <a:gd name="T65" fmla="*/ 4 h 49"/>
                    <a:gd name="T66" fmla="*/ 14 w 30"/>
                    <a:gd name="T67" fmla="*/ 0 h 49"/>
                    <a:gd name="T68" fmla="*/ 14 w 30"/>
                    <a:gd name="T69" fmla="*/ 1 h 49"/>
                    <a:gd name="T70" fmla="*/ 10 w 30"/>
                    <a:gd name="T71" fmla="*/ 1 h 49"/>
                    <a:gd name="T72" fmla="*/ 10 w 30"/>
                    <a:gd name="T73" fmla="*/ 1 h 49"/>
                    <a:gd name="T74" fmla="*/ 10 w 30"/>
                    <a:gd name="T75" fmla="*/ 1 h 49"/>
                    <a:gd name="T76" fmla="*/ 10 w 30"/>
                    <a:gd name="T77" fmla="*/ 2 h 49"/>
                    <a:gd name="T78" fmla="*/ 10 w 30"/>
                    <a:gd name="T79" fmla="*/ 2 h 49"/>
                    <a:gd name="T80" fmla="*/ 10 w 30"/>
                    <a:gd name="T81" fmla="*/ 1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9"/>
                    <a:gd name="T125" fmla="*/ 30 w 30"/>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9">
                      <a:moveTo>
                        <a:pt x="10" y="1"/>
                      </a:moveTo>
                      <a:lnTo>
                        <a:pt x="11" y="4"/>
                      </a:lnTo>
                      <a:lnTo>
                        <a:pt x="14" y="9"/>
                      </a:lnTo>
                      <a:lnTo>
                        <a:pt x="17" y="15"/>
                      </a:lnTo>
                      <a:lnTo>
                        <a:pt x="20" y="20"/>
                      </a:lnTo>
                      <a:lnTo>
                        <a:pt x="23" y="26"/>
                      </a:lnTo>
                      <a:lnTo>
                        <a:pt x="25" y="32"/>
                      </a:lnTo>
                      <a:lnTo>
                        <a:pt x="26" y="38"/>
                      </a:lnTo>
                      <a:lnTo>
                        <a:pt x="24" y="43"/>
                      </a:lnTo>
                      <a:lnTo>
                        <a:pt x="22" y="44"/>
                      </a:lnTo>
                      <a:lnTo>
                        <a:pt x="19" y="44"/>
                      </a:lnTo>
                      <a:lnTo>
                        <a:pt x="16" y="44"/>
                      </a:lnTo>
                      <a:lnTo>
                        <a:pt x="12" y="44"/>
                      </a:lnTo>
                      <a:lnTo>
                        <a:pt x="9" y="43"/>
                      </a:lnTo>
                      <a:lnTo>
                        <a:pt x="6" y="42"/>
                      </a:lnTo>
                      <a:lnTo>
                        <a:pt x="3" y="41"/>
                      </a:lnTo>
                      <a:lnTo>
                        <a:pt x="1" y="40"/>
                      </a:lnTo>
                      <a:lnTo>
                        <a:pt x="0" y="44"/>
                      </a:lnTo>
                      <a:lnTo>
                        <a:pt x="3" y="45"/>
                      </a:lnTo>
                      <a:lnTo>
                        <a:pt x="6" y="46"/>
                      </a:lnTo>
                      <a:lnTo>
                        <a:pt x="10" y="47"/>
                      </a:lnTo>
                      <a:lnTo>
                        <a:pt x="13" y="48"/>
                      </a:lnTo>
                      <a:lnTo>
                        <a:pt x="17" y="48"/>
                      </a:lnTo>
                      <a:lnTo>
                        <a:pt x="21" y="48"/>
                      </a:lnTo>
                      <a:lnTo>
                        <a:pt x="24" y="48"/>
                      </a:lnTo>
                      <a:lnTo>
                        <a:pt x="27" y="47"/>
                      </a:lnTo>
                      <a:lnTo>
                        <a:pt x="29" y="41"/>
                      </a:lnTo>
                      <a:lnTo>
                        <a:pt x="29" y="35"/>
                      </a:lnTo>
                      <a:lnTo>
                        <a:pt x="29" y="29"/>
                      </a:lnTo>
                      <a:lnTo>
                        <a:pt x="27" y="22"/>
                      </a:lnTo>
                      <a:lnTo>
                        <a:pt x="25" y="16"/>
                      </a:lnTo>
                      <a:lnTo>
                        <a:pt x="21" y="10"/>
                      </a:lnTo>
                      <a:lnTo>
                        <a:pt x="18" y="4"/>
                      </a:lnTo>
                      <a:lnTo>
                        <a:pt x="14" y="0"/>
                      </a:lnTo>
                      <a:lnTo>
                        <a:pt x="14" y="1"/>
                      </a:lnTo>
                      <a:lnTo>
                        <a:pt x="10" y="1"/>
                      </a:lnTo>
                      <a:lnTo>
                        <a:pt x="10" y="2"/>
                      </a:lnTo>
                      <a:lnTo>
                        <a:pt x="10" y="1"/>
                      </a:lnTo>
                    </a:path>
                  </a:pathLst>
                </a:custGeom>
                <a:solidFill>
                  <a:srgbClr val="000000"/>
                </a:solidFill>
                <a:ln w="9525" cap="rnd">
                  <a:noFill/>
                  <a:round/>
                  <a:headEnd/>
                  <a:tailEnd/>
                </a:ln>
              </p:spPr>
              <p:txBody>
                <a:bodyPr/>
                <a:lstStyle/>
                <a:p>
                  <a:endParaRPr lang="tr-TR"/>
                </a:p>
              </p:txBody>
            </p:sp>
            <p:sp>
              <p:nvSpPr>
                <p:cNvPr id="18848" name="Freeform 879"/>
                <p:cNvSpPr>
                  <a:spLocks/>
                </p:cNvSpPr>
                <p:nvPr/>
              </p:nvSpPr>
              <p:spPr bwMode="auto">
                <a:xfrm>
                  <a:off x="777" y="3940"/>
                  <a:ext cx="10" cy="15"/>
                </a:xfrm>
                <a:custGeom>
                  <a:avLst/>
                  <a:gdLst>
                    <a:gd name="T0" fmla="*/ 6 w 10"/>
                    <a:gd name="T1" fmla="*/ 6 h 15"/>
                    <a:gd name="T2" fmla="*/ 3 w 10"/>
                    <a:gd name="T3" fmla="*/ 4 h 15"/>
                    <a:gd name="T4" fmla="*/ 0 w 10"/>
                    <a:gd name="T5" fmla="*/ 13 h 15"/>
                    <a:gd name="T6" fmla="*/ 4 w 10"/>
                    <a:gd name="T7" fmla="*/ 14 h 15"/>
                    <a:gd name="T8" fmla="*/ 7 w 10"/>
                    <a:gd name="T9" fmla="*/ 5 h 15"/>
                    <a:gd name="T10" fmla="*/ 4 w 10"/>
                    <a:gd name="T11" fmla="*/ 2 h 15"/>
                    <a:gd name="T12" fmla="*/ 7 w 10"/>
                    <a:gd name="T13" fmla="*/ 5 h 15"/>
                    <a:gd name="T14" fmla="*/ 9 w 10"/>
                    <a:gd name="T15" fmla="*/ 0 h 15"/>
                    <a:gd name="T16" fmla="*/ 4 w 10"/>
                    <a:gd name="T17" fmla="*/ 2 h 15"/>
                    <a:gd name="T18" fmla="*/ 6 w 10"/>
                    <a:gd name="T19" fmla="*/ 6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
                    <a:gd name="T32" fmla="*/ 10 w 1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
                      <a:moveTo>
                        <a:pt x="6" y="6"/>
                      </a:moveTo>
                      <a:lnTo>
                        <a:pt x="3" y="4"/>
                      </a:lnTo>
                      <a:lnTo>
                        <a:pt x="0" y="13"/>
                      </a:lnTo>
                      <a:lnTo>
                        <a:pt x="4" y="14"/>
                      </a:lnTo>
                      <a:lnTo>
                        <a:pt x="7" y="5"/>
                      </a:lnTo>
                      <a:lnTo>
                        <a:pt x="4" y="2"/>
                      </a:lnTo>
                      <a:lnTo>
                        <a:pt x="7" y="5"/>
                      </a:lnTo>
                      <a:lnTo>
                        <a:pt x="9" y="0"/>
                      </a:lnTo>
                      <a:lnTo>
                        <a:pt x="4" y="2"/>
                      </a:lnTo>
                      <a:lnTo>
                        <a:pt x="6" y="6"/>
                      </a:lnTo>
                    </a:path>
                  </a:pathLst>
                </a:custGeom>
                <a:solidFill>
                  <a:srgbClr val="000000"/>
                </a:solidFill>
                <a:ln w="9525" cap="rnd">
                  <a:noFill/>
                  <a:round/>
                  <a:headEnd/>
                  <a:tailEnd/>
                </a:ln>
              </p:spPr>
              <p:txBody>
                <a:bodyPr/>
                <a:lstStyle/>
                <a:p>
                  <a:endParaRPr lang="tr-TR"/>
                </a:p>
              </p:txBody>
            </p:sp>
            <p:sp>
              <p:nvSpPr>
                <p:cNvPr id="18849" name="Freeform 880"/>
                <p:cNvSpPr>
                  <a:spLocks/>
                </p:cNvSpPr>
                <p:nvPr/>
              </p:nvSpPr>
              <p:spPr bwMode="auto">
                <a:xfrm>
                  <a:off x="769" y="3937"/>
                  <a:ext cx="15" cy="12"/>
                </a:xfrm>
                <a:custGeom>
                  <a:avLst/>
                  <a:gdLst>
                    <a:gd name="T0" fmla="*/ 1 w 15"/>
                    <a:gd name="T1" fmla="*/ 0 h 12"/>
                    <a:gd name="T2" fmla="*/ 0 w 15"/>
                    <a:gd name="T3" fmla="*/ 3 h 12"/>
                    <a:gd name="T4" fmla="*/ 0 w 15"/>
                    <a:gd name="T5" fmla="*/ 6 h 12"/>
                    <a:gd name="T6" fmla="*/ 1 w 15"/>
                    <a:gd name="T7" fmla="*/ 9 h 12"/>
                    <a:gd name="T8" fmla="*/ 3 w 15"/>
                    <a:gd name="T9" fmla="*/ 11 h 12"/>
                    <a:gd name="T10" fmla="*/ 6 w 15"/>
                    <a:gd name="T11" fmla="*/ 11 h 12"/>
                    <a:gd name="T12" fmla="*/ 9 w 15"/>
                    <a:gd name="T13" fmla="*/ 11 h 12"/>
                    <a:gd name="T14" fmla="*/ 11 w 15"/>
                    <a:gd name="T15" fmla="*/ 10 h 12"/>
                    <a:gd name="T16" fmla="*/ 14 w 15"/>
                    <a:gd name="T17" fmla="*/ 10 h 12"/>
                    <a:gd name="T18" fmla="*/ 12 w 15"/>
                    <a:gd name="T19" fmla="*/ 6 h 12"/>
                    <a:gd name="T20" fmla="*/ 10 w 15"/>
                    <a:gd name="T21" fmla="*/ 6 h 12"/>
                    <a:gd name="T22" fmla="*/ 8 w 15"/>
                    <a:gd name="T23" fmla="*/ 7 h 12"/>
                    <a:gd name="T24" fmla="*/ 7 w 15"/>
                    <a:gd name="T25" fmla="*/ 7 h 12"/>
                    <a:gd name="T26" fmla="*/ 5 w 15"/>
                    <a:gd name="T27" fmla="*/ 7 h 12"/>
                    <a:gd name="T28" fmla="*/ 5 w 15"/>
                    <a:gd name="T29" fmla="*/ 5 h 12"/>
                    <a:gd name="T30" fmla="*/ 5 w 15"/>
                    <a:gd name="T31" fmla="*/ 4 h 12"/>
                    <a:gd name="T32" fmla="*/ 5 w 15"/>
                    <a:gd name="T33" fmla="*/ 2 h 12"/>
                    <a:gd name="T34" fmla="*/ 5 w 15"/>
                    <a:gd name="T35" fmla="*/ 1 h 12"/>
                    <a:gd name="T36" fmla="*/ 1 w 15"/>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2"/>
                    <a:gd name="T59" fmla="*/ 15 w 15"/>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2">
                      <a:moveTo>
                        <a:pt x="1" y="0"/>
                      </a:moveTo>
                      <a:lnTo>
                        <a:pt x="0" y="3"/>
                      </a:lnTo>
                      <a:lnTo>
                        <a:pt x="0" y="6"/>
                      </a:lnTo>
                      <a:lnTo>
                        <a:pt x="1" y="9"/>
                      </a:lnTo>
                      <a:lnTo>
                        <a:pt x="3" y="11"/>
                      </a:lnTo>
                      <a:lnTo>
                        <a:pt x="6" y="11"/>
                      </a:lnTo>
                      <a:lnTo>
                        <a:pt x="9" y="11"/>
                      </a:lnTo>
                      <a:lnTo>
                        <a:pt x="11" y="10"/>
                      </a:lnTo>
                      <a:lnTo>
                        <a:pt x="14" y="10"/>
                      </a:lnTo>
                      <a:lnTo>
                        <a:pt x="12" y="6"/>
                      </a:lnTo>
                      <a:lnTo>
                        <a:pt x="10" y="6"/>
                      </a:lnTo>
                      <a:lnTo>
                        <a:pt x="8" y="7"/>
                      </a:lnTo>
                      <a:lnTo>
                        <a:pt x="7" y="7"/>
                      </a:lnTo>
                      <a:lnTo>
                        <a:pt x="5" y="7"/>
                      </a:lnTo>
                      <a:lnTo>
                        <a:pt x="5" y="5"/>
                      </a:lnTo>
                      <a:lnTo>
                        <a:pt x="5" y="4"/>
                      </a:lnTo>
                      <a:lnTo>
                        <a:pt x="5" y="2"/>
                      </a:lnTo>
                      <a:lnTo>
                        <a:pt x="5" y="1"/>
                      </a:lnTo>
                      <a:lnTo>
                        <a:pt x="1" y="0"/>
                      </a:lnTo>
                    </a:path>
                  </a:pathLst>
                </a:custGeom>
                <a:solidFill>
                  <a:srgbClr val="000000"/>
                </a:solidFill>
                <a:ln w="9525" cap="rnd">
                  <a:noFill/>
                  <a:round/>
                  <a:headEnd/>
                  <a:tailEnd/>
                </a:ln>
              </p:spPr>
              <p:txBody>
                <a:bodyPr/>
                <a:lstStyle/>
                <a:p>
                  <a:endParaRPr lang="tr-TR"/>
                </a:p>
              </p:txBody>
            </p:sp>
            <p:sp>
              <p:nvSpPr>
                <p:cNvPr id="18850" name="Freeform 881"/>
                <p:cNvSpPr>
                  <a:spLocks/>
                </p:cNvSpPr>
                <p:nvPr/>
              </p:nvSpPr>
              <p:spPr bwMode="auto">
                <a:xfrm>
                  <a:off x="754" y="3922"/>
                  <a:ext cx="22" cy="17"/>
                </a:xfrm>
                <a:custGeom>
                  <a:avLst/>
                  <a:gdLst>
                    <a:gd name="T0" fmla="*/ 11 w 22"/>
                    <a:gd name="T1" fmla="*/ 0 h 17"/>
                    <a:gd name="T2" fmla="*/ 13 w 22"/>
                    <a:gd name="T3" fmla="*/ 4 h 17"/>
                    <a:gd name="T4" fmla="*/ 15 w 22"/>
                    <a:gd name="T5" fmla="*/ 5 h 17"/>
                    <a:gd name="T6" fmla="*/ 16 w 22"/>
                    <a:gd name="T7" fmla="*/ 7 h 17"/>
                    <a:gd name="T8" fmla="*/ 16 w 22"/>
                    <a:gd name="T9" fmla="*/ 15 h 17"/>
                    <a:gd name="T10" fmla="*/ 20 w 22"/>
                    <a:gd name="T11" fmla="*/ 16 h 17"/>
                    <a:gd name="T12" fmla="*/ 21 w 22"/>
                    <a:gd name="T13" fmla="*/ 12 h 17"/>
                    <a:gd name="T14" fmla="*/ 21 w 22"/>
                    <a:gd name="T15" fmla="*/ 9 h 17"/>
                    <a:gd name="T16" fmla="*/ 20 w 22"/>
                    <a:gd name="T17" fmla="*/ 6 h 17"/>
                    <a:gd name="T18" fmla="*/ 19 w 22"/>
                    <a:gd name="T19" fmla="*/ 2 h 17"/>
                    <a:gd name="T20" fmla="*/ 17 w 22"/>
                    <a:gd name="T21" fmla="*/ 1 h 17"/>
                    <a:gd name="T22" fmla="*/ 16 w 22"/>
                    <a:gd name="T23" fmla="*/ 0 h 17"/>
                    <a:gd name="T24" fmla="*/ 13 w 22"/>
                    <a:gd name="T25" fmla="*/ 0 h 17"/>
                    <a:gd name="T26" fmla="*/ 12 w 22"/>
                    <a:gd name="T27" fmla="*/ 0 h 17"/>
                    <a:gd name="T28" fmla="*/ 13 w 22"/>
                    <a:gd name="T29" fmla="*/ 4 h 17"/>
                    <a:gd name="T30" fmla="*/ 11 w 22"/>
                    <a:gd name="T31" fmla="*/ 0 h 17"/>
                    <a:gd name="T32" fmla="*/ 0 w 22"/>
                    <a:gd name="T33" fmla="*/ 6 h 17"/>
                    <a:gd name="T34" fmla="*/ 13 w 22"/>
                    <a:gd name="T35" fmla="*/ 4 h 17"/>
                    <a:gd name="T36" fmla="*/ 11 w 2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7"/>
                    <a:gd name="T59" fmla="*/ 22 w 2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7">
                      <a:moveTo>
                        <a:pt x="11" y="0"/>
                      </a:moveTo>
                      <a:lnTo>
                        <a:pt x="13" y="4"/>
                      </a:lnTo>
                      <a:lnTo>
                        <a:pt x="15" y="5"/>
                      </a:lnTo>
                      <a:lnTo>
                        <a:pt x="16" y="7"/>
                      </a:lnTo>
                      <a:lnTo>
                        <a:pt x="16" y="15"/>
                      </a:lnTo>
                      <a:lnTo>
                        <a:pt x="20" y="16"/>
                      </a:lnTo>
                      <a:lnTo>
                        <a:pt x="21" y="12"/>
                      </a:lnTo>
                      <a:lnTo>
                        <a:pt x="21" y="9"/>
                      </a:lnTo>
                      <a:lnTo>
                        <a:pt x="20" y="6"/>
                      </a:lnTo>
                      <a:lnTo>
                        <a:pt x="19" y="2"/>
                      </a:lnTo>
                      <a:lnTo>
                        <a:pt x="17" y="1"/>
                      </a:lnTo>
                      <a:lnTo>
                        <a:pt x="16" y="0"/>
                      </a:lnTo>
                      <a:lnTo>
                        <a:pt x="13" y="0"/>
                      </a:lnTo>
                      <a:lnTo>
                        <a:pt x="12" y="0"/>
                      </a:lnTo>
                      <a:lnTo>
                        <a:pt x="13" y="4"/>
                      </a:lnTo>
                      <a:lnTo>
                        <a:pt x="11" y="0"/>
                      </a:lnTo>
                      <a:lnTo>
                        <a:pt x="0" y="6"/>
                      </a:lnTo>
                      <a:lnTo>
                        <a:pt x="13" y="4"/>
                      </a:lnTo>
                      <a:lnTo>
                        <a:pt x="11" y="0"/>
                      </a:lnTo>
                    </a:path>
                  </a:pathLst>
                </a:custGeom>
                <a:solidFill>
                  <a:srgbClr val="000000"/>
                </a:solidFill>
                <a:ln w="9525" cap="rnd">
                  <a:noFill/>
                  <a:round/>
                  <a:headEnd/>
                  <a:tailEnd/>
                </a:ln>
              </p:spPr>
              <p:txBody>
                <a:bodyPr/>
                <a:lstStyle/>
                <a:p>
                  <a:endParaRPr lang="tr-TR"/>
                </a:p>
              </p:txBody>
            </p:sp>
            <p:sp>
              <p:nvSpPr>
                <p:cNvPr id="18851" name="Freeform 882"/>
                <p:cNvSpPr>
                  <a:spLocks/>
                </p:cNvSpPr>
                <p:nvPr/>
              </p:nvSpPr>
              <p:spPr bwMode="auto">
                <a:xfrm>
                  <a:off x="766" y="3918"/>
                  <a:ext cx="14" cy="10"/>
                </a:xfrm>
                <a:custGeom>
                  <a:avLst/>
                  <a:gdLst>
                    <a:gd name="T0" fmla="*/ 8 w 14"/>
                    <a:gd name="T1" fmla="*/ 3 h 10"/>
                    <a:gd name="T2" fmla="*/ 9 w 14"/>
                    <a:gd name="T3" fmla="*/ 0 h 10"/>
                    <a:gd name="T4" fmla="*/ 0 w 14"/>
                    <a:gd name="T5" fmla="*/ 5 h 10"/>
                    <a:gd name="T6" fmla="*/ 2 w 14"/>
                    <a:gd name="T7" fmla="*/ 9 h 10"/>
                    <a:gd name="T8" fmla="*/ 11 w 14"/>
                    <a:gd name="T9" fmla="*/ 4 h 10"/>
                    <a:gd name="T10" fmla="*/ 12 w 14"/>
                    <a:gd name="T11" fmla="*/ 1 h 10"/>
                    <a:gd name="T12" fmla="*/ 11 w 14"/>
                    <a:gd name="T13" fmla="*/ 4 h 10"/>
                    <a:gd name="T14" fmla="*/ 13 w 14"/>
                    <a:gd name="T15" fmla="*/ 3 h 10"/>
                    <a:gd name="T16" fmla="*/ 12 w 14"/>
                    <a:gd name="T17" fmla="*/ 1 h 10"/>
                    <a:gd name="T18" fmla="*/ 8 w 14"/>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0"/>
                    <a:gd name="T32" fmla="*/ 14 w 1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0">
                      <a:moveTo>
                        <a:pt x="8" y="3"/>
                      </a:moveTo>
                      <a:lnTo>
                        <a:pt x="9" y="0"/>
                      </a:lnTo>
                      <a:lnTo>
                        <a:pt x="0" y="5"/>
                      </a:lnTo>
                      <a:lnTo>
                        <a:pt x="2" y="9"/>
                      </a:lnTo>
                      <a:lnTo>
                        <a:pt x="11" y="4"/>
                      </a:lnTo>
                      <a:lnTo>
                        <a:pt x="12" y="1"/>
                      </a:lnTo>
                      <a:lnTo>
                        <a:pt x="11" y="4"/>
                      </a:lnTo>
                      <a:lnTo>
                        <a:pt x="13" y="3"/>
                      </a:lnTo>
                      <a:lnTo>
                        <a:pt x="12" y="1"/>
                      </a:lnTo>
                      <a:lnTo>
                        <a:pt x="8" y="3"/>
                      </a:lnTo>
                    </a:path>
                  </a:pathLst>
                </a:custGeom>
                <a:solidFill>
                  <a:srgbClr val="000000"/>
                </a:solidFill>
                <a:ln w="9525" cap="rnd">
                  <a:noFill/>
                  <a:round/>
                  <a:headEnd/>
                  <a:tailEnd/>
                </a:ln>
              </p:spPr>
              <p:txBody>
                <a:bodyPr/>
                <a:lstStyle/>
                <a:p>
                  <a:endParaRPr lang="tr-TR"/>
                </a:p>
              </p:txBody>
            </p:sp>
            <p:sp>
              <p:nvSpPr>
                <p:cNvPr id="18852" name="Freeform 883"/>
                <p:cNvSpPr>
                  <a:spLocks/>
                </p:cNvSpPr>
                <p:nvPr/>
              </p:nvSpPr>
              <p:spPr bwMode="auto">
                <a:xfrm>
                  <a:off x="757" y="3877"/>
                  <a:ext cx="23" cy="45"/>
                </a:xfrm>
                <a:custGeom>
                  <a:avLst/>
                  <a:gdLst>
                    <a:gd name="T0" fmla="*/ 4 w 23"/>
                    <a:gd name="T1" fmla="*/ 5 h 45"/>
                    <a:gd name="T2" fmla="*/ 0 w 23"/>
                    <a:gd name="T3" fmla="*/ 4 h 45"/>
                    <a:gd name="T4" fmla="*/ 18 w 23"/>
                    <a:gd name="T5" fmla="*/ 44 h 45"/>
                    <a:gd name="T6" fmla="*/ 22 w 23"/>
                    <a:gd name="T7" fmla="*/ 43 h 45"/>
                    <a:gd name="T8" fmla="*/ 5 w 23"/>
                    <a:gd name="T9" fmla="*/ 2 h 45"/>
                    <a:gd name="T10" fmla="*/ 1 w 23"/>
                    <a:gd name="T11" fmla="*/ 1 h 45"/>
                    <a:gd name="T12" fmla="*/ 5 w 23"/>
                    <a:gd name="T13" fmla="*/ 2 h 45"/>
                    <a:gd name="T14" fmla="*/ 4 w 23"/>
                    <a:gd name="T15" fmla="*/ 0 h 45"/>
                    <a:gd name="T16" fmla="*/ 1 w 23"/>
                    <a:gd name="T17" fmla="*/ 1 h 45"/>
                    <a:gd name="T18" fmla="*/ 4 w 23"/>
                    <a:gd name="T19" fmla="*/ 5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5"/>
                    <a:gd name="T32" fmla="*/ 23 w 23"/>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5">
                      <a:moveTo>
                        <a:pt x="4" y="5"/>
                      </a:moveTo>
                      <a:lnTo>
                        <a:pt x="0" y="4"/>
                      </a:lnTo>
                      <a:lnTo>
                        <a:pt x="18" y="44"/>
                      </a:lnTo>
                      <a:lnTo>
                        <a:pt x="22" y="43"/>
                      </a:lnTo>
                      <a:lnTo>
                        <a:pt x="5" y="2"/>
                      </a:lnTo>
                      <a:lnTo>
                        <a:pt x="1" y="1"/>
                      </a:lnTo>
                      <a:lnTo>
                        <a:pt x="5" y="2"/>
                      </a:lnTo>
                      <a:lnTo>
                        <a:pt x="4" y="0"/>
                      </a:lnTo>
                      <a:lnTo>
                        <a:pt x="1" y="1"/>
                      </a:lnTo>
                      <a:lnTo>
                        <a:pt x="4" y="5"/>
                      </a:lnTo>
                    </a:path>
                  </a:pathLst>
                </a:custGeom>
                <a:solidFill>
                  <a:srgbClr val="000000"/>
                </a:solidFill>
                <a:ln w="9525" cap="rnd">
                  <a:noFill/>
                  <a:round/>
                  <a:headEnd/>
                  <a:tailEnd/>
                </a:ln>
              </p:spPr>
              <p:txBody>
                <a:bodyPr/>
                <a:lstStyle/>
                <a:p>
                  <a:endParaRPr lang="tr-TR"/>
                </a:p>
              </p:txBody>
            </p:sp>
            <p:sp>
              <p:nvSpPr>
                <p:cNvPr id="18853" name="Freeform 884"/>
                <p:cNvSpPr>
                  <a:spLocks/>
                </p:cNvSpPr>
                <p:nvPr/>
              </p:nvSpPr>
              <p:spPr bwMode="auto">
                <a:xfrm>
                  <a:off x="747" y="3878"/>
                  <a:ext cx="15" cy="10"/>
                </a:xfrm>
                <a:custGeom>
                  <a:avLst/>
                  <a:gdLst>
                    <a:gd name="T0" fmla="*/ 1 w 15"/>
                    <a:gd name="T1" fmla="*/ 8 h 10"/>
                    <a:gd name="T2" fmla="*/ 3 w 15"/>
                    <a:gd name="T3" fmla="*/ 8 h 10"/>
                    <a:gd name="T4" fmla="*/ 14 w 15"/>
                    <a:gd name="T5" fmla="*/ 4 h 10"/>
                    <a:gd name="T6" fmla="*/ 11 w 15"/>
                    <a:gd name="T7" fmla="*/ 0 h 10"/>
                    <a:gd name="T8" fmla="*/ 0 w 15"/>
                    <a:gd name="T9" fmla="*/ 5 h 10"/>
                    <a:gd name="T10" fmla="*/ 1 w 15"/>
                    <a:gd name="T11" fmla="*/ 5 h 10"/>
                    <a:gd name="T12" fmla="*/ 1 w 15"/>
                    <a:gd name="T13" fmla="*/ 8 h 10"/>
                    <a:gd name="T14" fmla="*/ 2 w 15"/>
                    <a:gd name="T15" fmla="*/ 9 h 10"/>
                    <a:gd name="T16" fmla="*/ 3 w 15"/>
                    <a:gd name="T17" fmla="*/ 8 h 10"/>
                    <a:gd name="T18" fmla="*/ 1 w 15"/>
                    <a:gd name="T19" fmla="*/ 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1" y="8"/>
                      </a:moveTo>
                      <a:lnTo>
                        <a:pt x="3" y="8"/>
                      </a:lnTo>
                      <a:lnTo>
                        <a:pt x="14" y="4"/>
                      </a:lnTo>
                      <a:lnTo>
                        <a:pt x="11" y="0"/>
                      </a:lnTo>
                      <a:lnTo>
                        <a:pt x="0" y="5"/>
                      </a:lnTo>
                      <a:lnTo>
                        <a:pt x="1" y="5"/>
                      </a:lnTo>
                      <a:lnTo>
                        <a:pt x="1" y="8"/>
                      </a:lnTo>
                      <a:lnTo>
                        <a:pt x="2" y="9"/>
                      </a:lnTo>
                      <a:lnTo>
                        <a:pt x="3" y="8"/>
                      </a:lnTo>
                      <a:lnTo>
                        <a:pt x="1" y="8"/>
                      </a:lnTo>
                    </a:path>
                  </a:pathLst>
                </a:custGeom>
                <a:solidFill>
                  <a:srgbClr val="000000"/>
                </a:solidFill>
                <a:ln w="9525" cap="rnd">
                  <a:noFill/>
                  <a:round/>
                  <a:headEnd/>
                  <a:tailEnd/>
                </a:ln>
              </p:spPr>
              <p:txBody>
                <a:bodyPr/>
                <a:lstStyle/>
                <a:p>
                  <a:endParaRPr lang="tr-TR"/>
                </a:p>
              </p:txBody>
            </p:sp>
            <p:sp>
              <p:nvSpPr>
                <p:cNvPr id="18854" name="Freeform 885"/>
                <p:cNvSpPr>
                  <a:spLocks/>
                </p:cNvSpPr>
                <p:nvPr/>
              </p:nvSpPr>
              <p:spPr bwMode="auto">
                <a:xfrm>
                  <a:off x="723" y="3879"/>
                  <a:ext cx="26" cy="9"/>
                </a:xfrm>
                <a:custGeom>
                  <a:avLst/>
                  <a:gdLst>
                    <a:gd name="T0" fmla="*/ 4 w 26"/>
                    <a:gd name="T1" fmla="*/ 4 h 9"/>
                    <a:gd name="T2" fmla="*/ 2 w 26"/>
                    <a:gd name="T3" fmla="*/ 5 h 9"/>
                    <a:gd name="T4" fmla="*/ 25 w 26"/>
                    <a:gd name="T5" fmla="*/ 8 h 9"/>
                    <a:gd name="T6" fmla="*/ 25 w 26"/>
                    <a:gd name="T7" fmla="*/ 4 h 9"/>
                    <a:gd name="T8" fmla="*/ 2 w 26"/>
                    <a:gd name="T9" fmla="*/ 1 h 9"/>
                    <a:gd name="T10" fmla="*/ 0 w 26"/>
                    <a:gd name="T11" fmla="*/ 2 h 9"/>
                    <a:gd name="T12" fmla="*/ 2 w 26"/>
                    <a:gd name="T13" fmla="*/ 1 h 9"/>
                    <a:gd name="T14" fmla="*/ 1 w 26"/>
                    <a:gd name="T15" fmla="*/ 0 h 9"/>
                    <a:gd name="T16" fmla="*/ 0 w 26"/>
                    <a:gd name="T17" fmla="*/ 2 h 9"/>
                    <a:gd name="T18" fmla="*/ 4 w 26"/>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4" y="4"/>
                      </a:moveTo>
                      <a:lnTo>
                        <a:pt x="2" y="5"/>
                      </a:lnTo>
                      <a:lnTo>
                        <a:pt x="25" y="8"/>
                      </a:lnTo>
                      <a:lnTo>
                        <a:pt x="25" y="4"/>
                      </a:lnTo>
                      <a:lnTo>
                        <a:pt x="2" y="1"/>
                      </a:lnTo>
                      <a:lnTo>
                        <a:pt x="0" y="2"/>
                      </a:lnTo>
                      <a:lnTo>
                        <a:pt x="2" y="1"/>
                      </a:lnTo>
                      <a:lnTo>
                        <a:pt x="1" y="0"/>
                      </a:lnTo>
                      <a:lnTo>
                        <a:pt x="0" y="2"/>
                      </a:lnTo>
                      <a:lnTo>
                        <a:pt x="4" y="4"/>
                      </a:lnTo>
                    </a:path>
                  </a:pathLst>
                </a:custGeom>
                <a:solidFill>
                  <a:srgbClr val="000000"/>
                </a:solidFill>
                <a:ln w="9525" cap="rnd">
                  <a:noFill/>
                  <a:round/>
                  <a:headEnd/>
                  <a:tailEnd/>
                </a:ln>
              </p:spPr>
              <p:txBody>
                <a:bodyPr/>
                <a:lstStyle/>
                <a:p>
                  <a:endParaRPr lang="tr-TR"/>
                </a:p>
              </p:txBody>
            </p:sp>
            <p:sp>
              <p:nvSpPr>
                <p:cNvPr id="18855" name="Rectangle 886"/>
                <p:cNvSpPr>
                  <a:spLocks noChangeArrowheads="1"/>
                </p:cNvSpPr>
                <p:nvPr/>
              </p:nvSpPr>
              <p:spPr bwMode="auto">
                <a:xfrm>
                  <a:off x="313" y="3781"/>
                  <a:ext cx="57" cy="72"/>
                </a:xfrm>
                <a:prstGeom prst="rect">
                  <a:avLst/>
                </a:prstGeom>
                <a:solidFill>
                  <a:srgbClr val="84CCF4"/>
                </a:solidFill>
                <a:ln w="9525">
                  <a:noFill/>
                  <a:miter lim="800000"/>
                  <a:headEnd/>
                  <a:tailEnd/>
                </a:ln>
              </p:spPr>
              <p:txBody>
                <a:bodyPr wrap="none" anchor="ctr"/>
                <a:lstStyle/>
                <a:p>
                  <a:endParaRPr lang="tr-TR"/>
                </a:p>
              </p:txBody>
            </p:sp>
            <p:sp>
              <p:nvSpPr>
                <p:cNvPr id="18856" name="Freeform 887"/>
                <p:cNvSpPr>
                  <a:spLocks/>
                </p:cNvSpPr>
                <p:nvPr/>
              </p:nvSpPr>
              <p:spPr bwMode="auto">
                <a:xfrm>
                  <a:off x="313" y="3779"/>
                  <a:ext cx="61" cy="6"/>
                </a:xfrm>
                <a:custGeom>
                  <a:avLst/>
                  <a:gdLst>
                    <a:gd name="T0" fmla="*/ 60 w 61"/>
                    <a:gd name="T1" fmla="*/ 2 h 6"/>
                    <a:gd name="T2" fmla="*/ 57 w 61"/>
                    <a:gd name="T3" fmla="*/ 0 h 6"/>
                    <a:gd name="T4" fmla="*/ 0 w 61"/>
                    <a:gd name="T5" fmla="*/ 0 h 6"/>
                    <a:gd name="T6" fmla="*/ 0 w 61"/>
                    <a:gd name="T7" fmla="*/ 5 h 6"/>
                    <a:gd name="T8" fmla="*/ 57 w 61"/>
                    <a:gd name="T9" fmla="*/ 5 h 6"/>
                    <a:gd name="T10" fmla="*/ 55 w 61"/>
                    <a:gd name="T11" fmla="*/ 2 h 6"/>
                    <a:gd name="T12" fmla="*/ 60 w 61"/>
                    <a:gd name="T13" fmla="*/ 2 h 6"/>
                    <a:gd name="T14" fmla="*/ 60 w 61"/>
                    <a:gd name="T15" fmla="*/ 0 h 6"/>
                    <a:gd name="T16" fmla="*/ 57 w 61"/>
                    <a:gd name="T17" fmla="*/ 0 h 6"/>
                    <a:gd name="T18" fmla="*/ 60 w 61"/>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
                    <a:gd name="T32" fmla="*/ 61 w 6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
                      <a:moveTo>
                        <a:pt x="60" y="2"/>
                      </a:moveTo>
                      <a:lnTo>
                        <a:pt x="57" y="0"/>
                      </a:lnTo>
                      <a:lnTo>
                        <a:pt x="0" y="0"/>
                      </a:lnTo>
                      <a:lnTo>
                        <a:pt x="0" y="5"/>
                      </a:lnTo>
                      <a:lnTo>
                        <a:pt x="57" y="5"/>
                      </a:lnTo>
                      <a:lnTo>
                        <a:pt x="55" y="2"/>
                      </a:lnTo>
                      <a:lnTo>
                        <a:pt x="60" y="2"/>
                      </a:lnTo>
                      <a:lnTo>
                        <a:pt x="60" y="0"/>
                      </a:lnTo>
                      <a:lnTo>
                        <a:pt x="57" y="0"/>
                      </a:lnTo>
                      <a:lnTo>
                        <a:pt x="60" y="2"/>
                      </a:lnTo>
                    </a:path>
                  </a:pathLst>
                </a:custGeom>
                <a:solidFill>
                  <a:srgbClr val="000000"/>
                </a:solidFill>
                <a:ln w="9525" cap="rnd">
                  <a:noFill/>
                  <a:round/>
                  <a:headEnd/>
                  <a:tailEnd/>
                </a:ln>
              </p:spPr>
              <p:txBody>
                <a:bodyPr/>
                <a:lstStyle/>
                <a:p>
                  <a:endParaRPr lang="tr-TR"/>
                </a:p>
              </p:txBody>
            </p:sp>
            <p:sp>
              <p:nvSpPr>
                <p:cNvPr id="18857" name="Freeform 888"/>
                <p:cNvSpPr>
                  <a:spLocks/>
                </p:cNvSpPr>
                <p:nvPr/>
              </p:nvSpPr>
              <p:spPr bwMode="auto">
                <a:xfrm>
                  <a:off x="367" y="3781"/>
                  <a:ext cx="7" cy="76"/>
                </a:xfrm>
                <a:custGeom>
                  <a:avLst/>
                  <a:gdLst>
                    <a:gd name="T0" fmla="*/ 3 w 7"/>
                    <a:gd name="T1" fmla="*/ 75 h 76"/>
                    <a:gd name="T2" fmla="*/ 6 w 7"/>
                    <a:gd name="T3" fmla="*/ 73 h 76"/>
                    <a:gd name="T4" fmla="*/ 6 w 7"/>
                    <a:gd name="T5" fmla="*/ 0 h 76"/>
                    <a:gd name="T6" fmla="*/ 0 w 7"/>
                    <a:gd name="T7" fmla="*/ 0 h 76"/>
                    <a:gd name="T8" fmla="*/ 0 w 7"/>
                    <a:gd name="T9" fmla="*/ 73 h 76"/>
                    <a:gd name="T10" fmla="*/ 3 w 7"/>
                    <a:gd name="T11" fmla="*/ 70 h 76"/>
                    <a:gd name="T12" fmla="*/ 3 w 7"/>
                    <a:gd name="T13" fmla="*/ 75 h 76"/>
                    <a:gd name="T14" fmla="*/ 6 w 7"/>
                    <a:gd name="T15" fmla="*/ 75 h 76"/>
                    <a:gd name="T16" fmla="*/ 6 w 7"/>
                    <a:gd name="T17" fmla="*/ 73 h 76"/>
                    <a:gd name="T18" fmla="*/ 3 w 7"/>
                    <a:gd name="T19" fmla="*/ 7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6"/>
                    <a:gd name="T32" fmla="*/ 7 w 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6">
                      <a:moveTo>
                        <a:pt x="3" y="75"/>
                      </a:moveTo>
                      <a:lnTo>
                        <a:pt x="6" y="73"/>
                      </a:lnTo>
                      <a:lnTo>
                        <a:pt x="6" y="0"/>
                      </a:lnTo>
                      <a:lnTo>
                        <a:pt x="0" y="0"/>
                      </a:lnTo>
                      <a:lnTo>
                        <a:pt x="0" y="73"/>
                      </a:lnTo>
                      <a:lnTo>
                        <a:pt x="3" y="70"/>
                      </a:lnTo>
                      <a:lnTo>
                        <a:pt x="3" y="75"/>
                      </a:lnTo>
                      <a:lnTo>
                        <a:pt x="6" y="75"/>
                      </a:lnTo>
                      <a:lnTo>
                        <a:pt x="6" y="73"/>
                      </a:lnTo>
                      <a:lnTo>
                        <a:pt x="3" y="75"/>
                      </a:lnTo>
                    </a:path>
                  </a:pathLst>
                </a:custGeom>
                <a:solidFill>
                  <a:srgbClr val="000000"/>
                </a:solidFill>
                <a:ln w="9525" cap="rnd">
                  <a:noFill/>
                  <a:round/>
                  <a:headEnd/>
                  <a:tailEnd/>
                </a:ln>
              </p:spPr>
              <p:txBody>
                <a:bodyPr/>
                <a:lstStyle/>
                <a:p>
                  <a:endParaRPr lang="tr-TR"/>
                </a:p>
              </p:txBody>
            </p:sp>
            <p:sp>
              <p:nvSpPr>
                <p:cNvPr id="18858" name="Freeform 889"/>
                <p:cNvSpPr>
                  <a:spLocks/>
                </p:cNvSpPr>
                <p:nvPr/>
              </p:nvSpPr>
              <p:spPr bwMode="auto">
                <a:xfrm>
                  <a:off x="311" y="3851"/>
                  <a:ext cx="60" cy="6"/>
                </a:xfrm>
                <a:custGeom>
                  <a:avLst/>
                  <a:gdLst>
                    <a:gd name="T0" fmla="*/ 0 w 60"/>
                    <a:gd name="T1" fmla="*/ 2 h 6"/>
                    <a:gd name="T2" fmla="*/ 2 w 60"/>
                    <a:gd name="T3" fmla="*/ 5 h 6"/>
                    <a:gd name="T4" fmla="*/ 59 w 60"/>
                    <a:gd name="T5" fmla="*/ 5 h 6"/>
                    <a:gd name="T6" fmla="*/ 59 w 60"/>
                    <a:gd name="T7" fmla="*/ 0 h 6"/>
                    <a:gd name="T8" fmla="*/ 2 w 60"/>
                    <a:gd name="T9" fmla="*/ 0 h 6"/>
                    <a:gd name="T10" fmla="*/ 5 w 60"/>
                    <a:gd name="T11" fmla="*/ 2 h 6"/>
                    <a:gd name="T12" fmla="*/ 0 w 60"/>
                    <a:gd name="T13" fmla="*/ 2 h 6"/>
                    <a:gd name="T14" fmla="*/ 0 w 60"/>
                    <a:gd name="T15" fmla="*/ 5 h 6"/>
                    <a:gd name="T16" fmla="*/ 2 w 60"/>
                    <a:gd name="T17" fmla="*/ 5 h 6"/>
                    <a:gd name="T18" fmla="*/ 0 w 6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
                    <a:gd name="T32" fmla="*/ 60 w 6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
                      <a:moveTo>
                        <a:pt x="0" y="2"/>
                      </a:moveTo>
                      <a:lnTo>
                        <a:pt x="2" y="5"/>
                      </a:lnTo>
                      <a:lnTo>
                        <a:pt x="59" y="5"/>
                      </a:lnTo>
                      <a:lnTo>
                        <a:pt x="59"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859" name="Freeform 890"/>
                <p:cNvSpPr>
                  <a:spLocks/>
                </p:cNvSpPr>
                <p:nvPr/>
              </p:nvSpPr>
              <p:spPr bwMode="auto">
                <a:xfrm>
                  <a:off x="311" y="3779"/>
                  <a:ext cx="6" cy="75"/>
                </a:xfrm>
                <a:custGeom>
                  <a:avLst/>
                  <a:gdLst>
                    <a:gd name="T0" fmla="*/ 2 w 6"/>
                    <a:gd name="T1" fmla="*/ 0 h 75"/>
                    <a:gd name="T2" fmla="*/ 0 w 6"/>
                    <a:gd name="T3" fmla="*/ 2 h 75"/>
                    <a:gd name="T4" fmla="*/ 0 w 6"/>
                    <a:gd name="T5" fmla="*/ 74 h 75"/>
                    <a:gd name="T6" fmla="*/ 5 w 6"/>
                    <a:gd name="T7" fmla="*/ 74 h 75"/>
                    <a:gd name="T8" fmla="*/ 5 w 6"/>
                    <a:gd name="T9" fmla="*/ 2 h 75"/>
                    <a:gd name="T10" fmla="*/ 2 w 6"/>
                    <a:gd name="T11" fmla="*/ 5 h 75"/>
                    <a:gd name="T12" fmla="*/ 2 w 6"/>
                    <a:gd name="T13" fmla="*/ 0 h 75"/>
                    <a:gd name="T14" fmla="*/ 0 w 6"/>
                    <a:gd name="T15" fmla="*/ 0 h 75"/>
                    <a:gd name="T16" fmla="*/ 0 w 6"/>
                    <a:gd name="T17" fmla="*/ 2 h 75"/>
                    <a:gd name="T18" fmla="*/ 2 w 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5"/>
                    <a:gd name="T32" fmla="*/ 6 w 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5">
                      <a:moveTo>
                        <a:pt x="2" y="0"/>
                      </a:moveTo>
                      <a:lnTo>
                        <a:pt x="0" y="2"/>
                      </a:lnTo>
                      <a:lnTo>
                        <a:pt x="0" y="74"/>
                      </a:lnTo>
                      <a:lnTo>
                        <a:pt x="5" y="74"/>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860" name="Rectangle 891"/>
                <p:cNvSpPr>
                  <a:spLocks noChangeArrowheads="1"/>
                </p:cNvSpPr>
                <p:nvPr/>
              </p:nvSpPr>
              <p:spPr bwMode="auto">
                <a:xfrm>
                  <a:off x="313" y="3860"/>
                  <a:ext cx="57" cy="66"/>
                </a:xfrm>
                <a:prstGeom prst="rect">
                  <a:avLst/>
                </a:prstGeom>
                <a:solidFill>
                  <a:srgbClr val="84CCF4"/>
                </a:solidFill>
                <a:ln w="9525">
                  <a:noFill/>
                  <a:miter lim="800000"/>
                  <a:headEnd/>
                  <a:tailEnd/>
                </a:ln>
              </p:spPr>
              <p:txBody>
                <a:bodyPr wrap="none" anchor="ctr"/>
                <a:lstStyle/>
                <a:p>
                  <a:endParaRPr lang="tr-TR"/>
                </a:p>
              </p:txBody>
            </p:sp>
            <p:sp>
              <p:nvSpPr>
                <p:cNvPr id="18861" name="Freeform 892"/>
                <p:cNvSpPr>
                  <a:spLocks/>
                </p:cNvSpPr>
                <p:nvPr/>
              </p:nvSpPr>
              <p:spPr bwMode="auto">
                <a:xfrm>
                  <a:off x="313" y="3858"/>
                  <a:ext cx="61" cy="6"/>
                </a:xfrm>
                <a:custGeom>
                  <a:avLst/>
                  <a:gdLst>
                    <a:gd name="T0" fmla="*/ 60 w 61"/>
                    <a:gd name="T1" fmla="*/ 2 h 6"/>
                    <a:gd name="T2" fmla="*/ 57 w 61"/>
                    <a:gd name="T3" fmla="*/ 0 h 6"/>
                    <a:gd name="T4" fmla="*/ 0 w 61"/>
                    <a:gd name="T5" fmla="*/ 0 h 6"/>
                    <a:gd name="T6" fmla="*/ 0 w 61"/>
                    <a:gd name="T7" fmla="*/ 5 h 6"/>
                    <a:gd name="T8" fmla="*/ 57 w 61"/>
                    <a:gd name="T9" fmla="*/ 5 h 6"/>
                    <a:gd name="T10" fmla="*/ 55 w 61"/>
                    <a:gd name="T11" fmla="*/ 2 h 6"/>
                    <a:gd name="T12" fmla="*/ 60 w 61"/>
                    <a:gd name="T13" fmla="*/ 2 h 6"/>
                    <a:gd name="T14" fmla="*/ 60 w 61"/>
                    <a:gd name="T15" fmla="*/ 0 h 6"/>
                    <a:gd name="T16" fmla="*/ 57 w 61"/>
                    <a:gd name="T17" fmla="*/ 0 h 6"/>
                    <a:gd name="T18" fmla="*/ 60 w 61"/>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
                    <a:gd name="T32" fmla="*/ 61 w 6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
                      <a:moveTo>
                        <a:pt x="60" y="2"/>
                      </a:moveTo>
                      <a:lnTo>
                        <a:pt x="57" y="0"/>
                      </a:lnTo>
                      <a:lnTo>
                        <a:pt x="0" y="0"/>
                      </a:lnTo>
                      <a:lnTo>
                        <a:pt x="0" y="5"/>
                      </a:lnTo>
                      <a:lnTo>
                        <a:pt x="57" y="5"/>
                      </a:lnTo>
                      <a:lnTo>
                        <a:pt x="55" y="2"/>
                      </a:lnTo>
                      <a:lnTo>
                        <a:pt x="60" y="2"/>
                      </a:lnTo>
                      <a:lnTo>
                        <a:pt x="60" y="0"/>
                      </a:lnTo>
                      <a:lnTo>
                        <a:pt x="57" y="0"/>
                      </a:lnTo>
                      <a:lnTo>
                        <a:pt x="60" y="2"/>
                      </a:lnTo>
                    </a:path>
                  </a:pathLst>
                </a:custGeom>
                <a:solidFill>
                  <a:srgbClr val="000000"/>
                </a:solidFill>
                <a:ln w="9525" cap="rnd">
                  <a:noFill/>
                  <a:round/>
                  <a:headEnd/>
                  <a:tailEnd/>
                </a:ln>
              </p:spPr>
              <p:txBody>
                <a:bodyPr/>
                <a:lstStyle/>
                <a:p>
                  <a:endParaRPr lang="tr-TR"/>
                </a:p>
              </p:txBody>
            </p:sp>
            <p:sp>
              <p:nvSpPr>
                <p:cNvPr id="18862" name="Freeform 893"/>
                <p:cNvSpPr>
                  <a:spLocks/>
                </p:cNvSpPr>
                <p:nvPr/>
              </p:nvSpPr>
              <p:spPr bwMode="auto">
                <a:xfrm>
                  <a:off x="367" y="3860"/>
                  <a:ext cx="7" cy="69"/>
                </a:xfrm>
                <a:custGeom>
                  <a:avLst/>
                  <a:gdLst>
                    <a:gd name="T0" fmla="*/ 3 w 7"/>
                    <a:gd name="T1" fmla="*/ 68 h 69"/>
                    <a:gd name="T2" fmla="*/ 6 w 7"/>
                    <a:gd name="T3" fmla="*/ 66 h 69"/>
                    <a:gd name="T4" fmla="*/ 6 w 7"/>
                    <a:gd name="T5" fmla="*/ 0 h 69"/>
                    <a:gd name="T6" fmla="*/ 0 w 7"/>
                    <a:gd name="T7" fmla="*/ 0 h 69"/>
                    <a:gd name="T8" fmla="*/ 0 w 7"/>
                    <a:gd name="T9" fmla="*/ 66 h 69"/>
                    <a:gd name="T10" fmla="*/ 3 w 7"/>
                    <a:gd name="T11" fmla="*/ 63 h 69"/>
                    <a:gd name="T12" fmla="*/ 3 w 7"/>
                    <a:gd name="T13" fmla="*/ 68 h 69"/>
                    <a:gd name="T14" fmla="*/ 6 w 7"/>
                    <a:gd name="T15" fmla="*/ 68 h 69"/>
                    <a:gd name="T16" fmla="*/ 6 w 7"/>
                    <a:gd name="T17" fmla="*/ 66 h 69"/>
                    <a:gd name="T18" fmla="*/ 3 w 7"/>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9"/>
                    <a:gd name="T32" fmla="*/ 7 w 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9">
                      <a:moveTo>
                        <a:pt x="3" y="68"/>
                      </a:moveTo>
                      <a:lnTo>
                        <a:pt x="6" y="66"/>
                      </a:lnTo>
                      <a:lnTo>
                        <a:pt x="6" y="0"/>
                      </a:lnTo>
                      <a:lnTo>
                        <a:pt x="0" y="0"/>
                      </a:lnTo>
                      <a:lnTo>
                        <a:pt x="0" y="66"/>
                      </a:lnTo>
                      <a:lnTo>
                        <a:pt x="3" y="63"/>
                      </a:lnTo>
                      <a:lnTo>
                        <a:pt x="3" y="68"/>
                      </a:lnTo>
                      <a:lnTo>
                        <a:pt x="6" y="68"/>
                      </a:lnTo>
                      <a:lnTo>
                        <a:pt x="6" y="66"/>
                      </a:lnTo>
                      <a:lnTo>
                        <a:pt x="3" y="68"/>
                      </a:lnTo>
                    </a:path>
                  </a:pathLst>
                </a:custGeom>
                <a:solidFill>
                  <a:srgbClr val="000000"/>
                </a:solidFill>
                <a:ln w="9525" cap="rnd">
                  <a:noFill/>
                  <a:round/>
                  <a:headEnd/>
                  <a:tailEnd/>
                </a:ln>
              </p:spPr>
              <p:txBody>
                <a:bodyPr/>
                <a:lstStyle/>
                <a:p>
                  <a:endParaRPr lang="tr-TR"/>
                </a:p>
              </p:txBody>
            </p:sp>
            <p:sp>
              <p:nvSpPr>
                <p:cNvPr id="18863" name="Freeform 894"/>
                <p:cNvSpPr>
                  <a:spLocks/>
                </p:cNvSpPr>
                <p:nvPr/>
              </p:nvSpPr>
              <p:spPr bwMode="auto">
                <a:xfrm>
                  <a:off x="311" y="3923"/>
                  <a:ext cx="60" cy="6"/>
                </a:xfrm>
                <a:custGeom>
                  <a:avLst/>
                  <a:gdLst>
                    <a:gd name="T0" fmla="*/ 0 w 60"/>
                    <a:gd name="T1" fmla="*/ 2 h 6"/>
                    <a:gd name="T2" fmla="*/ 2 w 60"/>
                    <a:gd name="T3" fmla="*/ 5 h 6"/>
                    <a:gd name="T4" fmla="*/ 59 w 60"/>
                    <a:gd name="T5" fmla="*/ 5 h 6"/>
                    <a:gd name="T6" fmla="*/ 59 w 60"/>
                    <a:gd name="T7" fmla="*/ 0 h 6"/>
                    <a:gd name="T8" fmla="*/ 2 w 60"/>
                    <a:gd name="T9" fmla="*/ 0 h 6"/>
                    <a:gd name="T10" fmla="*/ 5 w 60"/>
                    <a:gd name="T11" fmla="*/ 2 h 6"/>
                    <a:gd name="T12" fmla="*/ 0 w 60"/>
                    <a:gd name="T13" fmla="*/ 2 h 6"/>
                    <a:gd name="T14" fmla="*/ 0 w 60"/>
                    <a:gd name="T15" fmla="*/ 5 h 6"/>
                    <a:gd name="T16" fmla="*/ 2 w 60"/>
                    <a:gd name="T17" fmla="*/ 5 h 6"/>
                    <a:gd name="T18" fmla="*/ 0 w 6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
                    <a:gd name="T32" fmla="*/ 60 w 6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
                      <a:moveTo>
                        <a:pt x="0" y="2"/>
                      </a:moveTo>
                      <a:lnTo>
                        <a:pt x="2" y="5"/>
                      </a:lnTo>
                      <a:lnTo>
                        <a:pt x="59" y="5"/>
                      </a:lnTo>
                      <a:lnTo>
                        <a:pt x="59"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864" name="Freeform 895"/>
                <p:cNvSpPr>
                  <a:spLocks/>
                </p:cNvSpPr>
                <p:nvPr/>
              </p:nvSpPr>
              <p:spPr bwMode="auto">
                <a:xfrm>
                  <a:off x="311" y="3858"/>
                  <a:ext cx="6" cy="69"/>
                </a:xfrm>
                <a:custGeom>
                  <a:avLst/>
                  <a:gdLst>
                    <a:gd name="T0" fmla="*/ 2 w 6"/>
                    <a:gd name="T1" fmla="*/ 0 h 69"/>
                    <a:gd name="T2" fmla="*/ 0 w 6"/>
                    <a:gd name="T3" fmla="*/ 2 h 69"/>
                    <a:gd name="T4" fmla="*/ 0 w 6"/>
                    <a:gd name="T5" fmla="*/ 68 h 69"/>
                    <a:gd name="T6" fmla="*/ 5 w 6"/>
                    <a:gd name="T7" fmla="*/ 68 h 69"/>
                    <a:gd name="T8" fmla="*/ 5 w 6"/>
                    <a:gd name="T9" fmla="*/ 2 h 69"/>
                    <a:gd name="T10" fmla="*/ 2 w 6"/>
                    <a:gd name="T11" fmla="*/ 5 h 69"/>
                    <a:gd name="T12" fmla="*/ 2 w 6"/>
                    <a:gd name="T13" fmla="*/ 0 h 69"/>
                    <a:gd name="T14" fmla="*/ 0 w 6"/>
                    <a:gd name="T15" fmla="*/ 0 h 69"/>
                    <a:gd name="T16" fmla="*/ 0 w 6"/>
                    <a:gd name="T17" fmla="*/ 2 h 69"/>
                    <a:gd name="T18" fmla="*/ 2 w 6"/>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9"/>
                    <a:gd name="T32" fmla="*/ 6 w 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9">
                      <a:moveTo>
                        <a:pt x="2" y="0"/>
                      </a:moveTo>
                      <a:lnTo>
                        <a:pt x="0" y="2"/>
                      </a:lnTo>
                      <a:lnTo>
                        <a:pt x="0" y="68"/>
                      </a:lnTo>
                      <a:lnTo>
                        <a:pt x="5" y="68"/>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865" name="Rectangle 896"/>
                <p:cNvSpPr>
                  <a:spLocks noChangeArrowheads="1"/>
                </p:cNvSpPr>
                <p:nvPr/>
              </p:nvSpPr>
              <p:spPr bwMode="auto">
                <a:xfrm>
                  <a:off x="239" y="3896"/>
                  <a:ext cx="180" cy="9"/>
                </a:xfrm>
                <a:prstGeom prst="rect">
                  <a:avLst/>
                </a:prstGeom>
                <a:solidFill>
                  <a:srgbClr val="FFFFFF"/>
                </a:solidFill>
                <a:ln w="9525">
                  <a:noFill/>
                  <a:miter lim="800000"/>
                  <a:headEnd/>
                  <a:tailEnd/>
                </a:ln>
              </p:spPr>
              <p:txBody>
                <a:bodyPr wrap="none" anchor="ctr"/>
                <a:lstStyle/>
                <a:p>
                  <a:endParaRPr lang="tr-TR"/>
                </a:p>
              </p:txBody>
            </p:sp>
            <p:sp>
              <p:nvSpPr>
                <p:cNvPr id="18866" name="Freeform 897"/>
                <p:cNvSpPr>
                  <a:spLocks/>
                </p:cNvSpPr>
                <p:nvPr/>
              </p:nvSpPr>
              <p:spPr bwMode="auto">
                <a:xfrm>
                  <a:off x="239" y="3894"/>
                  <a:ext cx="184" cy="6"/>
                </a:xfrm>
                <a:custGeom>
                  <a:avLst/>
                  <a:gdLst>
                    <a:gd name="T0" fmla="*/ 183 w 184"/>
                    <a:gd name="T1" fmla="*/ 2 h 6"/>
                    <a:gd name="T2" fmla="*/ 181 w 184"/>
                    <a:gd name="T3" fmla="*/ 0 h 6"/>
                    <a:gd name="T4" fmla="*/ 0 w 184"/>
                    <a:gd name="T5" fmla="*/ 0 h 6"/>
                    <a:gd name="T6" fmla="*/ 0 w 184"/>
                    <a:gd name="T7" fmla="*/ 5 h 6"/>
                    <a:gd name="T8" fmla="*/ 181 w 184"/>
                    <a:gd name="T9" fmla="*/ 5 h 6"/>
                    <a:gd name="T10" fmla="*/ 178 w 184"/>
                    <a:gd name="T11" fmla="*/ 2 h 6"/>
                    <a:gd name="T12" fmla="*/ 183 w 184"/>
                    <a:gd name="T13" fmla="*/ 2 h 6"/>
                    <a:gd name="T14" fmla="*/ 183 w 184"/>
                    <a:gd name="T15" fmla="*/ 0 h 6"/>
                    <a:gd name="T16" fmla="*/ 181 w 184"/>
                    <a:gd name="T17" fmla="*/ 0 h 6"/>
                    <a:gd name="T18" fmla="*/ 183 w 184"/>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6"/>
                    <a:gd name="T32" fmla="*/ 184 w 18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6">
                      <a:moveTo>
                        <a:pt x="183" y="2"/>
                      </a:moveTo>
                      <a:lnTo>
                        <a:pt x="181" y="0"/>
                      </a:lnTo>
                      <a:lnTo>
                        <a:pt x="0" y="0"/>
                      </a:lnTo>
                      <a:lnTo>
                        <a:pt x="0" y="5"/>
                      </a:lnTo>
                      <a:lnTo>
                        <a:pt x="181" y="5"/>
                      </a:lnTo>
                      <a:lnTo>
                        <a:pt x="178" y="2"/>
                      </a:lnTo>
                      <a:lnTo>
                        <a:pt x="183" y="2"/>
                      </a:lnTo>
                      <a:lnTo>
                        <a:pt x="183" y="0"/>
                      </a:lnTo>
                      <a:lnTo>
                        <a:pt x="181" y="0"/>
                      </a:lnTo>
                      <a:lnTo>
                        <a:pt x="183" y="2"/>
                      </a:lnTo>
                    </a:path>
                  </a:pathLst>
                </a:custGeom>
                <a:solidFill>
                  <a:srgbClr val="000000"/>
                </a:solidFill>
                <a:ln w="9525" cap="rnd">
                  <a:noFill/>
                  <a:round/>
                  <a:headEnd/>
                  <a:tailEnd/>
                </a:ln>
              </p:spPr>
              <p:txBody>
                <a:bodyPr/>
                <a:lstStyle/>
                <a:p>
                  <a:endParaRPr lang="tr-TR"/>
                </a:p>
              </p:txBody>
            </p:sp>
            <p:sp>
              <p:nvSpPr>
                <p:cNvPr id="18867" name="Freeform 898"/>
                <p:cNvSpPr>
                  <a:spLocks/>
                </p:cNvSpPr>
                <p:nvPr/>
              </p:nvSpPr>
              <p:spPr bwMode="auto">
                <a:xfrm>
                  <a:off x="416" y="3896"/>
                  <a:ext cx="7" cy="12"/>
                </a:xfrm>
                <a:custGeom>
                  <a:avLst/>
                  <a:gdLst>
                    <a:gd name="T0" fmla="*/ 4 w 7"/>
                    <a:gd name="T1" fmla="*/ 11 h 12"/>
                    <a:gd name="T2" fmla="*/ 6 w 7"/>
                    <a:gd name="T3" fmla="*/ 9 h 12"/>
                    <a:gd name="T4" fmla="*/ 6 w 7"/>
                    <a:gd name="T5" fmla="*/ 0 h 12"/>
                    <a:gd name="T6" fmla="*/ 0 w 7"/>
                    <a:gd name="T7" fmla="*/ 0 h 12"/>
                    <a:gd name="T8" fmla="*/ 0 w 7"/>
                    <a:gd name="T9" fmla="*/ 9 h 12"/>
                    <a:gd name="T10" fmla="*/ 4 w 7"/>
                    <a:gd name="T11" fmla="*/ 6 h 12"/>
                    <a:gd name="T12" fmla="*/ 4 w 7"/>
                    <a:gd name="T13" fmla="*/ 11 h 12"/>
                    <a:gd name="T14" fmla="*/ 6 w 7"/>
                    <a:gd name="T15" fmla="*/ 11 h 12"/>
                    <a:gd name="T16" fmla="*/ 6 w 7"/>
                    <a:gd name="T17" fmla="*/ 9 h 12"/>
                    <a:gd name="T18" fmla="*/ 4 w 7"/>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4" y="11"/>
                      </a:moveTo>
                      <a:lnTo>
                        <a:pt x="6" y="9"/>
                      </a:lnTo>
                      <a:lnTo>
                        <a:pt x="6" y="0"/>
                      </a:lnTo>
                      <a:lnTo>
                        <a:pt x="0" y="0"/>
                      </a:lnTo>
                      <a:lnTo>
                        <a:pt x="0" y="9"/>
                      </a:lnTo>
                      <a:lnTo>
                        <a:pt x="4" y="6"/>
                      </a:lnTo>
                      <a:lnTo>
                        <a:pt x="4" y="11"/>
                      </a:lnTo>
                      <a:lnTo>
                        <a:pt x="6" y="11"/>
                      </a:lnTo>
                      <a:lnTo>
                        <a:pt x="6" y="9"/>
                      </a:lnTo>
                      <a:lnTo>
                        <a:pt x="4" y="11"/>
                      </a:lnTo>
                    </a:path>
                  </a:pathLst>
                </a:custGeom>
                <a:solidFill>
                  <a:srgbClr val="000000"/>
                </a:solidFill>
                <a:ln w="9525" cap="rnd">
                  <a:noFill/>
                  <a:round/>
                  <a:headEnd/>
                  <a:tailEnd/>
                </a:ln>
              </p:spPr>
              <p:txBody>
                <a:bodyPr/>
                <a:lstStyle/>
                <a:p>
                  <a:endParaRPr lang="tr-TR"/>
                </a:p>
              </p:txBody>
            </p:sp>
            <p:sp>
              <p:nvSpPr>
                <p:cNvPr id="18868" name="Freeform 899"/>
                <p:cNvSpPr>
                  <a:spLocks/>
                </p:cNvSpPr>
                <p:nvPr/>
              </p:nvSpPr>
              <p:spPr bwMode="auto">
                <a:xfrm>
                  <a:off x="236" y="3902"/>
                  <a:ext cx="184" cy="6"/>
                </a:xfrm>
                <a:custGeom>
                  <a:avLst/>
                  <a:gdLst>
                    <a:gd name="T0" fmla="*/ 0 w 184"/>
                    <a:gd name="T1" fmla="*/ 3 h 6"/>
                    <a:gd name="T2" fmla="*/ 3 w 184"/>
                    <a:gd name="T3" fmla="*/ 5 h 6"/>
                    <a:gd name="T4" fmla="*/ 183 w 184"/>
                    <a:gd name="T5" fmla="*/ 5 h 6"/>
                    <a:gd name="T6" fmla="*/ 183 w 184"/>
                    <a:gd name="T7" fmla="*/ 0 h 6"/>
                    <a:gd name="T8" fmla="*/ 3 w 184"/>
                    <a:gd name="T9" fmla="*/ 0 h 6"/>
                    <a:gd name="T10" fmla="*/ 5 w 184"/>
                    <a:gd name="T11" fmla="*/ 3 h 6"/>
                    <a:gd name="T12" fmla="*/ 0 w 184"/>
                    <a:gd name="T13" fmla="*/ 3 h 6"/>
                    <a:gd name="T14" fmla="*/ 0 w 184"/>
                    <a:gd name="T15" fmla="*/ 5 h 6"/>
                    <a:gd name="T16" fmla="*/ 3 w 184"/>
                    <a:gd name="T17" fmla="*/ 5 h 6"/>
                    <a:gd name="T18" fmla="*/ 0 w 18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6"/>
                    <a:gd name="T32" fmla="*/ 184 w 18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6">
                      <a:moveTo>
                        <a:pt x="0" y="3"/>
                      </a:moveTo>
                      <a:lnTo>
                        <a:pt x="3" y="5"/>
                      </a:lnTo>
                      <a:lnTo>
                        <a:pt x="183" y="5"/>
                      </a:lnTo>
                      <a:lnTo>
                        <a:pt x="183" y="0"/>
                      </a:lnTo>
                      <a:lnTo>
                        <a:pt x="3" y="0"/>
                      </a:lnTo>
                      <a:lnTo>
                        <a:pt x="5" y="3"/>
                      </a:lnTo>
                      <a:lnTo>
                        <a:pt x="0" y="3"/>
                      </a:lnTo>
                      <a:lnTo>
                        <a:pt x="0" y="5"/>
                      </a:lnTo>
                      <a:lnTo>
                        <a:pt x="3" y="5"/>
                      </a:lnTo>
                      <a:lnTo>
                        <a:pt x="0" y="3"/>
                      </a:lnTo>
                    </a:path>
                  </a:pathLst>
                </a:custGeom>
                <a:solidFill>
                  <a:srgbClr val="000000"/>
                </a:solidFill>
                <a:ln w="9525" cap="rnd">
                  <a:noFill/>
                  <a:round/>
                  <a:headEnd/>
                  <a:tailEnd/>
                </a:ln>
              </p:spPr>
              <p:txBody>
                <a:bodyPr/>
                <a:lstStyle/>
                <a:p>
                  <a:endParaRPr lang="tr-TR"/>
                </a:p>
              </p:txBody>
            </p:sp>
            <p:sp>
              <p:nvSpPr>
                <p:cNvPr id="18869" name="Freeform 900"/>
                <p:cNvSpPr>
                  <a:spLocks/>
                </p:cNvSpPr>
                <p:nvPr/>
              </p:nvSpPr>
              <p:spPr bwMode="auto">
                <a:xfrm>
                  <a:off x="236" y="3894"/>
                  <a:ext cx="6" cy="12"/>
                </a:xfrm>
                <a:custGeom>
                  <a:avLst/>
                  <a:gdLst>
                    <a:gd name="T0" fmla="*/ 3 w 6"/>
                    <a:gd name="T1" fmla="*/ 0 h 12"/>
                    <a:gd name="T2" fmla="*/ 0 w 6"/>
                    <a:gd name="T3" fmla="*/ 2 h 12"/>
                    <a:gd name="T4" fmla="*/ 0 w 6"/>
                    <a:gd name="T5" fmla="*/ 11 h 12"/>
                    <a:gd name="T6" fmla="*/ 5 w 6"/>
                    <a:gd name="T7" fmla="*/ 11 h 12"/>
                    <a:gd name="T8" fmla="*/ 5 w 6"/>
                    <a:gd name="T9" fmla="*/ 2 h 12"/>
                    <a:gd name="T10" fmla="*/ 3 w 6"/>
                    <a:gd name="T11" fmla="*/ 5 h 12"/>
                    <a:gd name="T12" fmla="*/ 3 w 6"/>
                    <a:gd name="T13" fmla="*/ 0 h 12"/>
                    <a:gd name="T14" fmla="*/ 0 w 6"/>
                    <a:gd name="T15" fmla="*/ 0 h 12"/>
                    <a:gd name="T16" fmla="*/ 0 w 6"/>
                    <a:gd name="T17" fmla="*/ 2 h 12"/>
                    <a:gd name="T18" fmla="*/ 3 w 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3" y="0"/>
                      </a:moveTo>
                      <a:lnTo>
                        <a:pt x="0" y="2"/>
                      </a:lnTo>
                      <a:lnTo>
                        <a:pt x="0" y="11"/>
                      </a:lnTo>
                      <a:lnTo>
                        <a:pt x="5" y="11"/>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70" name="Rectangle 901"/>
                <p:cNvSpPr>
                  <a:spLocks noChangeArrowheads="1"/>
                </p:cNvSpPr>
                <p:nvPr/>
              </p:nvSpPr>
              <p:spPr bwMode="auto">
                <a:xfrm>
                  <a:off x="400" y="3902"/>
                  <a:ext cx="11" cy="59"/>
                </a:xfrm>
                <a:prstGeom prst="rect">
                  <a:avLst/>
                </a:prstGeom>
                <a:solidFill>
                  <a:srgbClr val="FFFFFF"/>
                </a:solidFill>
                <a:ln w="9525">
                  <a:noFill/>
                  <a:miter lim="800000"/>
                  <a:headEnd/>
                  <a:tailEnd/>
                </a:ln>
              </p:spPr>
              <p:txBody>
                <a:bodyPr wrap="none" anchor="ctr"/>
                <a:lstStyle/>
                <a:p>
                  <a:endParaRPr lang="tr-TR"/>
                </a:p>
              </p:txBody>
            </p:sp>
            <p:sp>
              <p:nvSpPr>
                <p:cNvPr id="18871" name="Freeform 902"/>
                <p:cNvSpPr>
                  <a:spLocks/>
                </p:cNvSpPr>
                <p:nvPr/>
              </p:nvSpPr>
              <p:spPr bwMode="auto">
                <a:xfrm>
                  <a:off x="400" y="3900"/>
                  <a:ext cx="15" cy="6"/>
                </a:xfrm>
                <a:custGeom>
                  <a:avLst/>
                  <a:gdLst>
                    <a:gd name="T0" fmla="*/ 14 w 15"/>
                    <a:gd name="T1" fmla="*/ 2 h 6"/>
                    <a:gd name="T2" fmla="*/ 12 w 15"/>
                    <a:gd name="T3" fmla="*/ 0 h 6"/>
                    <a:gd name="T4" fmla="*/ 0 w 15"/>
                    <a:gd name="T5" fmla="*/ 0 h 6"/>
                    <a:gd name="T6" fmla="*/ 0 w 15"/>
                    <a:gd name="T7" fmla="*/ 5 h 6"/>
                    <a:gd name="T8" fmla="*/ 12 w 15"/>
                    <a:gd name="T9" fmla="*/ 5 h 6"/>
                    <a:gd name="T10" fmla="*/ 9 w 15"/>
                    <a:gd name="T11" fmla="*/ 2 h 6"/>
                    <a:gd name="T12" fmla="*/ 14 w 15"/>
                    <a:gd name="T13" fmla="*/ 2 h 6"/>
                    <a:gd name="T14" fmla="*/ 14 w 15"/>
                    <a:gd name="T15" fmla="*/ 0 h 6"/>
                    <a:gd name="T16" fmla="*/ 12 w 15"/>
                    <a:gd name="T17" fmla="*/ 0 h 6"/>
                    <a:gd name="T18" fmla="*/ 14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2"/>
                      </a:moveTo>
                      <a:lnTo>
                        <a:pt x="12" y="0"/>
                      </a:lnTo>
                      <a:lnTo>
                        <a:pt x="0" y="0"/>
                      </a:lnTo>
                      <a:lnTo>
                        <a:pt x="0" y="5"/>
                      </a:lnTo>
                      <a:lnTo>
                        <a:pt x="12" y="5"/>
                      </a:lnTo>
                      <a:lnTo>
                        <a:pt x="9" y="2"/>
                      </a:lnTo>
                      <a:lnTo>
                        <a:pt x="14" y="2"/>
                      </a:lnTo>
                      <a:lnTo>
                        <a:pt x="14" y="0"/>
                      </a:lnTo>
                      <a:lnTo>
                        <a:pt x="12" y="0"/>
                      </a:lnTo>
                      <a:lnTo>
                        <a:pt x="14" y="2"/>
                      </a:lnTo>
                    </a:path>
                  </a:pathLst>
                </a:custGeom>
                <a:solidFill>
                  <a:srgbClr val="000000"/>
                </a:solidFill>
                <a:ln w="9525" cap="rnd">
                  <a:noFill/>
                  <a:round/>
                  <a:headEnd/>
                  <a:tailEnd/>
                </a:ln>
              </p:spPr>
              <p:txBody>
                <a:bodyPr/>
                <a:lstStyle/>
                <a:p>
                  <a:endParaRPr lang="tr-TR"/>
                </a:p>
              </p:txBody>
            </p:sp>
            <p:sp>
              <p:nvSpPr>
                <p:cNvPr id="18872" name="Freeform 903"/>
                <p:cNvSpPr>
                  <a:spLocks/>
                </p:cNvSpPr>
                <p:nvPr/>
              </p:nvSpPr>
              <p:spPr bwMode="auto">
                <a:xfrm>
                  <a:off x="409" y="3902"/>
                  <a:ext cx="6" cy="63"/>
                </a:xfrm>
                <a:custGeom>
                  <a:avLst/>
                  <a:gdLst>
                    <a:gd name="T0" fmla="*/ 3 w 6"/>
                    <a:gd name="T1" fmla="*/ 62 h 63"/>
                    <a:gd name="T2" fmla="*/ 5 w 6"/>
                    <a:gd name="T3" fmla="*/ 60 h 63"/>
                    <a:gd name="T4" fmla="*/ 5 w 6"/>
                    <a:gd name="T5" fmla="*/ 0 h 63"/>
                    <a:gd name="T6" fmla="*/ 0 w 6"/>
                    <a:gd name="T7" fmla="*/ 0 h 63"/>
                    <a:gd name="T8" fmla="*/ 0 w 6"/>
                    <a:gd name="T9" fmla="*/ 60 h 63"/>
                    <a:gd name="T10" fmla="*/ 3 w 6"/>
                    <a:gd name="T11" fmla="*/ 58 h 63"/>
                    <a:gd name="T12" fmla="*/ 3 w 6"/>
                    <a:gd name="T13" fmla="*/ 62 h 63"/>
                    <a:gd name="T14" fmla="*/ 5 w 6"/>
                    <a:gd name="T15" fmla="*/ 62 h 63"/>
                    <a:gd name="T16" fmla="*/ 5 w 6"/>
                    <a:gd name="T17" fmla="*/ 60 h 63"/>
                    <a:gd name="T18" fmla="*/ 3 w 6"/>
                    <a:gd name="T19" fmla="*/ 62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3"/>
                    <a:gd name="T32" fmla="*/ 6 w 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3">
                      <a:moveTo>
                        <a:pt x="3" y="62"/>
                      </a:moveTo>
                      <a:lnTo>
                        <a:pt x="5" y="60"/>
                      </a:lnTo>
                      <a:lnTo>
                        <a:pt x="5" y="0"/>
                      </a:lnTo>
                      <a:lnTo>
                        <a:pt x="0" y="0"/>
                      </a:lnTo>
                      <a:lnTo>
                        <a:pt x="0" y="60"/>
                      </a:lnTo>
                      <a:lnTo>
                        <a:pt x="3" y="58"/>
                      </a:lnTo>
                      <a:lnTo>
                        <a:pt x="3" y="62"/>
                      </a:lnTo>
                      <a:lnTo>
                        <a:pt x="5" y="62"/>
                      </a:lnTo>
                      <a:lnTo>
                        <a:pt x="5" y="60"/>
                      </a:lnTo>
                      <a:lnTo>
                        <a:pt x="3" y="62"/>
                      </a:lnTo>
                    </a:path>
                  </a:pathLst>
                </a:custGeom>
                <a:solidFill>
                  <a:srgbClr val="000000"/>
                </a:solidFill>
                <a:ln w="9525" cap="rnd">
                  <a:noFill/>
                  <a:round/>
                  <a:headEnd/>
                  <a:tailEnd/>
                </a:ln>
              </p:spPr>
              <p:txBody>
                <a:bodyPr/>
                <a:lstStyle/>
                <a:p>
                  <a:endParaRPr lang="tr-TR"/>
                </a:p>
              </p:txBody>
            </p:sp>
            <p:sp>
              <p:nvSpPr>
                <p:cNvPr id="18873" name="Freeform 904"/>
                <p:cNvSpPr>
                  <a:spLocks/>
                </p:cNvSpPr>
                <p:nvPr/>
              </p:nvSpPr>
              <p:spPr bwMode="auto">
                <a:xfrm>
                  <a:off x="397" y="3959"/>
                  <a:ext cx="15" cy="6"/>
                </a:xfrm>
                <a:custGeom>
                  <a:avLst/>
                  <a:gdLst>
                    <a:gd name="T0" fmla="*/ 0 w 15"/>
                    <a:gd name="T1" fmla="*/ 3 h 6"/>
                    <a:gd name="T2" fmla="*/ 3 w 15"/>
                    <a:gd name="T3" fmla="*/ 5 h 6"/>
                    <a:gd name="T4" fmla="*/ 14 w 15"/>
                    <a:gd name="T5" fmla="*/ 5 h 6"/>
                    <a:gd name="T6" fmla="*/ 14 w 15"/>
                    <a:gd name="T7" fmla="*/ 0 h 6"/>
                    <a:gd name="T8" fmla="*/ 3 w 15"/>
                    <a:gd name="T9" fmla="*/ 0 h 6"/>
                    <a:gd name="T10" fmla="*/ 5 w 15"/>
                    <a:gd name="T11" fmla="*/ 3 h 6"/>
                    <a:gd name="T12" fmla="*/ 0 w 15"/>
                    <a:gd name="T13" fmla="*/ 3 h 6"/>
                    <a:gd name="T14" fmla="*/ 0 w 15"/>
                    <a:gd name="T15" fmla="*/ 5 h 6"/>
                    <a:gd name="T16" fmla="*/ 3 w 15"/>
                    <a:gd name="T17" fmla="*/ 5 h 6"/>
                    <a:gd name="T18" fmla="*/ 0 w 15"/>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0" y="3"/>
                      </a:moveTo>
                      <a:lnTo>
                        <a:pt x="3" y="5"/>
                      </a:lnTo>
                      <a:lnTo>
                        <a:pt x="14" y="5"/>
                      </a:lnTo>
                      <a:lnTo>
                        <a:pt x="14" y="0"/>
                      </a:lnTo>
                      <a:lnTo>
                        <a:pt x="3" y="0"/>
                      </a:lnTo>
                      <a:lnTo>
                        <a:pt x="5" y="3"/>
                      </a:lnTo>
                      <a:lnTo>
                        <a:pt x="0" y="3"/>
                      </a:lnTo>
                      <a:lnTo>
                        <a:pt x="0" y="5"/>
                      </a:lnTo>
                      <a:lnTo>
                        <a:pt x="3" y="5"/>
                      </a:lnTo>
                      <a:lnTo>
                        <a:pt x="0" y="3"/>
                      </a:lnTo>
                    </a:path>
                  </a:pathLst>
                </a:custGeom>
                <a:solidFill>
                  <a:srgbClr val="000000"/>
                </a:solidFill>
                <a:ln w="9525" cap="rnd">
                  <a:noFill/>
                  <a:round/>
                  <a:headEnd/>
                  <a:tailEnd/>
                </a:ln>
              </p:spPr>
              <p:txBody>
                <a:bodyPr/>
                <a:lstStyle/>
                <a:p>
                  <a:endParaRPr lang="tr-TR"/>
                </a:p>
              </p:txBody>
            </p:sp>
            <p:sp>
              <p:nvSpPr>
                <p:cNvPr id="18874" name="Freeform 905"/>
                <p:cNvSpPr>
                  <a:spLocks/>
                </p:cNvSpPr>
                <p:nvPr/>
              </p:nvSpPr>
              <p:spPr bwMode="auto">
                <a:xfrm>
                  <a:off x="397" y="3900"/>
                  <a:ext cx="6" cy="62"/>
                </a:xfrm>
                <a:custGeom>
                  <a:avLst/>
                  <a:gdLst>
                    <a:gd name="T0" fmla="*/ 3 w 6"/>
                    <a:gd name="T1" fmla="*/ 0 h 62"/>
                    <a:gd name="T2" fmla="*/ 0 w 6"/>
                    <a:gd name="T3" fmla="*/ 2 h 62"/>
                    <a:gd name="T4" fmla="*/ 0 w 6"/>
                    <a:gd name="T5" fmla="*/ 61 h 62"/>
                    <a:gd name="T6" fmla="*/ 5 w 6"/>
                    <a:gd name="T7" fmla="*/ 61 h 62"/>
                    <a:gd name="T8" fmla="*/ 5 w 6"/>
                    <a:gd name="T9" fmla="*/ 2 h 62"/>
                    <a:gd name="T10" fmla="*/ 3 w 6"/>
                    <a:gd name="T11" fmla="*/ 5 h 62"/>
                    <a:gd name="T12" fmla="*/ 3 w 6"/>
                    <a:gd name="T13" fmla="*/ 0 h 62"/>
                    <a:gd name="T14" fmla="*/ 0 w 6"/>
                    <a:gd name="T15" fmla="*/ 0 h 62"/>
                    <a:gd name="T16" fmla="*/ 0 w 6"/>
                    <a:gd name="T17" fmla="*/ 2 h 62"/>
                    <a:gd name="T18" fmla="*/ 3 w 6"/>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2"/>
                    <a:gd name="T32" fmla="*/ 6 w 6"/>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2">
                      <a:moveTo>
                        <a:pt x="3" y="0"/>
                      </a:moveTo>
                      <a:lnTo>
                        <a:pt x="0" y="2"/>
                      </a:lnTo>
                      <a:lnTo>
                        <a:pt x="0" y="61"/>
                      </a:lnTo>
                      <a:lnTo>
                        <a:pt x="5" y="61"/>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75" name="Rectangle 906"/>
                <p:cNvSpPr>
                  <a:spLocks noChangeArrowheads="1"/>
                </p:cNvSpPr>
                <p:nvPr/>
              </p:nvSpPr>
              <p:spPr bwMode="auto">
                <a:xfrm>
                  <a:off x="378" y="3904"/>
                  <a:ext cx="12" cy="57"/>
                </a:xfrm>
                <a:prstGeom prst="rect">
                  <a:avLst/>
                </a:prstGeom>
                <a:solidFill>
                  <a:srgbClr val="FFFFFF"/>
                </a:solidFill>
                <a:ln w="9525">
                  <a:noFill/>
                  <a:miter lim="800000"/>
                  <a:headEnd/>
                  <a:tailEnd/>
                </a:ln>
              </p:spPr>
              <p:txBody>
                <a:bodyPr wrap="none" anchor="ctr"/>
                <a:lstStyle/>
                <a:p>
                  <a:endParaRPr lang="tr-TR"/>
                </a:p>
              </p:txBody>
            </p:sp>
            <p:sp>
              <p:nvSpPr>
                <p:cNvPr id="18876" name="Freeform 907"/>
                <p:cNvSpPr>
                  <a:spLocks/>
                </p:cNvSpPr>
                <p:nvPr/>
              </p:nvSpPr>
              <p:spPr bwMode="auto">
                <a:xfrm>
                  <a:off x="378" y="3901"/>
                  <a:ext cx="15" cy="6"/>
                </a:xfrm>
                <a:custGeom>
                  <a:avLst/>
                  <a:gdLst>
                    <a:gd name="T0" fmla="*/ 14 w 15"/>
                    <a:gd name="T1" fmla="*/ 2 h 6"/>
                    <a:gd name="T2" fmla="*/ 11 w 15"/>
                    <a:gd name="T3" fmla="*/ 0 h 6"/>
                    <a:gd name="T4" fmla="*/ 0 w 15"/>
                    <a:gd name="T5" fmla="*/ 0 h 6"/>
                    <a:gd name="T6" fmla="*/ 0 w 15"/>
                    <a:gd name="T7" fmla="*/ 5 h 6"/>
                    <a:gd name="T8" fmla="*/ 11 w 15"/>
                    <a:gd name="T9" fmla="*/ 5 h 6"/>
                    <a:gd name="T10" fmla="*/ 9 w 15"/>
                    <a:gd name="T11" fmla="*/ 2 h 6"/>
                    <a:gd name="T12" fmla="*/ 14 w 15"/>
                    <a:gd name="T13" fmla="*/ 2 h 6"/>
                    <a:gd name="T14" fmla="*/ 14 w 15"/>
                    <a:gd name="T15" fmla="*/ 0 h 6"/>
                    <a:gd name="T16" fmla="*/ 11 w 15"/>
                    <a:gd name="T17" fmla="*/ 0 h 6"/>
                    <a:gd name="T18" fmla="*/ 14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2"/>
                      </a:moveTo>
                      <a:lnTo>
                        <a:pt x="11" y="0"/>
                      </a:lnTo>
                      <a:lnTo>
                        <a:pt x="0" y="0"/>
                      </a:lnTo>
                      <a:lnTo>
                        <a:pt x="0" y="5"/>
                      </a:lnTo>
                      <a:lnTo>
                        <a:pt x="11" y="5"/>
                      </a:lnTo>
                      <a:lnTo>
                        <a:pt x="9" y="2"/>
                      </a:lnTo>
                      <a:lnTo>
                        <a:pt x="14" y="2"/>
                      </a:lnTo>
                      <a:lnTo>
                        <a:pt x="14" y="0"/>
                      </a:lnTo>
                      <a:lnTo>
                        <a:pt x="11" y="0"/>
                      </a:lnTo>
                      <a:lnTo>
                        <a:pt x="14" y="2"/>
                      </a:lnTo>
                    </a:path>
                  </a:pathLst>
                </a:custGeom>
                <a:solidFill>
                  <a:srgbClr val="000000"/>
                </a:solidFill>
                <a:ln w="9525" cap="rnd">
                  <a:noFill/>
                  <a:round/>
                  <a:headEnd/>
                  <a:tailEnd/>
                </a:ln>
              </p:spPr>
              <p:txBody>
                <a:bodyPr/>
                <a:lstStyle/>
                <a:p>
                  <a:endParaRPr lang="tr-TR"/>
                </a:p>
              </p:txBody>
            </p:sp>
            <p:sp>
              <p:nvSpPr>
                <p:cNvPr id="18877" name="Freeform 908"/>
                <p:cNvSpPr>
                  <a:spLocks/>
                </p:cNvSpPr>
                <p:nvPr/>
              </p:nvSpPr>
              <p:spPr bwMode="auto">
                <a:xfrm>
                  <a:off x="387" y="3904"/>
                  <a:ext cx="6" cy="60"/>
                </a:xfrm>
                <a:custGeom>
                  <a:avLst/>
                  <a:gdLst>
                    <a:gd name="T0" fmla="*/ 2 w 6"/>
                    <a:gd name="T1" fmla="*/ 59 h 60"/>
                    <a:gd name="T2" fmla="*/ 5 w 6"/>
                    <a:gd name="T3" fmla="*/ 57 h 60"/>
                    <a:gd name="T4" fmla="*/ 5 w 6"/>
                    <a:gd name="T5" fmla="*/ 0 h 60"/>
                    <a:gd name="T6" fmla="*/ 0 w 6"/>
                    <a:gd name="T7" fmla="*/ 0 h 60"/>
                    <a:gd name="T8" fmla="*/ 0 w 6"/>
                    <a:gd name="T9" fmla="*/ 57 h 60"/>
                    <a:gd name="T10" fmla="*/ 2 w 6"/>
                    <a:gd name="T11" fmla="*/ 54 h 60"/>
                    <a:gd name="T12" fmla="*/ 2 w 6"/>
                    <a:gd name="T13" fmla="*/ 59 h 60"/>
                    <a:gd name="T14" fmla="*/ 5 w 6"/>
                    <a:gd name="T15" fmla="*/ 59 h 60"/>
                    <a:gd name="T16" fmla="*/ 5 w 6"/>
                    <a:gd name="T17" fmla="*/ 57 h 60"/>
                    <a:gd name="T18" fmla="*/ 2 w 6"/>
                    <a:gd name="T19" fmla="*/ 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0"/>
                    <a:gd name="T32" fmla="*/ 6 w 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0">
                      <a:moveTo>
                        <a:pt x="2" y="59"/>
                      </a:moveTo>
                      <a:lnTo>
                        <a:pt x="5" y="57"/>
                      </a:lnTo>
                      <a:lnTo>
                        <a:pt x="5" y="0"/>
                      </a:lnTo>
                      <a:lnTo>
                        <a:pt x="0" y="0"/>
                      </a:lnTo>
                      <a:lnTo>
                        <a:pt x="0" y="57"/>
                      </a:lnTo>
                      <a:lnTo>
                        <a:pt x="2" y="54"/>
                      </a:lnTo>
                      <a:lnTo>
                        <a:pt x="2" y="59"/>
                      </a:lnTo>
                      <a:lnTo>
                        <a:pt x="5" y="59"/>
                      </a:lnTo>
                      <a:lnTo>
                        <a:pt x="5" y="57"/>
                      </a:lnTo>
                      <a:lnTo>
                        <a:pt x="2" y="59"/>
                      </a:lnTo>
                    </a:path>
                  </a:pathLst>
                </a:custGeom>
                <a:solidFill>
                  <a:srgbClr val="000000"/>
                </a:solidFill>
                <a:ln w="9525" cap="rnd">
                  <a:noFill/>
                  <a:round/>
                  <a:headEnd/>
                  <a:tailEnd/>
                </a:ln>
              </p:spPr>
              <p:txBody>
                <a:bodyPr/>
                <a:lstStyle/>
                <a:p>
                  <a:endParaRPr lang="tr-TR"/>
                </a:p>
              </p:txBody>
            </p:sp>
            <p:sp>
              <p:nvSpPr>
                <p:cNvPr id="18878" name="Freeform 909"/>
                <p:cNvSpPr>
                  <a:spLocks/>
                </p:cNvSpPr>
                <p:nvPr/>
              </p:nvSpPr>
              <p:spPr bwMode="auto">
                <a:xfrm>
                  <a:off x="375" y="3959"/>
                  <a:ext cx="16" cy="5"/>
                </a:xfrm>
                <a:custGeom>
                  <a:avLst/>
                  <a:gdLst>
                    <a:gd name="T0" fmla="*/ 0 w 16"/>
                    <a:gd name="T1" fmla="*/ 2 h 5"/>
                    <a:gd name="T2" fmla="*/ 2 w 16"/>
                    <a:gd name="T3" fmla="*/ 4 h 5"/>
                    <a:gd name="T4" fmla="*/ 15 w 16"/>
                    <a:gd name="T5" fmla="*/ 4 h 5"/>
                    <a:gd name="T6" fmla="*/ 15 w 16"/>
                    <a:gd name="T7" fmla="*/ 0 h 5"/>
                    <a:gd name="T8" fmla="*/ 2 w 16"/>
                    <a:gd name="T9" fmla="*/ 0 h 5"/>
                    <a:gd name="T10" fmla="*/ 5 w 16"/>
                    <a:gd name="T11" fmla="*/ 2 h 5"/>
                    <a:gd name="T12" fmla="*/ 0 w 16"/>
                    <a:gd name="T13" fmla="*/ 2 h 5"/>
                    <a:gd name="T14" fmla="*/ 0 w 16"/>
                    <a:gd name="T15" fmla="*/ 4 h 5"/>
                    <a:gd name="T16" fmla="*/ 2 w 16"/>
                    <a:gd name="T17" fmla="*/ 4 h 5"/>
                    <a:gd name="T18" fmla="*/ 0 w 16"/>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2"/>
                      </a:moveTo>
                      <a:lnTo>
                        <a:pt x="2" y="4"/>
                      </a:lnTo>
                      <a:lnTo>
                        <a:pt x="15" y="4"/>
                      </a:lnTo>
                      <a:lnTo>
                        <a:pt x="15" y="0"/>
                      </a:lnTo>
                      <a:lnTo>
                        <a:pt x="2" y="0"/>
                      </a:lnTo>
                      <a:lnTo>
                        <a:pt x="5" y="2"/>
                      </a:lnTo>
                      <a:lnTo>
                        <a:pt x="0" y="2"/>
                      </a:lnTo>
                      <a:lnTo>
                        <a:pt x="0" y="4"/>
                      </a:lnTo>
                      <a:lnTo>
                        <a:pt x="2" y="4"/>
                      </a:lnTo>
                      <a:lnTo>
                        <a:pt x="0" y="2"/>
                      </a:lnTo>
                    </a:path>
                  </a:pathLst>
                </a:custGeom>
                <a:solidFill>
                  <a:srgbClr val="000000"/>
                </a:solidFill>
                <a:ln w="9525" cap="rnd">
                  <a:noFill/>
                  <a:round/>
                  <a:headEnd/>
                  <a:tailEnd/>
                </a:ln>
              </p:spPr>
              <p:txBody>
                <a:bodyPr/>
                <a:lstStyle/>
                <a:p>
                  <a:endParaRPr lang="tr-TR"/>
                </a:p>
              </p:txBody>
            </p:sp>
            <p:sp>
              <p:nvSpPr>
                <p:cNvPr id="18879" name="Freeform 910"/>
                <p:cNvSpPr>
                  <a:spLocks/>
                </p:cNvSpPr>
                <p:nvPr/>
              </p:nvSpPr>
              <p:spPr bwMode="auto">
                <a:xfrm>
                  <a:off x="375" y="3901"/>
                  <a:ext cx="7" cy="61"/>
                </a:xfrm>
                <a:custGeom>
                  <a:avLst/>
                  <a:gdLst>
                    <a:gd name="T0" fmla="*/ 3 w 7"/>
                    <a:gd name="T1" fmla="*/ 0 h 61"/>
                    <a:gd name="T2" fmla="*/ 0 w 7"/>
                    <a:gd name="T3" fmla="*/ 2 h 61"/>
                    <a:gd name="T4" fmla="*/ 0 w 7"/>
                    <a:gd name="T5" fmla="*/ 60 h 61"/>
                    <a:gd name="T6" fmla="*/ 6 w 7"/>
                    <a:gd name="T7" fmla="*/ 60 h 61"/>
                    <a:gd name="T8" fmla="*/ 6 w 7"/>
                    <a:gd name="T9" fmla="*/ 2 h 61"/>
                    <a:gd name="T10" fmla="*/ 3 w 7"/>
                    <a:gd name="T11" fmla="*/ 5 h 61"/>
                    <a:gd name="T12" fmla="*/ 3 w 7"/>
                    <a:gd name="T13" fmla="*/ 0 h 61"/>
                    <a:gd name="T14" fmla="*/ 0 w 7"/>
                    <a:gd name="T15" fmla="*/ 0 h 61"/>
                    <a:gd name="T16" fmla="*/ 0 w 7"/>
                    <a:gd name="T17" fmla="*/ 2 h 61"/>
                    <a:gd name="T18" fmla="*/ 3 w 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
                    <a:gd name="T32" fmla="*/ 7 w 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
                      <a:moveTo>
                        <a:pt x="3" y="0"/>
                      </a:moveTo>
                      <a:lnTo>
                        <a:pt x="0" y="2"/>
                      </a:lnTo>
                      <a:lnTo>
                        <a:pt x="0" y="60"/>
                      </a:lnTo>
                      <a:lnTo>
                        <a:pt x="6" y="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80" name="Rectangle 911"/>
                <p:cNvSpPr>
                  <a:spLocks noChangeArrowheads="1"/>
                </p:cNvSpPr>
                <p:nvPr/>
              </p:nvSpPr>
              <p:spPr bwMode="auto">
                <a:xfrm>
                  <a:off x="358" y="3904"/>
                  <a:ext cx="12" cy="57"/>
                </a:xfrm>
                <a:prstGeom prst="rect">
                  <a:avLst/>
                </a:prstGeom>
                <a:solidFill>
                  <a:srgbClr val="FFFFFF"/>
                </a:solidFill>
                <a:ln w="9525">
                  <a:noFill/>
                  <a:miter lim="800000"/>
                  <a:headEnd/>
                  <a:tailEnd/>
                </a:ln>
              </p:spPr>
              <p:txBody>
                <a:bodyPr wrap="none" anchor="ctr"/>
                <a:lstStyle/>
                <a:p>
                  <a:endParaRPr lang="tr-TR"/>
                </a:p>
              </p:txBody>
            </p:sp>
            <p:sp>
              <p:nvSpPr>
                <p:cNvPr id="18881" name="Freeform 912"/>
                <p:cNvSpPr>
                  <a:spLocks/>
                </p:cNvSpPr>
                <p:nvPr/>
              </p:nvSpPr>
              <p:spPr bwMode="auto">
                <a:xfrm>
                  <a:off x="358" y="3901"/>
                  <a:ext cx="15" cy="6"/>
                </a:xfrm>
                <a:custGeom>
                  <a:avLst/>
                  <a:gdLst>
                    <a:gd name="T0" fmla="*/ 14 w 15"/>
                    <a:gd name="T1" fmla="*/ 2 h 6"/>
                    <a:gd name="T2" fmla="*/ 11 w 15"/>
                    <a:gd name="T3" fmla="*/ 0 h 6"/>
                    <a:gd name="T4" fmla="*/ 0 w 15"/>
                    <a:gd name="T5" fmla="*/ 0 h 6"/>
                    <a:gd name="T6" fmla="*/ 0 w 15"/>
                    <a:gd name="T7" fmla="*/ 5 h 6"/>
                    <a:gd name="T8" fmla="*/ 11 w 15"/>
                    <a:gd name="T9" fmla="*/ 5 h 6"/>
                    <a:gd name="T10" fmla="*/ 9 w 15"/>
                    <a:gd name="T11" fmla="*/ 2 h 6"/>
                    <a:gd name="T12" fmla="*/ 14 w 15"/>
                    <a:gd name="T13" fmla="*/ 2 h 6"/>
                    <a:gd name="T14" fmla="*/ 14 w 15"/>
                    <a:gd name="T15" fmla="*/ 0 h 6"/>
                    <a:gd name="T16" fmla="*/ 11 w 15"/>
                    <a:gd name="T17" fmla="*/ 0 h 6"/>
                    <a:gd name="T18" fmla="*/ 14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2"/>
                      </a:moveTo>
                      <a:lnTo>
                        <a:pt x="11" y="0"/>
                      </a:lnTo>
                      <a:lnTo>
                        <a:pt x="0" y="0"/>
                      </a:lnTo>
                      <a:lnTo>
                        <a:pt x="0" y="5"/>
                      </a:lnTo>
                      <a:lnTo>
                        <a:pt x="11" y="5"/>
                      </a:lnTo>
                      <a:lnTo>
                        <a:pt x="9" y="2"/>
                      </a:lnTo>
                      <a:lnTo>
                        <a:pt x="14" y="2"/>
                      </a:lnTo>
                      <a:lnTo>
                        <a:pt x="14" y="0"/>
                      </a:lnTo>
                      <a:lnTo>
                        <a:pt x="11" y="0"/>
                      </a:lnTo>
                      <a:lnTo>
                        <a:pt x="14" y="2"/>
                      </a:lnTo>
                    </a:path>
                  </a:pathLst>
                </a:custGeom>
                <a:solidFill>
                  <a:srgbClr val="000000"/>
                </a:solidFill>
                <a:ln w="9525" cap="rnd">
                  <a:noFill/>
                  <a:round/>
                  <a:headEnd/>
                  <a:tailEnd/>
                </a:ln>
              </p:spPr>
              <p:txBody>
                <a:bodyPr/>
                <a:lstStyle/>
                <a:p>
                  <a:endParaRPr lang="tr-TR"/>
                </a:p>
              </p:txBody>
            </p:sp>
            <p:sp>
              <p:nvSpPr>
                <p:cNvPr id="18882" name="Freeform 913"/>
                <p:cNvSpPr>
                  <a:spLocks/>
                </p:cNvSpPr>
                <p:nvPr/>
              </p:nvSpPr>
              <p:spPr bwMode="auto">
                <a:xfrm>
                  <a:off x="367" y="3904"/>
                  <a:ext cx="6" cy="60"/>
                </a:xfrm>
                <a:custGeom>
                  <a:avLst/>
                  <a:gdLst>
                    <a:gd name="T0" fmla="*/ 2 w 6"/>
                    <a:gd name="T1" fmla="*/ 59 h 60"/>
                    <a:gd name="T2" fmla="*/ 5 w 6"/>
                    <a:gd name="T3" fmla="*/ 57 h 60"/>
                    <a:gd name="T4" fmla="*/ 5 w 6"/>
                    <a:gd name="T5" fmla="*/ 0 h 60"/>
                    <a:gd name="T6" fmla="*/ 0 w 6"/>
                    <a:gd name="T7" fmla="*/ 0 h 60"/>
                    <a:gd name="T8" fmla="*/ 0 w 6"/>
                    <a:gd name="T9" fmla="*/ 57 h 60"/>
                    <a:gd name="T10" fmla="*/ 2 w 6"/>
                    <a:gd name="T11" fmla="*/ 54 h 60"/>
                    <a:gd name="T12" fmla="*/ 2 w 6"/>
                    <a:gd name="T13" fmla="*/ 59 h 60"/>
                    <a:gd name="T14" fmla="*/ 5 w 6"/>
                    <a:gd name="T15" fmla="*/ 59 h 60"/>
                    <a:gd name="T16" fmla="*/ 5 w 6"/>
                    <a:gd name="T17" fmla="*/ 57 h 60"/>
                    <a:gd name="T18" fmla="*/ 2 w 6"/>
                    <a:gd name="T19" fmla="*/ 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0"/>
                    <a:gd name="T32" fmla="*/ 6 w 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0">
                      <a:moveTo>
                        <a:pt x="2" y="59"/>
                      </a:moveTo>
                      <a:lnTo>
                        <a:pt x="5" y="57"/>
                      </a:lnTo>
                      <a:lnTo>
                        <a:pt x="5" y="0"/>
                      </a:lnTo>
                      <a:lnTo>
                        <a:pt x="0" y="0"/>
                      </a:lnTo>
                      <a:lnTo>
                        <a:pt x="0" y="57"/>
                      </a:lnTo>
                      <a:lnTo>
                        <a:pt x="2" y="54"/>
                      </a:lnTo>
                      <a:lnTo>
                        <a:pt x="2" y="59"/>
                      </a:lnTo>
                      <a:lnTo>
                        <a:pt x="5" y="59"/>
                      </a:lnTo>
                      <a:lnTo>
                        <a:pt x="5" y="57"/>
                      </a:lnTo>
                      <a:lnTo>
                        <a:pt x="2" y="59"/>
                      </a:lnTo>
                    </a:path>
                  </a:pathLst>
                </a:custGeom>
                <a:solidFill>
                  <a:srgbClr val="000000"/>
                </a:solidFill>
                <a:ln w="9525" cap="rnd">
                  <a:noFill/>
                  <a:round/>
                  <a:headEnd/>
                  <a:tailEnd/>
                </a:ln>
              </p:spPr>
              <p:txBody>
                <a:bodyPr/>
                <a:lstStyle/>
                <a:p>
                  <a:endParaRPr lang="tr-TR"/>
                </a:p>
              </p:txBody>
            </p:sp>
            <p:sp>
              <p:nvSpPr>
                <p:cNvPr id="18883" name="Freeform 914"/>
                <p:cNvSpPr>
                  <a:spLocks/>
                </p:cNvSpPr>
                <p:nvPr/>
              </p:nvSpPr>
              <p:spPr bwMode="auto">
                <a:xfrm>
                  <a:off x="355" y="3959"/>
                  <a:ext cx="16" cy="5"/>
                </a:xfrm>
                <a:custGeom>
                  <a:avLst/>
                  <a:gdLst>
                    <a:gd name="T0" fmla="*/ 0 w 16"/>
                    <a:gd name="T1" fmla="*/ 2 h 5"/>
                    <a:gd name="T2" fmla="*/ 3 w 16"/>
                    <a:gd name="T3" fmla="*/ 4 h 5"/>
                    <a:gd name="T4" fmla="*/ 15 w 16"/>
                    <a:gd name="T5" fmla="*/ 4 h 5"/>
                    <a:gd name="T6" fmla="*/ 15 w 16"/>
                    <a:gd name="T7" fmla="*/ 0 h 5"/>
                    <a:gd name="T8" fmla="*/ 3 w 16"/>
                    <a:gd name="T9" fmla="*/ 0 h 5"/>
                    <a:gd name="T10" fmla="*/ 6 w 16"/>
                    <a:gd name="T11" fmla="*/ 2 h 5"/>
                    <a:gd name="T12" fmla="*/ 0 w 16"/>
                    <a:gd name="T13" fmla="*/ 2 h 5"/>
                    <a:gd name="T14" fmla="*/ 0 w 16"/>
                    <a:gd name="T15" fmla="*/ 4 h 5"/>
                    <a:gd name="T16" fmla="*/ 3 w 16"/>
                    <a:gd name="T17" fmla="*/ 4 h 5"/>
                    <a:gd name="T18" fmla="*/ 0 w 16"/>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2"/>
                      </a:moveTo>
                      <a:lnTo>
                        <a:pt x="3" y="4"/>
                      </a:lnTo>
                      <a:lnTo>
                        <a:pt x="15" y="4"/>
                      </a:lnTo>
                      <a:lnTo>
                        <a:pt x="15" y="0"/>
                      </a:lnTo>
                      <a:lnTo>
                        <a:pt x="3" y="0"/>
                      </a:lnTo>
                      <a:lnTo>
                        <a:pt x="6"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884" name="Freeform 915"/>
                <p:cNvSpPr>
                  <a:spLocks/>
                </p:cNvSpPr>
                <p:nvPr/>
              </p:nvSpPr>
              <p:spPr bwMode="auto">
                <a:xfrm>
                  <a:off x="355" y="3901"/>
                  <a:ext cx="6" cy="61"/>
                </a:xfrm>
                <a:custGeom>
                  <a:avLst/>
                  <a:gdLst>
                    <a:gd name="T0" fmla="*/ 2 w 6"/>
                    <a:gd name="T1" fmla="*/ 0 h 61"/>
                    <a:gd name="T2" fmla="*/ 0 w 6"/>
                    <a:gd name="T3" fmla="*/ 2 h 61"/>
                    <a:gd name="T4" fmla="*/ 0 w 6"/>
                    <a:gd name="T5" fmla="*/ 60 h 61"/>
                    <a:gd name="T6" fmla="*/ 5 w 6"/>
                    <a:gd name="T7" fmla="*/ 60 h 61"/>
                    <a:gd name="T8" fmla="*/ 5 w 6"/>
                    <a:gd name="T9" fmla="*/ 2 h 61"/>
                    <a:gd name="T10" fmla="*/ 2 w 6"/>
                    <a:gd name="T11" fmla="*/ 5 h 61"/>
                    <a:gd name="T12" fmla="*/ 2 w 6"/>
                    <a:gd name="T13" fmla="*/ 0 h 61"/>
                    <a:gd name="T14" fmla="*/ 0 w 6"/>
                    <a:gd name="T15" fmla="*/ 0 h 61"/>
                    <a:gd name="T16" fmla="*/ 0 w 6"/>
                    <a:gd name="T17" fmla="*/ 2 h 61"/>
                    <a:gd name="T18" fmla="*/ 2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0"/>
                      </a:moveTo>
                      <a:lnTo>
                        <a:pt x="0" y="2"/>
                      </a:lnTo>
                      <a:lnTo>
                        <a:pt x="0" y="60"/>
                      </a:lnTo>
                      <a:lnTo>
                        <a:pt x="5" y="60"/>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885" name="Rectangle 916"/>
                <p:cNvSpPr>
                  <a:spLocks noChangeArrowheads="1"/>
                </p:cNvSpPr>
                <p:nvPr/>
              </p:nvSpPr>
              <p:spPr bwMode="auto">
                <a:xfrm>
                  <a:off x="336" y="3904"/>
                  <a:ext cx="11" cy="57"/>
                </a:xfrm>
                <a:prstGeom prst="rect">
                  <a:avLst/>
                </a:prstGeom>
                <a:solidFill>
                  <a:srgbClr val="FFFFFF"/>
                </a:solidFill>
                <a:ln w="9525">
                  <a:noFill/>
                  <a:miter lim="800000"/>
                  <a:headEnd/>
                  <a:tailEnd/>
                </a:ln>
              </p:spPr>
              <p:txBody>
                <a:bodyPr wrap="none" anchor="ctr"/>
                <a:lstStyle/>
                <a:p>
                  <a:endParaRPr lang="tr-TR"/>
                </a:p>
              </p:txBody>
            </p:sp>
            <p:sp>
              <p:nvSpPr>
                <p:cNvPr id="18886" name="Freeform 917"/>
                <p:cNvSpPr>
                  <a:spLocks/>
                </p:cNvSpPr>
                <p:nvPr/>
              </p:nvSpPr>
              <p:spPr bwMode="auto">
                <a:xfrm>
                  <a:off x="336" y="3901"/>
                  <a:ext cx="15" cy="6"/>
                </a:xfrm>
                <a:custGeom>
                  <a:avLst/>
                  <a:gdLst>
                    <a:gd name="T0" fmla="*/ 14 w 15"/>
                    <a:gd name="T1" fmla="*/ 2 h 6"/>
                    <a:gd name="T2" fmla="*/ 11 w 15"/>
                    <a:gd name="T3" fmla="*/ 0 h 6"/>
                    <a:gd name="T4" fmla="*/ 0 w 15"/>
                    <a:gd name="T5" fmla="*/ 0 h 6"/>
                    <a:gd name="T6" fmla="*/ 0 w 15"/>
                    <a:gd name="T7" fmla="*/ 5 h 6"/>
                    <a:gd name="T8" fmla="*/ 11 w 15"/>
                    <a:gd name="T9" fmla="*/ 5 h 6"/>
                    <a:gd name="T10" fmla="*/ 9 w 15"/>
                    <a:gd name="T11" fmla="*/ 2 h 6"/>
                    <a:gd name="T12" fmla="*/ 14 w 15"/>
                    <a:gd name="T13" fmla="*/ 2 h 6"/>
                    <a:gd name="T14" fmla="*/ 14 w 15"/>
                    <a:gd name="T15" fmla="*/ 0 h 6"/>
                    <a:gd name="T16" fmla="*/ 11 w 15"/>
                    <a:gd name="T17" fmla="*/ 0 h 6"/>
                    <a:gd name="T18" fmla="*/ 14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2"/>
                      </a:moveTo>
                      <a:lnTo>
                        <a:pt x="11" y="0"/>
                      </a:lnTo>
                      <a:lnTo>
                        <a:pt x="0" y="0"/>
                      </a:lnTo>
                      <a:lnTo>
                        <a:pt x="0" y="5"/>
                      </a:lnTo>
                      <a:lnTo>
                        <a:pt x="11" y="5"/>
                      </a:lnTo>
                      <a:lnTo>
                        <a:pt x="9" y="2"/>
                      </a:lnTo>
                      <a:lnTo>
                        <a:pt x="14" y="2"/>
                      </a:lnTo>
                      <a:lnTo>
                        <a:pt x="14" y="0"/>
                      </a:lnTo>
                      <a:lnTo>
                        <a:pt x="11" y="0"/>
                      </a:lnTo>
                      <a:lnTo>
                        <a:pt x="14" y="2"/>
                      </a:lnTo>
                    </a:path>
                  </a:pathLst>
                </a:custGeom>
                <a:solidFill>
                  <a:srgbClr val="000000"/>
                </a:solidFill>
                <a:ln w="9525" cap="rnd">
                  <a:noFill/>
                  <a:round/>
                  <a:headEnd/>
                  <a:tailEnd/>
                </a:ln>
              </p:spPr>
              <p:txBody>
                <a:bodyPr/>
                <a:lstStyle/>
                <a:p>
                  <a:endParaRPr lang="tr-TR"/>
                </a:p>
              </p:txBody>
            </p:sp>
            <p:sp>
              <p:nvSpPr>
                <p:cNvPr id="18887" name="Freeform 918"/>
                <p:cNvSpPr>
                  <a:spLocks/>
                </p:cNvSpPr>
                <p:nvPr/>
              </p:nvSpPr>
              <p:spPr bwMode="auto">
                <a:xfrm>
                  <a:off x="345" y="3904"/>
                  <a:ext cx="6" cy="60"/>
                </a:xfrm>
                <a:custGeom>
                  <a:avLst/>
                  <a:gdLst>
                    <a:gd name="T0" fmla="*/ 2 w 6"/>
                    <a:gd name="T1" fmla="*/ 59 h 60"/>
                    <a:gd name="T2" fmla="*/ 5 w 6"/>
                    <a:gd name="T3" fmla="*/ 57 h 60"/>
                    <a:gd name="T4" fmla="*/ 5 w 6"/>
                    <a:gd name="T5" fmla="*/ 0 h 60"/>
                    <a:gd name="T6" fmla="*/ 0 w 6"/>
                    <a:gd name="T7" fmla="*/ 0 h 60"/>
                    <a:gd name="T8" fmla="*/ 0 w 6"/>
                    <a:gd name="T9" fmla="*/ 57 h 60"/>
                    <a:gd name="T10" fmla="*/ 2 w 6"/>
                    <a:gd name="T11" fmla="*/ 54 h 60"/>
                    <a:gd name="T12" fmla="*/ 2 w 6"/>
                    <a:gd name="T13" fmla="*/ 59 h 60"/>
                    <a:gd name="T14" fmla="*/ 5 w 6"/>
                    <a:gd name="T15" fmla="*/ 59 h 60"/>
                    <a:gd name="T16" fmla="*/ 5 w 6"/>
                    <a:gd name="T17" fmla="*/ 57 h 60"/>
                    <a:gd name="T18" fmla="*/ 2 w 6"/>
                    <a:gd name="T19" fmla="*/ 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0"/>
                    <a:gd name="T32" fmla="*/ 6 w 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0">
                      <a:moveTo>
                        <a:pt x="2" y="59"/>
                      </a:moveTo>
                      <a:lnTo>
                        <a:pt x="5" y="57"/>
                      </a:lnTo>
                      <a:lnTo>
                        <a:pt x="5" y="0"/>
                      </a:lnTo>
                      <a:lnTo>
                        <a:pt x="0" y="0"/>
                      </a:lnTo>
                      <a:lnTo>
                        <a:pt x="0" y="57"/>
                      </a:lnTo>
                      <a:lnTo>
                        <a:pt x="2" y="54"/>
                      </a:lnTo>
                      <a:lnTo>
                        <a:pt x="2" y="59"/>
                      </a:lnTo>
                      <a:lnTo>
                        <a:pt x="5" y="59"/>
                      </a:lnTo>
                      <a:lnTo>
                        <a:pt x="5" y="57"/>
                      </a:lnTo>
                      <a:lnTo>
                        <a:pt x="2" y="59"/>
                      </a:lnTo>
                    </a:path>
                  </a:pathLst>
                </a:custGeom>
                <a:solidFill>
                  <a:srgbClr val="000000"/>
                </a:solidFill>
                <a:ln w="9525" cap="rnd">
                  <a:noFill/>
                  <a:round/>
                  <a:headEnd/>
                  <a:tailEnd/>
                </a:ln>
              </p:spPr>
              <p:txBody>
                <a:bodyPr/>
                <a:lstStyle/>
                <a:p>
                  <a:endParaRPr lang="tr-TR"/>
                </a:p>
              </p:txBody>
            </p:sp>
            <p:sp>
              <p:nvSpPr>
                <p:cNvPr id="18888" name="Freeform 919"/>
                <p:cNvSpPr>
                  <a:spLocks/>
                </p:cNvSpPr>
                <p:nvPr/>
              </p:nvSpPr>
              <p:spPr bwMode="auto">
                <a:xfrm>
                  <a:off x="332" y="3959"/>
                  <a:ext cx="16" cy="5"/>
                </a:xfrm>
                <a:custGeom>
                  <a:avLst/>
                  <a:gdLst>
                    <a:gd name="T0" fmla="*/ 0 w 16"/>
                    <a:gd name="T1" fmla="*/ 2 h 5"/>
                    <a:gd name="T2" fmla="*/ 3 w 16"/>
                    <a:gd name="T3" fmla="*/ 4 h 5"/>
                    <a:gd name="T4" fmla="*/ 15 w 16"/>
                    <a:gd name="T5" fmla="*/ 4 h 5"/>
                    <a:gd name="T6" fmla="*/ 15 w 16"/>
                    <a:gd name="T7" fmla="*/ 0 h 5"/>
                    <a:gd name="T8" fmla="*/ 3 w 16"/>
                    <a:gd name="T9" fmla="*/ 0 h 5"/>
                    <a:gd name="T10" fmla="*/ 6 w 16"/>
                    <a:gd name="T11" fmla="*/ 2 h 5"/>
                    <a:gd name="T12" fmla="*/ 0 w 16"/>
                    <a:gd name="T13" fmla="*/ 2 h 5"/>
                    <a:gd name="T14" fmla="*/ 0 w 16"/>
                    <a:gd name="T15" fmla="*/ 4 h 5"/>
                    <a:gd name="T16" fmla="*/ 3 w 16"/>
                    <a:gd name="T17" fmla="*/ 4 h 5"/>
                    <a:gd name="T18" fmla="*/ 0 w 16"/>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2"/>
                      </a:moveTo>
                      <a:lnTo>
                        <a:pt x="3" y="4"/>
                      </a:lnTo>
                      <a:lnTo>
                        <a:pt x="15" y="4"/>
                      </a:lnTo>
                      <a:lnTo>
                        <a:pt x="15" y="0"/>
                      </a:lnTo>
                      <a:lnTo>
                        <a:pt x="3" y="0"/>
                      </a:lnTo>
                      <a:lnTo>
                        <a:pt x="6"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889" name="Freeform 920"/>
                <p:cNvSpPr>
                  <a:spLocks/>
                </p:cNvSpPr>
                <p:nvPr/>
              </p:nvSpPr>
              <p:spPr bwMode="auto">
                <a:xfrm>
                  <a:off x="332" y="3901"/>
                  <a:ext cx="7" cy="61"/>
                </a:xfrm>
                <a:custGeom>
                  <a:avLst/>
                  <a:gdLst>
                    <a:gd name="T0" fmla="*/ 3 w 7"/>
                    <a:gd name="T1" fmla="*/ 0 h 61"/>
                    <a:gd name="T2" fmla="*/ 0 w 7"/>
                    <a:gd name="T3" fmla="*/ 2 h 61"/>
                    <a:gd name="T4" fmla="*/ 0 w 7"/>
                    <a:gd name="T5" fmla="*/ 60 h 61"/>
                    <a:gd name="T6" fmla="*/ 6 w 7"/>
                    <a:gd name="T7" fmla="*/ 60 h 61"/>
                    <a:gd name="T8" fmla="*/ 6 w 7"/>
                    <a:gd name="T9" fmla="*/ 2 h 61"/>
                    <a:gd name="T10" fmla="*/ 3 w 7"/>
                    <a:gd name="T11" fmla="*/ 5 h 61"/>
                    <a:gd name="T12" fmla="*/ 3 w 7"/>
                    <a:gd name="T13" fmla="*/ 0 h 61"/>
                    <a:gd name="T14" fmla="*/ 0 w 7"/>
                    <a:gd name="T15" fmla="*/ 0 h 61"/>
                    <a:gd name="T16" fmla="*/ 0 w 7"/>
                    <a:gd name="T17" fmla="*/ 2 h 61"/>
                    <a:gd name="T18" fmla="*/ 3 w 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
                    <a:gd name="T32" fmla="*/ 7 w 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
                      <a:moveTo>
                        <a:pt x="3" y="0"/>
                      </a:moveTo>
                      <a:lnTo>
                        <a:pt x="0" y="2"/>
                      </a:lnTo>
                      <a:lnTo>
                        <a:pt x="0" y="60"/>
                      </a:lnTo>
                      <a:lnTo>
                        <a:pt x="6" y="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90" name="Rectangle 921"/>
                <p:cNvSpPr>
                  <a:spLocks noChangeArrowheads="1"/>
                </p:cNvSpPr>
                <p:nvPr/>
              </p:nvSpPr>
              <p:spPr bwMode="auto">
                <a:xfrm>
                  <a:off x="316" y="3904"/>
                  <a:ext cx="12" cy="57"/>
                </a:xfrm>
                <a:prstGeom prst="rect">
                  <a:avLst/>
                </a:prstGeom>
                <a:solidFill>
                  <a:srgbClr val="FFFFFF"/>
                </a:solidFill>
                <a:ln w="9525">
                  <a:noFill/>
                  <a:miter lim="800000"/>
                  <a:headEnd/>
                  <a:tailEnd/>
                </a:ln>
              </p:spPr>
              <p:txBody>
                <a:bodyPr wrap="none" anchor="ctr"/>
                <a:lstStyle/>
                <a:p>
                  <a:endParaRPr lang="tr-TR"/>
                </a:p>
              </p:txBody>
            </p:sp>
            <p:sp>
              <p:nvSpPr>
                <p:cNvPr id="18891" name="Freeform 922"/>
                <p:cNvSpPr>
                  <a:spLocks/>
                </p:cNvSpPr>
                <p:nvPr/>
              </p:nvSpPr>
              <p:spPr bwMode="auto">
                <a:xfrm>
                  <a:off x="316" y="3901"/>
                  <a:ext cx="15" cy="6"/>
                </a:xfrm>
                <a:custGeom>
                  <a:avLst/>
                  <a:gdLst>
                    <a:gd name="T0" fmla="*/ 14 w 15"/>
                    <a:gd name="T1" fmla="*/ 2 h 6"/>
                    <a:gd name="T2" fmla="*/ 11 w 15"/>
                    <a:gd name="T3" fmla="*/ 0 h 6"/>
                    <a:gd name="T4" fmla="*/ 0 w 15"/>
                    <a:gd name="T5" fmla="*/ 0 h 6"/>
                    <a:gd name="T6" fmla="*/ 0 w 15"/>
                    <a:gd name="T7" fmla="*/ 5 h 6"/>
                    <a:gd name="T8" fmla="*/ 11 w 15"/>
                    <a:gd name="T9" fmla="*/ 5 h 6"/>
                    <a:gd name="T10" fmla="*/ 9 w 15"/>
                    <a:gd name="T11" fmla="*/ 2 h 6"/>
                    <a:gd name="T12" fmla="*/ 14 w 15"/>
                    <a:gd name="T13" fmla="*/ 2 h 6"/>
                    <a:gd name="T14" fmla="*/ 14 w 15"/>
                    <a:gd name="T15" fmla="*/ 0 h 6"/>
                    <a:gd name="T16" fmla="*/ 11 w 15"/>
                    <a:gd name="T17" fmla="*/ 0 h 6"/>
                    <a:gd name="T18" fmla="*/ 14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2"/>
                      </a:moveTo>
                      <a:lnTo>
                        <a:pt x="11" y="0"/>
                      </a:lnTo>
                      <a:lnTo>
                        <a:pt x="0" y="0"/>
                      </a:lnTo>
                      <a:lnTo>
                        <a:pt x="0" y="5"/>
                      </a:lnTo>
                      <a:lnTo>
                        <a:pt x="11" y="5"/>
                      </a:lnTo>
                      <a:lnTo>
                        <a:pt x="9" y="2"/>
                      </a:lnTo>
                      <a:lnTo>
                        <a:pt x="14" y="2"/>
                      </a:lnTo>
                      <a:lnTo>
                        <a:pt x="14" y="0"/>
                      </a:lnTo>
                      <a:lnTo>
                        <a:pt x="11" y="0"/>
                      </a:lnTo>
                      <a:lnTo>
                        <a:pt x="14" y="2"/>
                      </a:lnTo>
                    </a:path>
                  </a:pathLst>
                </a:custGeom>
                <a:solidFill>
                  <a:srgbClr val="000000"/>
                </a:solidFill>
                <a:ln w="9525" cap="rnd">
                  <a:noFill/>
                  <a:round/>
                  <a:headEnd/>
                  <a:tailEnd/>
                </a:ln>
              </p:spPr>
              <p:txBody>
                <a:bodyPr/>
                <a:lstStyle/>
                <a:p>
                  <a:endParaRPr lang="tr-TR"/>
                </a:p>
              </p:txBody>
            </p:sp>
            <p:sp>
              <p:nvSpPr>
                <p:cNvPr id="18892" name="Freeform 923"/>
                <p:cNvSpPr>
                  <a:spLocks/>
                </p:cNvSpPr>
                <p:nvPr/>
              </p:nvSpPr>
              <p:spPr bwMode="auto">
                <a:xfrm>
                  <a:off x="325" y="3904"/>
                  <a:ext cx="6" cy="60"/>
                </a:xfrm>
                <a:custGeom>
                  <a:avLst/>
                  <a:gdLst>
                    <a:gd name="T0" fmla="*/ 2 w 6"/>
                    <a:gd name="T1" fmla="*/ 59 h 60"/>
                    <a:gd name="T2" fmla="*/ 5 w 6"/>
                    <a:gd name="T3" fmla="*/ 57 h 60"/>
                    <a:gd name="T4" fmla="*/ 5 w 6"/>
                    <a:gd name="T5" fmla="*/ 0 h 60"/>
                    <a:gd name="T6" fmla="*/ 0 w 6"/>
                    <a:gd name="T7" fmla="*/ 0 h 60"/>
                    <a:gd name="T8" fmla="*/ 0 w 6"/>
                    <a:gd name="T9" fmla="*/ 57 h 60"/>
                    <a:gd name="T10" fmla="*/ 2 w 6"/>
                    <a:gd name="T11" fmla="*/ 54 h 60"/>
                    <a:gd name="T12" fmla="*/ 2 w 6"/>
                    <a:gd name="T13" fmla="*/ 59 h 60"/>
                    <a:gd name="T14" fmla="*/ 5 w 6"/>
                    <a:gd name="T15" fmla="*/ 59 h 60"/>
                    <a:gd name="T16" fmla="*/ 5 w 6"/>
                    <a:gd name="T17" fmla="*/ 57 h 60"/>
                    <a:gd name="T18" fmla="*/ 2 w 6"/>
                    <a:gd name="T19" fmla="*/ 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0"/>
                    <a:gd name="T32" fmla="*/ 6 w 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0">
                      <a:moveTo>
                        <a:pt x="2" y="59"/>
                      </a:moveTo>
                      <a:lnTo>
                        <a:pt x="5" y="57"/>
                      </a:lnTo>
                      <a:lnTo>
                        <a:pt x="5" y="0"/>
                      </a:lnTo>
                      <a:lnTo>
                        <a:pt x="0" y="0"/>
                      </a:lnTo>
                      <a:lnTo>
                        <a:pt x="0" y="57"/>
                      </a:lnTo>
                      <a:lnTo>
                        <a:pt x="2" y="54"/>
                      </a:lnTo>
                      <a:lnTo>
                        <a:pt x="2" y="59"/>
                      </a:lnTo>
                      <a:lnTo>
                        <a:pt x="5" y="59"/>
                      </a:lnTo>
                      <a:lnTo>
                        <a:pt x="5" y="57"/>
                      </a:lnTo>
                      <a:lnTo>
                        <a:pt x="2" y="59"/>
                      </a:lnTo>
                    </a:path>
                  </a:pathLst>
                </a:custGeom>
                <a:solidFill>
                  <a:srgbClr val="000000"/>
                </a:solidFill>
                <a:ln w="9525" cap="rnd">
                  <a:noFill/>
                  <a:round/>
                  <a:headEnd/>
                  <a:tailEnd/>
                </a:ln>
              </p:spPr>
              <p:txBody>
                <a:bodyPr/>
                <a:lstStyle/>
                <a:p>
                  <a:endParaRPr lang="tr-TR"/>
                </a:p>
              </p:txBody>
            </p:sp>
            <p:sp>
              <p:nvSpPr>
                <p:cNvPr id="18893" name="Freeform 924"/>
                <p:cNvSpPr>
                  <a:spLocks/>
                </p:cNvSpPr>
                <p:nvPr/>
              </p:nvSpPr>
              <p:spPr bwMode="auto">
                <a:xfrm>
                  <a:off x="313" y="3959"/>
                  <a:ext cx="16" cy="5"/>
                </a:xfrm>
                <a:custGeom>
                  <a:avLst/>
                  <a:gdLst>
                    <a:gd name="T0" fmla="*/ 0 w 16"/>
                    <a:gd name="T1" fmla="*/ 2 h 5"/>
                    <a:gd name="T2" fmla="*/ 3 w 16"/>
                    <a:gd name="T3" fmla="*/ 4 h 5"/>
                    <a:gd name="T4" fmla="*/ 15 w 16"/>
                    <a:gd name="T5" fmla="*/ 4 h 5"/>
                    <a:gd name="T6" fmla="*/ 15 w 16"/>
                    <a:gd name="T7" fmla="*/ 0 h 5"/>
                    <a:gd name="T8" fmla="*/ 3 w 16"/>
                    <a:gd name="T9" fmla="*/ 0 h 5"/>
                    <a:gd name="T10" fmla="*/ 6 w 16"/>
                    <a:gd name="T11" fmla="*/ 2 h 5"/>
                    <a:gd name="T12" fmla="*/ 0 w 16"/>
                    <a:gd name="T13" fmla="*/ 2 h 5"/>
                    <a:gd name="T14" fmla="*/ 0 w 16"/>
                    <a:gd name="T15" fmla="*/ 4 h 5"/>
                    <a:gd name="T16" fmla="*/ 3 w 16"/>
                    <a:gd name="T17" fmla="*/ 4 h 5"/>
                    <a:gd name="T18" fmla="*/ 0 w 16"/>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2"/>
                      </a:moveTo>
                      <a:lnTo>
                        <a:pt x="3" y="4"/>
                      </a:lnTo>
                      <a:lnTo>
                        <a:pt x="15" y="4"/>
                      </a:lnTo>
                      <a:lnTo>
                        <a:pt x="15" y="0"/>
                      </a:lnTo>
                      <a:lnTo>
                        <a:pt x="3" y="0"/>
                      </a:lnTo>
                      <a:lnTo>
                        <a:pt x="6"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894" name="Freeform 925"/>
                <p:cNvSpPr>
                  <a:spLocks/>
                </p:cNvSpPr>
                <p:nvPr/>
              </p:nvSpPr>
              <p:spPr bwMode="auto">
                <a:xfrm>
                  <a:off x="313" y="3901"/>
                  <a:ext cx="7" cy="61"/>
                </a:xfrm>
                <a:custGeom>
                  <a:avLst/>
                  <a:gdLst>
                    <a:gd name="T0" fmla="*/ 3 w 7"/>
                    <a:gd name="T1" fmla="*/ 0 h 61"/>
                    <a:gd name="T2" fmla="*/ 0 w 7"/>
                    <a:gd name="T3" fmla="*/ 2 h 61"/>
                    <a:gd name="T4" fmla="*/ 0 w 7"/>
                    <a:gd name="T5" fmla="*/ 60 h 61"/>
                    <a:gd name="T6" fmla="*/ 6 w 7"/>
                    <a:gd name="T7" fmla="*/ 60 h 61"/>
                    <a:gd name="T8" fmla="*/ 6 w 7"/>
                    <a:gd name="T9" fmla="*/ 2 h 61"/>
                    <a:gd name="T10" fmla="*/ 3 w 7"/>
                    <a:gd name="T11" fmla="*/ 5 h 61"/>
                    <a:gd name="T12" fmla="*/ 3 w 7"/>
                    <a:gd name="T13" fmla="*/ 0 h 61"/>
                    <a:gd name="T14" fmla="*/ 0 w 7"/>
                    <a:gd name="T15" fmla="*/ 0 h 61"/>
                    <a:gd name="T16" fmla="*/ 0 w 7"/>
                    <a:gd name="T17" fmla="*/ 2 h 61"/>
                    <a:gd name="T18" fmla="*/ 3 w 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
                    <a:gd name="T32" fmla="*/ 7 w 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
                      <a:moveTo>
                        <a:pt x="3" y="0"/>
                      </a:moveTo>
                      <a:lnTo>
                        <a:pt x="0" y="2"/>
                      </a:lnTo>
                      <a:lnTo>
                        <a:pt x="0" y="60"/>
                      </a:lnTo>
                      <a:lnTo>
                        <a:pt x="6" y="60"/>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895" name="Rectangle 926"/>
                <p:cNvSpPr>
                  <a:spLocks noChangeArrowheads="1"/>
                </p:cNvSpPr>
                <p:nvPr/>
              </p:nvSpPr>
              <p:spPr bwMode="auto">
                <a:xfrm>
                  <a:off x="296" y="3904"/>
                  <a:ext cx="11" cy="57"/>
                </a:xfrm>
                <a:prstGeom prst="rect">
                  <a:avLst/>
                </a:prstGeom>
                <a:solidFill>
                  <a:srgbClr val="FFFFFF"/>
                </a:solidFill>
                <a:ln w="9525">
                  <a:noFill/>
                  <a:miter lim="800000"/>
                  <a:headEnd/>
                  <a:tailEnd/>
                </a:ln>
              </p:spPr>
              <p:txBody>
                <a:bodyPr wrap="none" anchor="ctr"/>
                <a:lstStyle/>
                <a:p>
                  <a:endParaRPr lang="tr-TR"/>
                </a:p>
              </p:txBody>
            </p:sp>
            <p:sp>
              <p:nvSpPr>
                <p:cNvPr id="18896" name="Freeform 927"/>
                <p:cNvSpPr>
                  <a:spLocks/>
                </p:cNvSpPr>
                <p:nvPr/>
              </p:nvSpPr>
              <p:spPr bwMode="auto">
                <a:xfrm>
                  <a:off x="296" y="3901"/>
                  <a:ext cx="15" cy="6"/>
                </a:xfrm>
                <a:custGeom>
                  <a:avLst/>
                  <a:gdLst>
                    <a:gd name="T0" fmla="*/ 14 w 15"/>
                    <a:gd name="T1" fmla="*/ 2 h 6"/>
                    <a:gd name="T2" fmla="*/ 11 w 15"/>
                    <a:gd name="T3" fmla="*/ 0 h 6"/>
                    <a:gd name="T4" fmla="*/ 0 w 15"/>
                    <a:gd name="T5" fmla="*/ 0 h 6"/>
                    <a:gd name="T6" fmla="*/ 0 w 15"/>
                    <a:gd name="T7" fmla="*/ 5 h 6"/>
                    <a:gd name="T8" fmla="*/ 11 w 15"/>
                    <a:gd name="T9" fmla="*/ 5 h 6"/>
                    <a:gd name="T10" fmla="*/ 9 w 15"/>
                    <a:gd name="T11" fmla="*/ 2 h 6"/>
                    <a:gd name="T12" fmla="*/ 14 w 15"/>
                    <a:gd name="T13" fmla="*/ 2 h 6"/>
                    <a:gd name="T14" fmla="*/ 14 w 15"/>
                    <a:gd name="T15" fmla="*/ 0 h 6"/>
                    <a:gd name="T16" fmla="*/ 11 w 15"/>
                    <a:gd name="T17" fmla="*/ 0 h 6"/>
                    <a:gd name="T18" fmla="*/ 14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2"/>
                      </a:moveTo>
                      <a:lnTo>
                        <a:pt x="11" y="0"/>
                      </a:lnTo>
                      <a:lnTo>
                        <a:pt x="0" y="0"/>
                      </a:lnTo>
                      <a:lnTo>
                        <a:pt x="0" y="5"/>
                      </a:lnTo>
                      <a:lnTo>
                        <a:pt x="11" y="5"/>
                      </a:lnTo>
                      <a:lnTo>
                        <a:pt x="9" y="2"/>
                      </a:lnTo>
                      <a:lnTo>
                        <a:pt x="14" y="2"/>
                      </a:lnTo>
                      <a:lnTo>
                        <a:pt x="14" y="0"/>
                      </a:lnTo>
                      <a:lnTo>
                        <a:pt x="11" y="0"/>
                      </a:lnTo>
                      <a:lnTo>
                        <a:pt x="14" y="2"/>
                      </a:lnTo>
                    </a:path>
                  </a:pathLst>
                </a:custGeom>
                <a:solidFill>
                  <a:srgbClr val="000000"/>
                </a:solidFill>
                <a:ln w="9525" cap="rnd">
                  <a:noFill/>
                  <a:round/>
                  <a:headEnd/>
                  <a:tailEnd/>
                </a:ln>
              </p:spPr>
              <p:txBody>
                <a:bodyPr/>
                <a:lstStyle/>
                <a:p>
                  <a:endParaRPr lang="tr-TR"/>
                </a:p>
              </p:txBody>
            </p:sp>
            <p:sp>
              <p:nvSpPr>
                <p:cNvPr id="18897" name="Freeform 928"/>
                <p:cNvSpPr>
                  <a:spLocks/>
                </p:cNvSpPr>
                <p:nvPr/>
              </p:nvSpPr>
              <p:spPr bwMode="auto">
                <a:xfrm>
                  <a:off x="305" y="3904"/>
                  <a:ext cx="6" cy="60"/>
                </a:xfrm>
                <a:custGeom>
                  <a:avLst/>
                  <a:gdLst>
                    <a:gd name="T0" fmla="*/ 2 w 6"/>
                    <a:gd name="T1" fmla="*/ 59 h 60"/>
                    <a:gd name="T2" fmla="*/ 5 w 6"/>
                    <a:gd name="T3" fmla="*/ 57 h 60"/>
                    <a:gd name="T4" fmla="*/ 5 w 6"/>
                    <a:gd name="T5" fmla="*/ 0 h 60"/>
                    <a:gd name="T6" fmla="*/ 0 w 6"/>
                    <a:gd name="T7" fmla="*/ 0 h 60"/>
                    <a:gd name="T8" fmla="*/ 0 w 6"/>
                    <a:gd name="T9" fmla="*/ 57 h 60"/>
                    <a:gd name="T10" fmla="*/ 2 w 6"/>
                    <a:gd name="T11" fmla="*/ 54 h 60"/>
                    <a:gd name="T12" fmla="*/ 2 w 6"/>
                    <a:gd name="T13" fmla="*/ 59 h 60"/>
                    <a:gd name="T14" fmla="*/ 5 w 6"/>
                    <a:gd name="T15" fmla="*/ 59 h 60"/>
                    <a:gd name="T16" fmla="*/ 5 w 6"/>
                    <a:gd name="T17" fmla="*/ 57 h 60"/>
                    <a:gd name="T18" fmla="*/ 2 w 6"/>
                    <a:gd name="T19" fmla="*/ 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0"/>
                    <a:gd name="T32" fmla="*/ 6 w 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0">
                      <a:moveTo>
                        <a:pt x="2" y="59"/>
                      </a:moveTo>
                      <a:lnTo>
                        <a:pt x="5" y="57"/>
                      </a:lnTo>
                      <a:lnTo>
                        <a:pt x="5" y="0"/>
                      </a:lnTo>
                      <a:lnTo>
                        <a:pt x="0" y="0"/>
                      </a:lnTo>
                      <a:lnTo>
                        <a:pt x="0" y="57"/>
                      </a:lnTo>
                      <a:lnTo>
                        <a:pt x="2" y="54"/>
                      </a:lnTo>
                      <a:lnTo>
                        <a:pt x="2" y="59"/>
                      </a:lnTo>
                      <a:lnTo>
                        <a:pt x="5" y="59"/>
                      </a:lnTo>
                      <a:lnTo>
                        <a:pt x="5" y="57"/>
                      </a:lnTo>
                      <a:lnTo>
                        <a:pt x="2" y="59"/>
                      </a:lnTo>
                    </a:path>
                  </a:pathLst>
                </a:custGeom>
                <a:solidFill>
                  <a:srgbClr val="000000"/>
                </a:solidFill>
                <a:ln w="9525" cap="rnd">
                  <a:noFill/>
                  <a:round/>
                  <a:headEnd/>
                  <a:tailEnd/>
                </a:ln>
              </p:spPr>
              <p:txBody>
                <a:bodyPr/>
                <a:lstStyle/>
                <a:p>
                  <a:endParaRPr lang="tr-TR"/>
                </a:p>
              </p:txBody>
            </p:sp>
            <p:sp>
              <p:nvSpPr>
                <p:cNvPr id="18898" name="Freeform 929"/>
                <p:cNvSpPr>
                  <a:spLocks/>
                </p:cNvSpPr>
                <p:nvPr/>
              </p:nvSpPr>
              <p:spPr bwMode="auto">
                <a:xfrm>
                  <a:off x="293" y="3959"/>
                  <a:ext cx="15" cy="5"/>
                </a:xfrm>
                <a:custGeom>
                  <a:avLst/>
                  <a:gdLst>
                    <a:gd name="T0" fmla="*/ 0 w 15"/>
                    <a:gd name="T1" fmla="*/ 2 h 5"/>
                    <a:gd name="T2" fmla="*/ 2 w 15"/>
                    <a:gd name="T3" fmla="*/ 4 h 5"/>
                    <a:gd name="T4" fmla="*/ 14 w 15"/>
                    <a:gd name="T5" fmla="*/ 4 h 5"/>
                    <a:gd name="T6" fmla="*/ 14 w 15"/>
                    <a:gd name="T7" fmla="*/ 0 h 5"/>
                    <a:gd name="T8" fmla="*/ 2 w 15"/>
                    <a:gd name="T9" fmla="*/ 0 h 5"/>
                    <a:gd name="T10" fmla="*/ 5 w 15"/>
                    <a:gd name="T11" fmla="*/ 2 h 5"/>
                    <a:gd name="T12" fmla="*/ 0 w 15"/>
                    <a:gd name="T13" fmla="*/ 2 h 5"/>
                    <a:gd name="T14" fmla="*/ 0 w 15"/>
                    <a:gd name="T15" fmla="*/ 4 h 5"/>
                    <a:gd name="T16" fmla="*/ 2 w 15"/>
                    <a:gd name="T17" fmla="*/ 4 h 5"/>
                    <a:gd name="T18" fmla="*/ 0 w 15"/>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
                    <a:gd name="T32" fmla="*/ 15 w 1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
                      <a:moveTo>
                        <a:pt x="0" y="2"/>
                      </a:moveTo>
                      <a:lnTo>
                        <a:pt x="2" y="4"/>
                      </a:lnTo>
                      <a:lnTo>
                        <a:pt x="14" y="4"/>
                      </a:lnTo>
                      <a:lnTo>
                        <a:pt x="14" y="0"/>
                      </a:lnTo>
                      <a:lnTo>
                        <a:pt x="2" y="0"/>
                      </a:lnTo>
                      <a:lnTo>
                        <a:pt x="5" y="2"/>
                      </a:lnTo>
                      <a:lnTo>
                        <a:pt x="0" y="2"/>
                      </a:lnTo>
                      <a:lnTo>
                        <a:pt x="0" y="4"/>
                      </a:lnTo>
                      <a:lnTo>
                        <a:pt x="2" y="4"/>
                      </a:lnTo>
                      <a:lnTo>
                        <a:pt x="0" y="2"/>
                      </a:lnTo>
                    </a:path>
                  </a:pathLst>
                </a:custGeom>
                <a:solidFill>
                  <a:srgbClr val="000000"/>
                </a:solidFill>
                <a:ln w="9525" cap="rnd">
                  <a:noFill/>
                  <a:round/>
                  <a:headEnd/>
                  <a:tailEnd/>
                </a:ln>
              </p:spPr>
              <p:txBody>
                <a:bodyPr/>
                <a:lstStyle/>
                <a:p>
                  <a:endParaRPr lang="tr-TR"/>
                </a:p>
              </p:txBody>
            </p:sp>
            <p:sp>
              <p:nvSpPr>
                <p:cNvPr id="18899" name="Freeform 930"/>
                <p:cNvSpPr>
                  <a:spLocks/>
                </p:cNvSpPr>
                <p:nvPr/>
              </p:nvSpPr>
              <p:spPr bwMode="auto">
                <a:xfrm>
                  <a:off x="293" y="3901"/>
                  <a:ext cx="6" cy="61"/>
                </a:xfrm>
                <a:custGeom>
                  <a:avLst/>
                  <a:gdLst>
                    <a:gd name="T0" fmla="*/ 2 w 6"/>
                    <a:gd name="T1" fmla="*/ 0 h 61"/>
                    <a:gd name="T2" fmla="*/ 0 w 6"/>
                    <a:gd name="T3" fmla="*/ 2 h 61"/>
                    <a:gd name="T4" fmla="*/ 0 w 6"/>
                    <a:gd name="T5" fmla="*/ 60 h 61"/>
                    <a:gd name="T6" fmla="*/ 5 w 6"/>
                    <a:gd name="T7" fmla="*/ 60 h 61"/>
                    <a:gd name="T8" fmla="*/ 5 w 6"/>
                    <a:gd name="T9" fmla="*/ 2 h 61"/>
                    <a:gd name="T10" fmla="*/ 2 w 6"/>
                    <a:gd name="T11" fmla="*/ 5 h 61"/>
                    <a:gd name="T12" fmla="*/ 2 w 6"/>
                    <a:gd name="T13" fmla="*/ 0 h 61"/>
                    <a:gd name="T14" fmla="*/ 0 w 6"/>
                    <a:gd name="T15" fmla="*/ 0 h 61"/>
                    <a:gd name="T16" fmla="*/ 0 w 6"/>
                    <a:gd name="T17" fmla="*/ 2 h 61"/>
                    <a:gd name="T18" fmla="*/ 2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2" y="0"/>
                      </a:moveTo>
                      <a:lnTo>
                        <a:pt x="0" y="2"/>
                      </a:lnTo>
                      <a:lnTo>
                        <a:pt x="0" y="60"/>
                      </a:lnTo>
                      <a:lnTo>
                        <a:pt x="5" y="60"/>
                      </a:lnTo>
                      <a:lnTo>
                        <a:pt x="5" y="2"/>
                      </a:lnTo>
                      <a:lnTo>
                        <a:pt x="2" y="5"/>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900" name="Rectangle 931"/>
                <p:cNvSpPr>
                  <a:spLocks noChangeArrowheads="1"/>
                </p:cNvSpPr>
                <p:nvPr/>
              </p:nvSpPr>
              <p:spPr bwMode="auto">
                <a:xfrm>
                  <a:off x="276" y="3904"/>
                  <a:ext cx="12" cy="57"/>
                </a:xfrm>
                <a:prstGeom prst="rect">
                  <a:avLst/>
                </a:prstGeom>
                <a:solidFill>
                  <a:srgbClr val="FFFFFF"/>
                </a:solidFill>
                <a:ln w="9525">
                  <a:noFill/>
                  <a:miter lim="800000"/>
                  <a:headEnd/>
                  <a:tailEnd/>
                </a:ln>
              </p:spPr>
              <p:txBody>
                <a:bodyPr wrap="none" anchor="ctr"/>
                <a:lstStyle/>
                <a:p>
                  <a:endParaRPr lang="tr-TR"/>
                </a:p>
              </p:txBody>
            </p:sp>
            <p:sp>
              <p:nvSpPr>
                <p:cNvPr id="18901" name="Freeform 932"/>
                <p:cNvSpPr>
                  <a:spLocks/>
                </p:cNvSpPr>
                <p:nvPr/>
              </p:nvSpPr>
              <p:spPr bwMode="auto">
                <a:xfrm>
                  <a:off x="276" y="3901"/>
                  <a:ext cx="15" cy="6"/>
                </a:xfrm>
                <a:custGeom>
                  <a:avLst/>
                  <a:gdLst>
                    <a:gd name="T0" fmla="*/ 14 w 15"/>
                    <a:gd name="T1" fmla="*/ 2 h 6"/>
                    <a:gd name="T2" fmla="*/ 12 w 15"/>
                    <a:gd name="T3" fmla="*/ 0 h 6"/>
                    <a:gd name="T4" fmla="*/ 0 w 15"/>
                    <a:gd name="T5" fmla="*/ 0 h 6"/>
                    <a:gd name="T6" fmla="*/ 0 w 15"/>
                    <a:gd name="T7" fmla="*/ 5 h 6"/>
                    <a:gd name="T8" fmla="*/ 12 w 15"/>
                    <a:gd name="T9" fmla="*/ 5 h 6"/>
                    <a:gd name="T10" fmla="*/ 9 w 15"/>
                    <a:gd name="T11" fmla="*/ 2 h 6"/>
                    <a:gd name="T12" fmla="*/ 14 w 15"/>
                    <a:gd name="T13" fmla="*/ 2 h 6"/>
                    <a:gd name="T14" fmla="*/ 14 w 15"/>
                    <a:gd name="T15" fmla="*/ 0 h 6"/>
                    <a:gd name="T16" fmla="*/ 12 w 15"/>
                    <a:gd name="T17" fmla="*/ 0 h 6"/>
                    <a:gd name="T18" fmla="*/ 14 w 1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
                    <a:gd name="T32" fmla="*/ 15 w 1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
                      <a:moveTo>
                        <a:pt x="14" y="2"/>
                      </a:moveTo>
                      <a:lnTo>
                        <a:pt x="12" y="0"/>
                      </a:lnTo>
                      <a:lnTo>
                        <a:pt x="0" y="0"/>
                      </a:lnTo>
                      <a:lnTo>
                        <a:pt x="0" y="5"/>
                      </a:lnTo>
                      <a:lnTo>
                        <a:pt x="12" y="5"/>
                      </a:lnTo>
                      <a:lnTo>
                        <a:pt x="9" y="2"/>
                      </a:lnTo>
                      <a:lnTo>
                        <a:pt x="14" y="2"/>
                      </a:lnTo>
                      <a:lnTo>
                        <a:pt x="14" y="0"/>
                      </a:lnTo>
                      <a:lnTo>
                        <a:pt x="12" y="0"/>
                      </a:lnTo>
                      <a:lnTo>
                        <a:pt x="14" y="2"/>
                      </a:lnTo>
                    </a:path>
                  </a:pathLst>
                </a:custGeom>
                <a:solidFill>
                  <a:srgbClr val="000000"/>
                </a:solidFill>
                <a:ln w="9525" cap="rnd">
                  <a:noFill/>
                  <a:round/>
                  <a:headEnd/>
                  <a:tailEnd/>
                </a:ln>
              </p:spPr>
              <p:txBody>
                <a:bodyPr/>
                <a:lstStyle/>
                <a:p>
                  <a:endParaRPr lang="tr-TR"/>
                </a:p>
              </p:txBody>
            </p:sp>
            <p:sp>
              <p:nvSpPr>
                <p:cNvPr id="18902" name="Freeform 933"/>
                <p:cNvSpPr>
                  <a:spLocks/>
                </p:cNvSpPr>
                <p:nvPr/>
              </p:nvSpPr>
              <p:spPr bwMode="auto">
                <a:xfrm>
                  <a:off x="285" y="3904"/>
                  <a:ext cx="6" cy="60"/>
                </a:xfrm>
                <a:custGeom>
                  <a:avLst/>
                  <a:gdLst>
                    <a:gd name="T0" fmla="*/ 3 w 6"/>
                    <a:gd name="T1" fmla="*/ 59 h 60"/>
                    <a:gd name="T2" fmla="*/ 5 w 6"/>
                    <a:gd name="T3" fmla="*/ 57 h 60"/>
                    <a:gd name="T4" fmla="*/ 5 w 6"/>
                    <a:gd name="T5" fmla="*/ 0 h 60"/>
                    <a:gd name="T6" fmla="*/ 0 w 6"/>
                    <a:gd name="T7" fmla="*/ 0 h 60"/>
                    <a:gd name="T8" fmla="*/ 0 w 6"/>
                    <a:gd name="T9" fmla="*/ 57 h 60"/>
                    <a:gd name="T10" fmla="*/ 3 w 6"/>
                    <a:gd name="T11" fmla="*/ 54 h 60"/>
                    <a:gd name="T12" fmla="*/ 3 w 6"/>
                    <a:gd name="T13" fmla="*/ 59 h 60"/>
                    <a:gd name="T14" fmla="*/ 5 w 6"/>
                    <a:gd name="T15" fmla="*/ 59 h 60"/>
                    <a:gd name="T16" fmla="*/ 5 w 6"/>
                    <a:gd name="T17" fmla="*/ 57 h 60"/>
                    <a:gd name="T18" fmla="*/ 3 w 6"/>
                    <a:gd name="T19" fmla="*/ 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0"/>
                    <a:gd name="T32" fmla="*/ 6 w 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0">
                      <a:moveTo>
                        <a:pt x="3" y="59"/>
                      </a:moveTo>
                      <a:lnTo>
                        <a:pt x="5" y="57"/>
                      </a:lnTo>
                      <a:lnTo>
                        <a:pt x="5" y="0"/>
                      </a:lnTo>
                      <a:lnTo>
                        <a:pt x="0" y="0"/>
                      </a:lnTo>
                      <a:lnTo>
                        <a:pt x="0" y="57"/>
                      </a:lnTo>
                      <a:lnTo>
                        <a:pt x="3" y="54"/>
                      </a:lnTo>
                      <a:lnTo>
                        <a:pt x="3" y="59"/>
                      </a:lnTo>
                      <a:lnTo>
                        <a:pt x="5" y="59"/>
                      </a:lnTo>
                      <a:lnTo>
                        <a:pt x="5" y="57"/>
                      </a:lnTo>
                      <a:lnTo>
                        <a:pt x="3" y="59"/>
                      </a:lnTo>
                    </a:path>
                  </a:pathLst>
                </a:custGeom>
                <a:solidFill>
                  <a:srgbClr val="000000"/>
                </a:solidFill>
                <a:ln w="9525" cap="rnd">
                  <a:noFill/>
                  <a:round/>
                  <a:headEnd/>
                  <a:tailEnd/>
                </a:ln>
              </p:spPr>
              <p:txBody>
                <a:bodyPr/>
                <a:lstStyle/>
                <a:p>
                  <a:endParaRPr lang="tr-TR"/>
                </a:p>
              </p:txBody>
            </p:sp>
            <p:sp>
              <p:nvSpPr>
                <p:cNvPr id="18903" name="Freeform 934"/>
                <p:cNvSpPr>
                  <a:spLocks/>
                </p:cNvSpPr>
                <p:nvPr/>
              </p:nvSpPr>
              <p:spPr bwMode="auto">
                <a:xfrm>
                  <a:off x="273" y="3959"/>
                  <a:ext cx="16" cy="5"/>
                </a:xfrm>
                <a:custGeom>
                  <a:avLst/>
                  <a:gdLst>
                    <a:gd name="T0" fmla="*/ 0 w 16"/>
                    <a:gd name="T1" fmla="*/ 2 h 5"/>
                    <a:gd name="T2" fmla="*/ 3 w 16"/>
                    <a:gd name="T3" fmla="*/ 4 h 5"/>
                    <a:gd name="T4" fmla="*/ 15 w 16"/>
                    <a:gd name="T5" fmla="*/ 4 h 5"/>
                    <a:gd name="T6" fmla="*/ 15 w 16"/>
                    <a:gd name="T7" fmla="*/ 0 h 5"/>
                    <a:gd name="T8" fmla="*/ 3 w 16"/>
                    <a:gd name="T9" fmla="*/ 0 h 5"/>
                    <a:gd name="T10" fmla="*/ 5 w 16"/>
                    <a:gd name="T11" fmla="*/ 2 h 5"/>
                    <a:gd name="T12" fmla="*/ 0 w 16"/>
                    <a:gd name="T13" fmla="*/ 2 h 5"/>
                    <a:gd name="T14" fmla="*/ 0 w 16"/>
                    <a:gd name="T15" fmla="*/ 4 h 5"/>
                    <a:gd name="T16" fmla="*/ 3 w 16"/>
                    <a:gd name="T17" fmla="*/ 4 h 5"/>
                    <a:gd name="T18" fmla="*/ 0 w 16"/>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2"/>
                      </a:moveTo>
                      <a:lnTo>
                        <a:pt x="3" y="4"/>
                      </a:lnTo>
                      <a:lnTo>
                        <a:pt x="15" y="4"/>
                      </a:lnTo>
                      <a:lnTo>
                        <a:pt x="15" y="0"/>
                      </a:lnTo>
                      <a:lnTo>
                        <a:pt x="3" y="0"/>
                      </a:lnTo>
                      <a:lnTo>
                        <a:pt x="5"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904" name="Freeform 935"/>
                <p:cNvSpPr>
                  <a:spLocks/>
                </p:cNvSpPr>
                <p:nvPr/>
              </p:nvSpPr>
              <p:spPr bwMode="auto">
                <a:xfrm>
                  <a:off x="273" y="3901"/>
                  <a:ext cx="6" cy="61"/>
                </a:xfrm>
                <a:custGeom>
                  <a:avLst/>
                  <a:gdLst>
                    <a:gd name="T0" fmla="*/ 3 w 6"/>
                    <a:gd name="T1" fmla="*/ 0 h 61"/>
                    <a:gd name="T2" fmla="*/ 0 w 6"/>
                    <a:gd name="T3" fmla="*/ 2 h 61"/>
                    <a:gd name="T4" fmla="*/ 0 w 6"/>
                    <a:gd name="T5" fmla="*/ 60 h 61"/>
                    <a:gd name="T6" fmla="*/ 5 w 6"/>
                    <a:gd name="T7" fmla="*/ 60 h 61"/>
                    <a:gd name="T8" fmla="*/ 5 w 6"/>
                    <a:gd name="T9" fmla="*/ 2 h 61"/>
                    <a:gd name="T10" fmla="*/ 3 w 6"/>
                    <a:gd name="T11" fmla="*/ 5 h 61"/>
                    <a:gd name="T12" fmla="*/ 3 w 6"/>
                    <a:gd name="T13" fmla="*/ 0 h 61"/>
                    <a:gd name="T14" fmla="*/ 0 w 6"/>
                    <a:gd name="T15" fmla="*/ 0 h 61"/>
                    <a:gd name="T16" fmla="*/ 0 w 6"/>
                    <a:gd name="T17" fmla="*/ 2 h 61"/>
                    <a:gd name="T18" fmla="*/ 3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0"/>
                      </a:moveTo>
                      <a:lnTo>
                        <a:pt x="0" y="2"/>
                      </a:lnTo>
                      <a:lnTo>
                        <a:pt x="0" y="60"/>
                      </a:lnTo>
                      <a:lnTo>
                        <a:pt x="5" y="60"/>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905" name="Rectangle 936"/>
                <p:cNvSpPr>
                  <a:spLocks noChangeArrowheads="1"/>
                </p:cNvSpPr>
                <p:nvPr/>
              </p:nvSpPr>
              <p:spPr bwMode="auto">
                <a:xfrm>
                  <a:off x="252" y="3904"/>
                  <a:ext cx="11" cy="57"/>
                </a:xfrm>
                <a:prstGeom prst="rect">
                  <a:avLst/>
                </a:prstGeom>
                <a:solidFill>
                  <a:srgbClr val="FFFFFF"/>
                </a:solidFill>
                <a:ln w="9525">
                  <a:noFill/>
                  <a:miter lim="800000"/>
                  <a:headEnd/>
                  <a:tailEnd/>
                </a:ln>
              </p:spPr>
              <p:txBody>
                <a:bodyPr wrap="none" anchor="ctr"/>
                <a:lstStyle/>
                <a:p>
                  <a:endParaRPr lang="tr-TR"/>
                </a:p>
              </p:txBody>
            </p:sp>
            <p:sp>
              <p:nvSpPr>
                <p:cNvPr id="18906" name="Freeform 937"/>
                <p:cNvSpPr>
                  <a:spLocks/>
                </p:cNvSpPr>
                <p:nvPr/>
              </p:nvSpPr>
              <p:spPr bwMode="auto">
                <a:xfrm>
                  <a:off x="252" y="3901"/>
                  <a:ext cx="14" cy="6"/>
                </a:xfrm>
                <a:custGeom>
                  <a:avLst/>
                  <a:gdLst>
                    <a:gd name="T0" fmla="*/ 13 w 14"/>
                    <a:gd name="T1" fmla="*/ 2 h 6"/>
                    <a:gd name="T2" fmla="*/ 11 w 14"/>
                    <a:gd name="T3" fmla="*/ 0 h 6"/>
                    <a:gd name="T4" fmla="*/ 0 w 14"/>
                    <a:gd name="T5" fmla="*/ 0 h 6"/>
                    <a:gd name="T6" fmla="*/ 0 w 14"/>
                    <a:gd name="T7" fmla="*/ 5 h 6"/>
                    <a:gd name="T8" fmla="*/ 11 w 14"/>
                    <a:gd name="T9" fmla="*/ 5 h 6"/>
                    <a:gd name="T10" fmla="*/ 8 w 14"/>
                    <a:gd name="T11" fmla="*/ 2 h 6"/>
                    <a:gd name="T12" fmla="*/ 13 w 14"/>
                    <a:gd name="T13" fmla="*/ 2 h 6"/>
                    <a:gd name="T14" fmla="*/ 13 w 14"/>
                    <a:gd name="T15" fmla="*/ 0 h 6"/>
                    <a:gd name="T16" fmla="*/ 11 w 14"/>
                    <a:gd name="T17" fmla="*/ 0 h 6"/>
                    <a:gd name="T18" fmla="*/ 13 w 14"/>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
                    <a:gd name="T32" fmla="*/ 14 w 1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
                      <a:moveTo>
                        <a:pt x="13" y="2"/>
                      </a:moveTo>
                      <a:lnTo>
                        <a:pt x="11" y="0"/>
                      </a:lnTo>
                      <a:lnTo>
                        <a:pt x="0" y="0"/>
                      </a:lnTo>
                      <a:lnTo>
                        <a:pt x="0" y="5"/>
                      </a:lnTo>
                      <a:lnTo>
                        <a:pt x="11" y="5"/>
                      </a:lnTo>
                      <a:lnTo>
                        <a:pt x="8" y="2"/>
                      </a:lnTo>
                      <a:lnTo>
                        <a:pt x="13" y="2"/>
                      </a:lnTo>
                      <a:lnTo>
                        <a:pt x="13" y="0"/>
                      </a:lnTo>
                      <a:lnTo>
                        <a:pt x="11" y="0"/>
                      </a:lnTo>
                      <a:lnTo>
                        <a:pt x="13" y="2"/>
                      </a:lnTo>
                    </a:path>
                  </a:pathLst>
                </a:custGeom>
                <a:solidFill>
                  <a:srgbClr val="000000"/>
                </a:solidFill>
                <a:ln w="9525" cap="rnd">
                  <a:noFill/>
                  <a:round/>
                  <a:headEnd/>
                  <a:tailEnd/>
                </a:ln>
              </p:spPr>
              <p:txBody>
                <a:bodyPr/>
                <a:lstStyle/>
                <a:p>
                  <a:endParaRPr lang="tr-TR"/>
                </a:p>
              </p:txBody>
            </p:sp>
            <p:sp>
              <p:nvSpPr>
                <p:cNvPr id="18907" name="Freeform 938"/>
                <p:cNvSpPr>
                  <a:spLocks/>
                </p:cNvSpPr>
                <p:nvPr/>
              </p:nvSpPr>
              <p:spPr bwMode="auto">
                <a:xfrm>
                  <a:off x="260" y="3904"/>
                  <a:ext cx="6" cy="60"/>
                </a:xfrm>
                <a:custGeom>
                  <a:avLst/>
                  <a:gdLst>
                    <a:gd name="T0" fmla="*/ 3 w 6"/>
                    <a:gd name="T1" fmla="*/ 59 h 60"/>
                    <a:gd name="T2" fmla="*/ 5 w 6"/>
                    <a:gd name="T3" fmla="*/ 57 h 60"/>
                    <a:gd name="T4" fmla="*/ 5 w 6"/>
                    <a:gd name="T5" fmla="*/ 0 h 60"/>
                    <a:gd name="T6" fmla="*/ 0 w 6"/>
                    <a:gd name="T7" fmla="*/ 0 h 60"/>
                    <a:gd name="T8" fmla="*/ 0 w 6"/>
                    <a:gd name="T9" fmla="*/ 57 h 60"/>
                    <a:gd name="T10" fmla="*/ 3 w 6"/>
                    <a:gd name="T11" fmla="*/ 54 h 60"/>
                    <a:gd name="T12" fmla="*/ 3 w 6"/>
                    <a:gd name="T13" fmla="*/ 59 h 60"/>
                    <a:gd name="T14" fmla="*/ 5 w 6"/>
                    <a:gd name="T15" fmla="*/ 59 h 60"/>
                    <a:gd name="T16" fmla="*/ 5 w 6"/>
                    <a:gd name="T17" fmla="*/ 57 h 60"/>
                    <a:gd name="T18" fmla="*/ 3 w 6"/>
                    <a:gd name="T19" fmla="*/ 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0"/>
                    <a:gd name="T32" fmla="*/ 6 w 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0">
                      <a:moveTo>
                        <a:pt x="3" y="59"/>
                      </a:moveTo>
                      <a:lnTo>
                        <a:pt x="5" y="57"/>
                      </a:lnTo>
                      <a:lnTo>
                        <a:pt x="5" y="0"/>
                      </a:lnTo>
                      <a:lnTo>
                        <a:pt x="0" y="0"/>
                      </a:lnTo>
                      <a:lnTo>
                        <a:pt x="0" y="57"/>
                      </a:lnTo>
                      <a:lnTo>
                        <a:pt x="3" y="54"/>
                      </a:lnTo>
                      <a:lnTo>
                        <a:pt x="3" y="59"/>
                      </a:lnTo>
                      <a:lnTo>
                        <a:pt x="5" y="59"/>
                      </a:lnTo>
                      <a:lnTo>
                        <a:pt x="5" y="57"/>
                      </a:lnTo>
                      <a:lnTo>
                        <a:pt x="3" y="59"/>
                      </a:lnTo>
                    </a:path>
                  </a:pathLst>
                </a:custGeom>
                <a:solidFill>
                  <a:srgbClr val="000000"/>
                </a:solidFill>
                <a:ln w="9525" cap="rnd">
                  <a:noFill/>
                  <a:round/>
                  <a:headEnd/>
                  <a:tailEnd/>
                </a:ln>
              </p:spPr>
              <p:txBody>
                <a:bodyPr/>
                <a:lstStyle/>
                <a:p>
                  <a:endParaRPr lang="tr-TR"/>
                </a:p>
              </p:txBody>
            </p:sp>
            <p:sp>
              <p:nvSpPr>
                <p:cNvPr id="18908" name="Freeform 939"/>
                <p:cNvSpPr>
                  <a:spLocks/>
                </p:cNvSpPr>
                <p:nvPr/>
              </p:nvSpPr>
              <p:spPr bwMode="auto">
                <a:xfrm>
                  <a:off x="249" y="3959"/>
                  <a:ext cx="15" cy="5"/>
                </a:xfrm>
                <a:custGeom>
                  <a:avLst/>
                  <a:gdLst>
                    <a:gd name="T0" fmla="*/ 0 w 15"/>
                    <a:gd name="T1" fmla="*/ 2 h 5"/>
                    <a:gd name="T2" fmla="*/ 3 w 15"/>
                    <a:gd name="T3" fmla="*/ 4 h 5"/>
                    <a:gd name="T4" fmla="*/ 14 w 15"/>
                    <a:gd name="T5" fmla="*/ 4 h 5"/>
                    <a:gd name="T6" fmla="*/ 14 w 15"/>
                    <a:gd name="T7" fmla="*/ 0 h 5"/>
                    <a:gd name="T8" fmla="*/ 3 w 15"/>
                    <a:gd name="T9" fmla="*/ 0 h 5"/>
                    <a:gd name="T10" fmla="*/ 5 w 15"/>
                    <a:gd name="T11" fmla="*/ 2 h 5"/>
                    <a:gd name="T12" fmla="*/ 0 w 15"/>
                    <a:gd name="T13" fmla="*/ 2 h 5"/>
                    <a:gd name="T14" fmla="*/ 0 w 15"/>
                    <a:gd name="T15" fmla="*/ 4 h 5"/>
                    <a:gd name="T16" fmla="*/ 3 w 15"/>
                    <a:gd name="T17" fmla="*/ 4 h 5"/>
                    <a:gd name="T18" fmla="*/ 0 w 15"/>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
                    <a:gd name="T32" fmla="*/ 15 w 1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
                      <a:moveTo>
                        <a:pt x="0" y="2"/>
                      </a:moveTo>
                      <a:lnTo>
                        <a:pt x="3" y="4"/>
                      </a:lnTo>
                      <a:lnTo>
                        <a:pt x="14" y="4"/>
                      </a:lnTo>
                      <a:lnTo>
                        <a:pt x="14" y="0"/>
                      </a:lnTo>
                      <a:lnTo>
                        <a:pt x="3" y="0"/>
                      </a:lnTo>
                      <a:lnTo>
                        <a:pt x="5" y="2"/>
                      </a:lnTo>
                      <a:lnTo>
                        <a:pt x="0" y="2"/>
                      </a:lnTo>
                      <a:lnTo>
                        <a:pt x="0" y="4"/>
                      </a:lnTo>
                      <a:lnTo>
                        <a:pt x="3" y="4"/>
                      </a:lnTo>
                      <a:lnTo>
                        <a:pt x="0" y="2"/>
                      </a:lnTo>
                    </a:path>
                  </a:pathLst>
                </a:custGeom>
                <a:solidFill>
                  <a:srgbClr val="000000"/>
                </a:solidFill>
                <a:ln w="9525" cap="rnd">
                  <a:noFill/>
                  <a:round/>
                  <a:headEnd/>
                  <a:tailEnd/>
                </a:ln>
              </p:spPr>
              <p:txBody>
                <a:bodyPr/>
                <a:lstStyle/>
                <a:p>
                  <a:endParaRPr lang="tr-TR"/>
                </a:p>
              </p:txBody>
            </p:sp>
            <p:sp>
              <p:nvSpPr>
                <p:cNvPr id="18909" name="Freeform 940"/>
                <p:cNvSpPr>
                  <a:spLocks/>
                </p:cNvSpPr>
                <p:nvPr/>
              </p:nvSpPr>
              <p:spPr bwMode="auto">
                <a:xfrm>
                  <a:off x="249" y="3901"/>
                  <a:ext cx="6" cy="61"/>
                </a:xfrm>
                <a:custGeom>
                  <a:avLst/>
                  <a:gdLst>
                    <a:gd name="T0" fmla="*/ 3 w 6"/>
                    <a:gd name="T1" fmla="*/ 0 h 61"/>
                    <a:gd name="T2" fmla="*/ 0 w 6"/>
                    <a:gd name="T3" fmla="*/ 2 h 61"/>
                    <a:gd name="T4" fmla="*/ 0 w 6"/>
                    <a:gd name="T5" fmla="*/ 60 h 61"/>
                    <a:gd name="T6" fmla="*/ 5 w 6"/>
                    <a:gd name="T7" fmla="*/ 60 h 61"/>
                    <a:gd name="T8" fmla="*/ 5 w 6"/>
                    <a:gd name="T9" fmla="*/ 2 h 61"/>
                    <a:gd name="T10" fmla="*/ 3 w 6"/>
                    <a:gd name="T11" fmla="*/ 5 h 61"/>
                    <a:gd name="T12" fmla="*/ 3 w 6"/>
                    <a:gd name="T13" fmla="*/ 0 h 61"/>
                    <a:gd name="T14" fmla="*/ 0 w 6"/>
                    <a:gd name="T15" fmla="*/ 0 h 61"/>
                    <a:gd name="T16" fmla="*/ 0 w 6"/>
                    <a:gd name="T17" fmla="*/ 2 h 61"/>
                    <a:gd name="T18" fmla="*/ 3 w 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1"/>
                    <a:gd name="T32" fmla="*/ 6 w 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1">
                      <a:moveTo>
                        <a:pt x="3" y="0"/>
                      </a:moveTo>
                      <a:lnTo>
                        <a:pt x="0" y="2"/>
                      </a:lnTo>
                      <a:lnTo>
                        <a:pt x="0" y="60"/>
                      </a:lnTo>
                      <a:lnTo>
                        <a:pt x="5" y="60"/>
                      </a:lnTo>
                      <a:lnTo>
                        <a:pt x="5"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910" name="Freeform 941"/>
                <p:cNvSpPr>
                  <a:spLocks/>
                </p:cNvSpPr>
                <p:nvPr/>
              </p:nvSpPr>
              <p:spPr bwMode="auto">
                <a:xfrm>
                  <a:off x="138" y="3879"/>
                  <a:ext cx="148" cy="136"/>
                </a:xfrm>
                <a:custGeom>
                  <a:avLst/>
                  <a:gdLst>
                    <a:gd name="T0" fmla="*/ 72 w 148"/>
                    <a:gd name="T1" fmla="*/ 5 h 136"/>
                    <a:gd name="T2" fmla="*/ 76 w 148"/>
                    <a:gd name="T3" fmla="*/ 12 h 136"/>
                    <a:gd name="T4" fmla="*/ 80 w 148"/>
                    <a:gd name="T5" fmla="*/ 17 h 136"/>
                    <a:gd name="T6" fmla="*/ 84 w 148"/>
                    <a:gd name="T7" fmla="*/ 21 h 136"/>
                    <a:gd name="T8" fmla="*/ 88 w 148"/>
                    <a:gd name="T9" fmla="*/ 24 h 136"/>
                    <a:gd name="T10" fmla="*/ 92 w 148"/>
                    <a:gd name="T11" fmla="*/ 27 h 136"/>
                    <a:gd name="T12" fmla="*/ 95 w 148"/>
                    <a:gd name="T13" fmla="*/ 30 h 136"/>
                    <a:gd name="T14" fmla="*/ 92 w 148"/>
                    <a:gd name="T15" fmla="*/ 33 h 136"/>
                    <a:gd name="T16" fmla="*/ 91 w 148"/>
                    <a:gd name="T17" fmla="*/ 38 h 136"/>
                    <a:gd name="T18" fmla="*/ 105 w 148"/>
                    <a:gd name="T19" fmla="*/ 36 h 136"/>
                    <a:gd name="T20" fmla="*/ 107 w 148"/>
                    <a:gd name="T21" fmla="*/ 49 h 136"/>
                    <a:gd name="T22" fmla="*/ 110 w 148"/>
                    <a:gd name="T23" fmla="*/ 61 h 136"/>
                    <a:gd name="T24" fmla="*/ 131 w 148"/>
                    <a:gd name="T25" fmla="*/ 71 h 136"/>
                    <a:gd name="T26" fmla="*/ 135 w 148"/>
                    <a:gd name="T27" fmla="*/ 84 h 136"/>
                    <a:gd name="T28" fmla="*/ 136 w 148"/>
                    <a:gd name="T29" fmla="*/ 96 h 136"/>
                    <a:gd name="T30" fmla="*/ 141 w 148"/>
                    <a:gd name="T31" fmla="*/ 108 h 136"/>
                    <a:gd name="T32" fmla="*/ 147 w 148"/>
                    <a:gd name="T33" fmla="*/ 122 h 136"/>
                    <a:gd name="T34" fmla="*/ 114 w 148"/>
                    <a:gd name="T35" fmla="*/ 135 h 136"/>
                    <a:gd name="T36" fmla="*/ 83 w 148"/>
                    <a:gd name="T37" fmla="*/ 121 h 136"/>
                    <a:gd name="T38" fmla="*/ 89 w 148"/>
                    <a:gd name="T39" fmla="*/ 129 h 136"/>
                    <a:gd name="T40" fmla="*/ 83 w 148"/>
                    <a:gd name="T41" fmla="*/ 129 h 136"/>
                    <a:gd name="T42" fmla="*/ 77 w 148"/>
                    <a:gd name="T43" fmla="*/ 130 h 136"/>
                    <a:gd name="T44" fmla="*/ 71 w 148"/>
                    <a:gd name="T45" fmla="*/ 131 h 136"/>
                    <a:gd name="T46" fmla="*/ 65 w 148"/>
                    <a:gd name="T47" fmla="*/ 130 h 136"/>
                    <a:gd name="T48" fmla="*/ 58 w 148"/>
                    <a:gd name="T49" fmla="*/ 126 h 136"/>
                    <a:gd name="T50" fmla="*/ 47 w 148"/>
                    <a:gd name="T51" fmla="*/ 120 h 136"/>
                    <a:gd name="T52" fmla="*/ 36 w 148"/>
                    <a:gd name="T53" fmla="*/ 116 h 136"/>
                    <a:gd name="T54" fmla="*/ 26 w 148"/>
                    <a:gd name="T55" fmla="*/ 116 h 136"/>
                    <a:gd name="T56" fmla="*/ 21 w 148"/>
                    <a:gd name="T57" fmla="*/ 117 h 136"/>
                    <a:gd name="T58" fmla="*/ 15 w 148"/>
                    <a:gd name="T59" fmla="*/ 119 h 136"/>
                    <a:gd name="T60" fmla="*/ 7 w 148"/>
                    <a:gd name="T61" fmla="*/ 120 h 136"/>
                    <a:gd name="T62" fmla="*/ 0 w 148"/>
                    <a:gd name="T63" fmla="*/ 113 h 136"/>
                    <a:gd name="T64" fmla="*/ 1 w 148"/>
                    <a:gd name="T65" fmla="*/ 102 h 136"/>
                    <a:gd name="T66" fmla="*/ 5 w 148"/>
                    <a:gd name="T67" fmla="*/ 90 h 136"/>
                    <a:gd name="T68" fmla="*/ 12 w 148"/>
                    <a:gd name="T69" fmla="*/ 78 h 136"/>
                    <a:gd name="T70" fmla="*/ 12 w 148"/>
                    <a:gd name="T71" fmla="*/ 66 h 136"/>
                    <a:gd name="T72" fmla="*/ 15 w 148"/>
                    <a:gd name="T73" fmla="*/ 67 h 136"/>
                    <a:gd name="T74" fmla="*/ 19 w 148"/>
                    <a:gd name="T75" fmla="*/ 67 h 136"/>
                    <a:gd name="T76" fmla="*/ 22 w 148"/>
                    <a:gd name="T77" fmla="*/ 60 h 136"/>
                    <a:gd name="T78" fmla="*/ 21 w 148"/>
                    <a:gd name="T79" fmla="*/ 51 h 136"/>
                    <a:gd name="T80" fmla="*/ 27 w 148"/>
                    <a:gd name="T81" fmla="*/ 45 h 136"/>
                    <a:gd name="T82" fmla="*/ 35 w 148"/>
                    <a:gd name="T83" fmla="*/ 0 h 136"/>
                    <a:gd name="T84" fmla="*/ 69 w 148"/>
                    <a:gd name="T85" fmla="*/ 2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6"/>
                    <a:gd name="T131" fmla="*/ 148 w 148"/>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6">
                      <a:moveTo>
                        <a:pt x="69" y="2"/>
                      </a:moveTo>
                      <a:lnTo>
                        <a:pt x="72" y="5"/>
                      </a:lnTo>
                      <a:lnTo>
                        <a:pt x="73" y="9"/>
                      </a:lnTo>
                      <a:lnTo>
                        <a:pt x="76" y="12"/>
                      </a:lnTo>
                      <a:lnTo>
                        <a:pt x="78" y="15"/>
                      </a:lnTo>
                      <a:lnTo>
                        <a:pt x="80" y="17"/>
                      </a:lnTo>
                      <a:lnTo>
                        <a:pt x="82" y="19"/>
                      </a:lnTo>
                      <a:lnTo>
                        <a:pt x="84" y="21"/>
                      </a:lnTo>
                      <a:lnTo>
                        <a:pt x="86" y="23"/>
                      </a:lnTo>
                      <a:lnTo>
                        <a:pt x="88" y="24"/>
                      </a:lnTo>
                      <a:lnTo>
                        <a:pt x="91" y="25"/>
                      </a:lnTo>
                      <a:lnTo>
                        <a:pt x="92" y="27"/>
                      </a:lnTo>
                      <a:lnTo>
                        <a:pt x="95" y="29"/>
                      </a:lnTo>
                      <a:lnTo>
                        <a:pt x="95" y="30"/>
                      </a:lnTo>
                      <a:lnTo>
                        <a:pt x="93" y="31"/>
                      </a:lnTo>
                      <a:lnTo>
                        <a:pt x="92" y="33"/>
                      </a:lnTo>
                      <a:lnTo>
                        <a:pt x="91" y="35"/>
                      </a:lnTo>
                      <a:lnTo>
                        <a:pt x="91" y="38"/>
                      </a:lnTo>
                      <a:lnTo>
                        <a:pt x="93" y="40"/>
                      </a:lnTo>
                      <a:lnTo>
                        <a:pt x="105" y="36"/>
                      </a:lnTo>
                      <a:lnTo>
                        <a:pt x="106" y="43"/>
                      </a:lnTo>
                      <a:lnTo>
                        <a:pt x="107" y="49"/>
                      </a:lnTo>
                      <a:lnTo>
                        <a:pt x="109" y="55"/>
                      </a:lnTo>
                      <a:lnTo>
                        <a:pt x="110" y="61"/>
                      </a:lnTo>
                      <a:lnTo>
                        <a:pt x="126" y="64"/>
                      </a:lnTo>
                      <a:lnTo>
                        <a:pt x="131" y="71"/>
                      </a:lnTo>
                      <a:lnTo>
                        <a:pt x="134" y="78"/>
                      </a:lnTo>
                      <a:lnTo>
                        <a:pt x="135" y="84"/>
                      </a:lnTo>
                      <a:lnTo>
                        <a:pt x="135" y="90"/>
                      </a:lnTo>
                      <a:lnTo>
                        <a:pt x="136" y="96"/>
                      </a:lnTo>
                      <a:lnTo>
                        <a:pt x="138" y="102"/>
                      </a:lnTo>
                      <a:lnTo>
                        <a:pt x="141" y="108"/>
                      </a:lnTo>
                      <a:lnTo>
                        <a:pt x="147" y="113"/>
                      </a:lnTo>
                      <a:lnTo>
                        <a:pt x="147" y="122"/>
                      </a:lnTo>
                      <a:lnTo>
                        <a:pt x="138" y="131"/>
                      </a:lnTo>
                      <a:lnTo>
                        <a:pt x="114" y="135"/>
                      </a:lnTo>
                      <a:lnTo>
                        <a:pt x="105" y="123"/>
                      </a:lnTo>
                      <a:lnTo>
                        <a:pt x="83" y="121"/>
                      </a:lnTo>
                      <a:lnTo>
                        <a:pt x="92" y="128"/>
                      </a:lnTo>
                      <a:lnTo>
                        <a:pt x="89" y="129"/>
                      </a:lnTo>
                      <a:lnTo>
                        <a:pt x="86" y="129"/>
                      </a:lnTo>
                      <a:lnTo>
                        <a:pt x="83" y="129"/>
                      </a:lnTo>
                      <a:lnTo>
                        <a:pt x="80" y="130"/>
                      </a:lnTo>
                      <a:lnTo>
                        <a:pt x="77" y="130"/>
                      </a:lnTo>
                      <a:lnTo>
                        <a:pt x="73" y="130"/>
                      </a:lnTo>
                      <a:lnTo>
                        <a:pt x="71" y="131"/>
                      </a:lnTo>
                      <a:lnTo>
                        <a:pt x="68" y="131"/>
                      </a:lnTo>
                      <a:lnTo>
                        <a:pt x="65" y="130"/>
                      </a:lnTo>
                      <a:lnTo>
                        <a:pt x="62" y="129"/>
                      </a:lnTo>
                      <a:lnTo>
                        <a:pt x="58" y="126"/>
                      </a:lnTo>
                      <a:lnTo>
                        <a:pt x="52" y="123"/>
                      </a:lnTo>
                      <a:lnTo>
                        <a:pt x="47" y="120"/>
                      </a:lnTo>
                      <a:lnTo>
                        <a:pt x="41" y="118"/>
                      </a:lnTo>
                      <a:lnTo>
                        <a:pt x="36" y="116"/>
                      </a:lnTo>
                      <a:lnTo>
                        <a:pt x="31" y="115"/>
                      </a:lnTo>
                      <a:lnTo>
                        <a:pt x="26" y="116"/>
                      </a:lnTo>
                      <a:lnTo>
                        <a:pt x="23" y="117"/>
                      </a:lnTo>
                      <a:lnTo>
                        <a:pt x="21" y="117"/>
                      </a:lnTo>
                      <a:lnTo>
                        <a:pt x="18" y="118"/>
                      </a:lnTo>
                      <a:lnTo>
                        <a:pt x="15" y="119"/>
                      </a:lnTo>
                      <a:lnTo>
                        <a:pt x="12" y="120"/>
                      </a:lnTo>
                      <a:lnTo>
                        <a:pt x="7" y="120"/>
                      </a:lnTo>
                      <a:lnTo>
                        <a:pt x="2" y="118"/>
                      </a:lnTo>
                      <a:lnTo>
                        <a:pt x="0" y="113"/>
                      </a:lnTo>
                      <a:lnTo>
                        <a:pt x="0" y="108"/>
                      </a:lnTo>
                      <a:lnTo>
                        <a:pt x="1" y="102"/>
                      </a:lnTo>
                      <a:lnTo>
                        <a:pt x="3" y="96"/>
                      </a:lnTo>
                      <a:lnTo>
                        <a:pt x="5" y="90"/>
                      </a:lnTo>
                      <a:lnTo>
                        <a:pt x="8" y="84"/>
                      </a:lnTo>
                      <a:lnTo>
                        <a:pt x="12" y="78"/>
                      </a:lnTo>
                      <a:lnTo>
                        <a:pt x="15" y="74"/>
                      </a:lnTo>
                      <a:lnTo>
                        <a:pt x="12" y="66"/>
                      </a:lnTo>
                      <a:lnTo>
                        <a:pt x="14" y="67"/>
                      </a:lnTo>
                      <a:lnTo>
                        <a:pt x="15" y="67"/>
                      </a:lnTo>
                      <a:lnTo>
                        <a:pt x="17" y="67"/>
                      </a:lnTo>
                      <a:lnTo>
                        <a:pt x="19" y="67"/>
                      </a:lnTo>
                      <a:lnTo>
                        <a:pt x="22" y="65"/>
                      </a:lnTo>
                      <a:lnTo>
                        <a:pt x="22" y="60"/>
                      </a:lnTo>
                      <a:lnTo>
                        <a:pt x="22" y="56"/>
                      </a:lnTo>
                      <a:lnTo>
                        <a:pt x="21" y="51"/>
                      </a:lnTo>
                      <a:lnTo>
                        <a:pt x="23" y="46"/>
                      </a:lnTo>
                      <a:lnTo>
                        <a:pt x="27" y="45"/>
                      </a:lnTo>
                      <a:lnTo>
                        <a:pt x="18" y="40"/>
                      </a:lnTo>
                      <a:lnTo>
                        <a:pt x="35" y="0"/>
                      </a:lnTo>
                      <a:lnTo>
                        <a:pt x="46" y="5"/>
                      </a:lnTo>
                      <a:lnTo>
                        <a:pt x="69" y="2"/>
                      </a:lnTo>
                    </a:path>
                  </a:pathLst>
                </a:custGeom>
                <a:solidFill>
                  <a:srgbClr val="027F00"/>
                </a:solidFill>
                <a:ln w="9525" cap="rnd">
                  <a:noFill/>
                  <a:round/>
                  <a:headEnd/>
                  <a:tailEnd/>
                </a:ln>
              </p:spPr>
              <p:txBody>
                <a:bodyPr/>
                <a:lstStyle/>
                <a:p>
                  <a:endParaRPr lang="tr-TR"/>
                </a:p>
              </p:txBody>
            </p:sp>
            <p:sp>
              <p:nvSpPr>
                <p:cNvPr id="18911" name="Freeform 942"/>
                <p:cNvSpPr>
                  <a:spLocks/>
                </p:cNvSpPr>
                <p:nvPr/>
              </p:nvSpPr>
              <p:spPr bwMode="auto">
                <a:xfrm>
                  <a:off x="205" y="3880"/>
                  <a:ext cx="16" cy="20"/>
                </a:xfrm>
                <a:custGeom>
                  <a:avLst/>
                  <a:gdLst>
                    <a:gd name="T0" fmla="*/ 15 w 16"/>
                    <a:gd name="T1" fmla="*/ 16 h 20"/>
                    <a:gd name="T2" fmla="*/ 12 w 16"/>
                    <a:gd name="T3" fmla="*/ 12 h 20"/>
                    <a:gd name="T4" fmla="*/ 9 w 16"/>
                    <a:gd name="T5" fmla="*/ 9 h 20"/>
                    <a:gd name="T6" fmla="*/ 7 w 16"/>
                    <a:gd name="T7" fmla="*/ 4 h 20"/>
                    <a:gd name="T8" fmla="*/ 5 w 16"/>
                    <a:gd name="T9" fmla="*/ 0 h 20"/>
                    <a:gd name="T10" fmla="*/ 0 w 16"/>
                    <a:gd name="T11" fmla="*/ 2 h 20"/>
                    <a:gd name="T12" fmla="*/ 2 w 16"/>
                    <a:gd name="T13" fmla="*/ 6 h 20"/>
                    <a:gd name="T14" fmla="*/ 5 w 16"/>
                    <a:gd name="T15" fmla="*/ 10 h 20"/>
                    <a:gd name="T16" fmla="*/ 9 w 16"/>
                    <a:gd name="T17" fmla="*/ 15 h 20"/>
                    <a:gd name="T18" fmla="*/ 12 w 16"/>
                    <a:gd name="T19" fmla="*/ 19 h 20"/>
                    <a:gd name="T20" fmla="*/ 15 w 16"/>
                    <a:gd name="T21" fmla="*/ 16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0"/>
                    <a:gd name="T35" fmla="*/ 16 w 1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0">
                      <a:moveTo>
                        <a:pt x="15" y="16"/>
                      </a:moveTo>
                      <a:lnTo>
                        <a:pt x="12" y="12"/>
                      </a:lnTo>
                      <a:lnTo>
                        <a:pt x="9" y="9"/>
                      </a:lnTo>
                      <a:lnTo>
                        <a:pt x="7" y="4"/>
                      </a:lnTo>
                      <a:lnTo>
                        <a:pt x="5" y="0"/>
                      </a:lnTo>
                      <a:lnTo>
                        <a:pt x="0" y="2"/>
                      </a:lnTo>
                      <a:lnTo>
                        <a:pt x="2" y="6"/>
                      </a:lnTo>
                      <a:lnTo>
                        <a:pt x="5" y="10"/>
                      </a:lnTo>
                      <a:lnTo>
                        <a:pt x="9" y="15"/>
                      </a:lnTo>
                      <a:lnTo>
                        <a:pt x="12" y="19"/>
                      </a:lnTo>
                      <a:lnTo>
                        <a:pt x="15" y="16"/>
                      </a:lnTo>
                    </a:path>
                  </a:pathLst>
                </a:custGeom>
                <a:solidFill>
                  <a:srgbClr val="000000"/>
                </a:solidFill>
                <a:ln w="9525" cap="rnd">
                  <a:noFill/>
                  <a:round/>
                  <a:headEnd/>
                  <a:tailEnd/>
                </a:ln>
              </p:spPr>
              <p:txBody>
                <a:bodyPr/>
                <a:lstStyle/>
                <a:p>
                  <a:endParaRPr lang="tr-TR"/>
                </a:p>
              </p:txBody>
            </p:sp>
            <p:sp>
              <p:nvSpPr>
                <p:cNvPr id="18912" name="Freeform 943"/>
                <p:cNvSpPr>
                  <a:spLocks/>
                </p:cNvSpPr>
                <p:nvPr/>
              </p:nvSpPr>
              <p:spPr bwMode="auto">
                <a:xfrm>
                  <a:off x="216" y="3896"/>
                  <a:ext cx="20" cy="17"/>
                </a:xfrm>
                <a:custGeom>
                  <a:avLst/>
                  <a:gdLst>
                    <a:gd name="T0" fmla="*/ 17 w 20"/>
                    <a:gd name="T1" fmla="*/ 16 h 17"/>
                    <a:gd name="T2" fmla="*/ 19 w 20"/>
                    <a:gd name="T3" fmla="*/ 14 h 17"/>
                    <a:gd name="T4" fmla="*/ 19 w 20"/>
                    <a:gd name="T5" fmla="*/ 11 h 17"/>
                    <a:gd name="T6" fmla="*/ 17 w 20"/>
                    <a:gd name="T7" fmla="*/ 10 h 17"/>
                    <a:gd name="T8" fmla="*/ 15 w 20"/>
                    <a:gd name="T9" fmla="*/ 8 h 17"/>
                    <a:gd name="T10" fmla="*/ 13 w 20"/>
                    <a:gd name="T11" fmla="*/ 7 h 17"/>
                    <a:gd name="T12" fmla="*/ 11 w 20"/>
                    <a:gd name="T13" fmla="*/ 6 h 17"/>
                    <a:gd name="T14" fmla="*/ 9 w 20"/>
                    <a:gd name="T15" fmla="*/ 5 h 17"/>
                    <a:gd name="T16" fmla="*/ 7 w 20"/>
                    <a:gd name="T17" fmla="*/ 3 h 17"/>
                    <a:gd name="T18" fmla="*/ 5 w 20"/>
                    <a:gd name="T19" fmla="*/ 2 h 17"/>
                    <a:gd name="T20" fmla="*/ 4 w 20"/>
                    <a:gd name="T21" fmla="*/ 0 h 17"/>
                    <a:gd name="T22" fmla="*/ 0 w 20"/>
                    <a:gd name="T23" fmla="*/ 3 h 17"/>
                    <a:gd name="T24" fmla="*/ 2 w 20"/>
                    <a:gd name="T25" fmla="*/ 4 h 17"/>
                    <a:gd name="T26" fmla="*/ 4 w 20"/>
                    <a:gd name="T27" fmla="*/ 6 h 17"/>
                    <a:gd name="T28" fmla="*/ 5 w 20"/>
                    <a:gd name="T29" fmla="*/ 7 h 17"/>
                    <a:gd name="T30" fmla="*/ 7 w 20"/>
                    <a:gd name="T31" fmla="*/ 8 h 17"/>
                    <a:gd name="T32" fmla="*/ 9 w 20"/>
                    <a:gd name="T33" fmla="*/ 9 h 17"/>
                    <a:gd name="T34" fmla="*/ 11 w 20"/>
                    <a:gd name="T35" fmla="*/ 10 h 17"/>
                    <a:gd name="T36" fmla="*/ 13 w 20"/>
                    <a:gd name="T37" fmla="*/ 11 h 17"/>
                    <a:gd name="T38" fmla="*/ 14 w 20"/>
                    <a:gd name="T39" fmla="*/ 13 h 17"/>
                    <a:gd name="T40" fmla="*/ 14 w 20"/>
                    <a:gd name="T41" fmla="*/ 12 h 17"/>
                    <a:gd name="T42" fmla="*/ 14 w 20"/>
                    <a:gd name="T43" fmla="*/ 13 h 17"/>
                    <a:gd name="T44" fmla="*/ 17 w 20"/>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7"/>
                    <a:gd name="T71" fmla="*/ 20 w 2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7">
                      <a:moveTo>
                        <a:pt x="17" y="16"/>
                      </a:moveTo>
                      <a:lnTo>
                        <a:pt x="19" y="14"/>
                      </a:lnTo>
                      <a:lnTo>
                        <a:pt x="19" y="11"/>
                      </a:lnTo>
                      <a:lnTo>
                        <a:pt x="17" y="10"/>
                      </a:lnTo>
                      <a:lnTo>
                        <a:pt x="15" y="8"/>
                      </a:lnTo>
                      <a:lnTo>
                        <a:pt x="13" y="7"/>
                      </a:lnTo>
                      <a:lnTo>
                        <a:pt x="11" y="6"/>
                      </a:lnTo>
                      <a:lnTo>
                        <a:pt x="9" y="5"/>
                      </a:lnTo>
                      <a:lnTo>
                        <a:pt x="7" y="3"/>
                      </a:lnTo>
                      <a:lnTo>
                        <a:pt x="5" y="2"/>
                      </a:lnTo>
                      <a:lnTo>
                        <a:pt x="4" y="0"/>
                      </a:lnTo>
                      <a:lnTo>
                        <a:pt x="0" y="3"/>
                      </a:lnTo>
                      <a:lnTo>
                        <a:pt x="2" y="4"/>
                      </a:lnTo>
                      <a:lnTo>
                        <a:pt x="4" y="6"/>
                      </a:lnTo>
                      <a:lnTo>
                        <a:pt x="5" y="7"/>
                      </a:lnTo>
                      <a:lnTo>
                        <a:pt x="7" y="8"/>
                      </a:lnTo>
                      <a:lnTo>
                        <a:pt x="9" y="9"/>
                      </a:lnTo>
                      <a:lnTo>
                        <a:pt x="11" y="10"/>
                      </a:lnTo>
                      <a:lnTo>
                        <a:pt x="13" y="11"/>
                      </a:lnTo>
                      <a:lnTo>
                        <a:pt x="14" y="13"/>
                      </a:lnTo>
                      <a:lnTo>
                        <a:pt x="14" y="12"/>
                      </a:lnTo>
                      <a:lnTo>
                        <a:pt x="14" y="13"/>
                      </a:lnTo>
                      <a:lnTo>
                        <a:pt x="17" y="16"/>
                      </a:lnTo>
                    </a:path>
                  </a:pathLst>
                </a:custGeom>
                <a:solidFill>
                  <a:srgbClr val="000000"/>
                </a:solidFill>
                <a:ln w="9525" cap="rnd">
                  <a:noFill/>
                  <a:round/>
                  <a:headEnd/>
                  <a:tailEnd/>
                </a:ln>
              </p:spPr>
              <p:txBody>
                <a:bodyPr/>
                <a:lstStyle/>
                <a:p>
                  <a:endParaRPr lang="tr-TR"/>
                </a:p>
              </p:txBody>
            </p:sp>
            <p:sp>
              <p:nvSpPr>
                <p:cNvPr id="18913" name="Freeform 944"/>
                <p:cNvSpPr>
                  <a:spLocks/>
                </p:cNvSpPr>
                <p:nvPr/>
              </p:nvSpPr>
              <p:spPr bwMode="auto">
                <a:xfrm>
                  <a:off x="227" y="3909"/>
                  <a:ext cx="6" cy="13"/>
                </a:xfrm>
                <a:custGeom>
                  <a:avLst/>
                  <a:gdLst>
                    <a:gd name="T0" fmla="*/ 3 w 6"/>
                    <a:gd name="T1" fmla="*/ 8 h 13"/>
                    <a:gd name="T2" fmla="*/ 5 w 6"/>
                    <a:gd name="T3" fmla="*/ 8 h 13"/>
                    <a:gd name="T4" fmla="*/ 4 w 6"/>
                    <a:gd name="T5" fmla="*/ 7 h 13"/>
                    <a:gd name="T6" fmla="*/ 3 w 6"/>
                    <a:gd name="T7" fmla="*/ 6 h 13"/>
                    <a:gd name="T8" fmla="*/ 4 w 6"/>
                    <a:gd name="T9" fmla="*/ 5 h 13"/>
                    <a:gd name="T10" fmla="*/ 4 w 6"/>
                    <a:gd name="T11" fmla="*/ 4 h 13"/>
                    <a:gd name="T12" fmla="*/ 5 w 6"/>
                    <a:gd name="T13" fmla="*/ 3 h 13"/>
                    <a:gd name="T14" fmla="*/ 2 w 6"/>
                    <a:gd name="T15" fmla="*/ 0 h 13"/>
                    <a:gd name="T16" fmla="*/ 0 w 6"/>
                    <a:gd name="T17" fmla="*/ 4 h 13"/>
                    <a:gd name="T18" fmla="*/ 0 w 6"/>
                    <a:gd name="T19" fmla="*/ 8 h 13"/>
                    <a:gd name="T20" fmla="*/ 2 w 6"/>
                    <a:gd name="T21" fmla="*/ 11 h 13"/>
                    <a:gd name="T22" fmla="*/ 4 w 6"/>
                    <a:gd name="T23" fmla="*/ 12 h 13"/>
                    <a:gd name="T24" fmla="*/ 2 w 6"/>
                    <a:gd name="T25" fmla="*/ 11 h 13"/>
                    <a:gd name="T26" fmla="*/ 3 w 6"/>
                    <a:gd name="T27" fmla="*/ 12 h 13"/>
                    <a:gd name="T28" fmla="*/ 4 w 6"/>
                    <a:gd name="T29" fmla="*/ 12 h 13"/>
                    <a:gd name="T30" fmla="*/ 3 w 6"/>
                    <a:gd name="T31" fmla="*/ 8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3"/>
                    <a:gd name="T50" fmla="*/ 6 w 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3">
                      <a:moveTo>
                        <a:pt x="3" y="8"/>
                      </a:moveTo>
                      <a:lnTo>
                        <a:pt x="5" y="8"/>
                      </a:lnTo>
                      <a:lnTo>
                        <a:pt x="4" y="7"/>
                      </a:lnTo>
                      <a:lnTo>
                        <a:pt x="3" y="6"/>
                      </a:lnTo>
                      <a:lnTo>
                        <a:pt x="4" y="5"/>
                      </a:lnTo>
                      <a:lnTo>
                        <a:pt x="4" y="4"/>
                      </a:lnTo>
                      <a:lnTo>
                        <a:pt x="5" y="3"/>
                      </a:lnTo>
                      <a:lnTo>
                        <a:pt x="2" y="0"/>
                      </a:lnTo>
                      <a:lnTo>
                        <a:pt x="0" y="4"/>
                      </a:lnTo>
                      <a:lnTo>
                        <a:pt x="0" y="8"/>
                      </a:lnTo>
                      <a:lnTo>
                        <a:pt x="2" y="11"/>
                      </a:lnTo>
                      <a:lnTo>
                        <a:pt x="4" y="12"/>
                      </a:lnTo>
                      <a:lnTo>
                        <a:pt x="2" y="11"/>
                      </a:lnTo>
                      <a:lnTo>
                        <a:pt x="3" y="12"/>
                      </a:lnTo>
                      <a:lnTo>
                        <a:pt x="4" y="12"/>
                      </a:lnTo>
                      <a:lnTo>
                        <a:pt x="3" y="8"/>
                      </a:lnTo>
                    </a:path>
                  </a:pathLst>
                </a:custGeom>
                <a:solidFill>
                  <a:srgbClr val="000000"/>
                </a:solidFill>
                <a:ln w="9525" cap="rnd">
                  <a:noFill/>
                  <a:round/>
                  <a:headEnd/>
                  <a:tailEnd/>
                </a:ln>
              </p:spPr>
              <p:txBody>
                <a:bodyPr/>
                <a:lstStyle/>
                <a:p>
                  <a:endParaRPr lang="tr-TR"/>
                </a:p>
              </p:txBody>
            </p:sp>
            <p:sp>
              <p:nvSpPr>
                <p:cNvPr id="18914" name="Freeform 945"/>
                <p:cNvSpPr>
                  <a:spLocks/>
                </p:cNvSpPr>
                <p:nvPr/>
              </p:nvSpPr>
              <p:spPr bwMode="auto">
                <a:xfrm>
                  <a:off x="231" y="3912"/>
                  <a:ext cx="15" cy="10"/>
                </a:xfrm>
                <a:custGeom>
                  <a:avLst/>
                  <a:gdLst>
                    <a:gd name="T0" fmla="*/ 14 w 15"/>
                    <a:gd name="T1" fmla="*/ 3 h 10"/>
                    <a:gd name="T2" fmla="*/ 11 w 15"/>
                    <a:gd name="T3" fmla="*/ 1 h 10"/>
                    <a:gd name="T4" fmla="*/ 0 w 15"/>
                    <a:gd name="T5" fmla="*/ 5 h 10"/>
                    <a:gd name="T6" fmla="*/ 1 w 15"/>
                    <a:gd name="T7" fmla="*/ 9 h 10"/>
                    <a:gd name="T8" fmla="*/ 12 w 15"/>
                    <a:gd name="T9" fmla="*/ 5 h 10"/>
                    <a:gd name="T10" fmla="*/ 9 w 15"/>
                    <a:gd name="T11" fmla="*/ 3 h 10"/>
                    <a:gd name="T12" fmla="*/ 14 w 15"/>
                    <a:gd name="T13" fmla="*/ 3 h 10"/>
                    <a:gd name="T14" fmla="*/ 13 w 15"/>
                    <a:gd name="T15" fmla="*/ 0 h 10"/>
                    <a:gd name="T16" fmla="*/ 11 w 15"/>
                    <a:gd name="T17" fmla="*/ 1 h 10"/>
                    <a:gd name="T18" fmla="*/ 14 w 15"/>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14" y="3"/>
                      </a:moveTo>
                      <a:lnTo>
                        <a:pt x="11" y="1"/>
                      </a:lnTo>
                      <a:lnTo>
                        <a:pt x="0" y="5"/>
                      </a:lnTo>
                      <a:lnTo>
                        <a:pt x="1" y="9"/>
                      </a:lnTo>
                      <a:lnTo>
                        <a:pt x="12" y="5"/>
                      </a:lnTo>
                      <a:lnTo>
                        <a:pt x="9" y="3"/>
                      </a:lnTo>
                      <a:lnTo>
                        <a:pt x="14" y="3"/>
                      </a:lnTo>
                      <a:lnTo>
                        <a:pt x="13" y="0"/>
                      </a:lnTo>
                      <a:lnTo>
                        <a:pt x="11" y="1"/>
                      </a:lnTo>
                      <a:lnTo>
                        <a:pt x="14" y="3"/>
                      </a:lnTo>
                    </a:path>
                  </a:pathLst>
                </a:custGeom>
                <a:solidFill>
                  <a:srgbClr val="000000"/>
                </a:solidFill>
                <a:ln w="9525" cap="rnd">
                  <a:noFill/>
                  <a:round/>
                  <a:headEnd/>
                  <a:tailEnd/>
                </a:ln>
              </p:spPr>
              <p:txBody>
                <a:bodyPr/>
                <a:lstStyle/>
                <a:p>
                  <a:endParaRPr lang="tr-TR"/>
                </a:p>
              </p:txBody>
            </p:sp>
            <p:sp>
              <p:nvSpPr>
                <p:cNvPr id="18915" name="Freeform 946"/>
                <p:cNvSpPr>
                  <a:spLocks/>
                </p:cNvSpPr>
                <p:nvPr/>
              </p:nvSpPr>
              <p:spPr bwMode="auto">
                <a:xfrm>
                  <a:off x="241" y="3915"/>
                  <a:ext cx="7" cy="12"/>
                </a:xfrm>
                <a:custGeom>
                  <a:avLst/>
                  <a:gdLst>
                    <a:gd name="T0" fmla="*/ 6 w 7"/>
                    <a:gd name="T1" fmla="*/ 10 h 12"/>
                    <a:gd name="T2" fmla="*/ 4 w 7"/>
                    <a:gd name="T3" fmla="*/ 0 h 12"/>
                    <a:gd name="T4" fmla="*/ 0 w 7"/>
                    <a:gd name="T5" fmla="*/ 1 h 12"/>
                    <a:gd name="T6" fmla="*/ 2 w 7"/>
                    <a:gd name="T7" fmla="*/ 11 h 12"/>
                    <a:gd name="T8" fmla="*/ 6 w 7"/>
                    <a:gd name="T9" fmla="*/ 1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6" y="10"/>
                      </a:moveTo>
                      <a:lnTo>
                        <a:pt x="4" y="0"/>
                      </a:lnTo>
                      <a:lnTo>
                        <a:pt x="0" y="1"/>
                      </a:lnTo>
                      <a:lnTo>
                        <a:pt x="2" y="11"/>
                      </a:lnTo>
                      <a:lnTo>
                        <a:pt x="6" y="10"/>
                      </a:lnTo>
                    </a:path>
                  </a:pathLst>
                </a:custGeom>
                <a:solidFill>
                  <a:srgbClr val="000000"/>
                </a:solidFill>
                <a:ln w="9525" cap="rnd">
                  <a:noFill/>
                  <a:round/>
                  <a:headEnd/>
                  <a:tailEnd/>
                </a:ln>
              </p:spPr>
              <p:txBody>
                <a:bodyPr/>
                <a:lstStyle/>
                <a:p>
                  <a:endParaRPr lang="tr-TR"/>
                </a:p>
              </p:txBody>
            </p:sp>
            <p:sp>
              <p:nvSpPr>
                <p:cNvPr id="18916" name="Freeform 947"/>
                <p:cNvSpPr>
                  <a:spLocks/>
                </p:cNvSpPr>
                <p:nvPr/>
              </p:nvSpPr>
              <p:spPr bwMode="auto">
                <a:xfrm>
                  <a:off x="243" y="3925"/>
                  <a:ext cx="8" cy="18"/>
                </a:xfrm>
                <a:custGeom>
                  <a:avLst/>
                  <a:gdLst>
                    <a:gd name="T0" fmla="*/ 5 w 8"/>
                    <a:gd name="T1" fmla="*/ 13 h 18"/>
                    <a:gd name="T2" fmla="*/ 7 w 8"/>
                    <a:gd name="T3" fmla="*/ 15 h 18"/>
                    <a:gd name="T4" fmla="*/ 4 w 8"/>
                    <a:gd name="T5" fmla="*/ 0 h 18"/>
                    <a:gd name="T6" fmla="*/ 0 w 8"/>
                    <a:gd name="T7" fmla="*/ 1 h 18"/>
                    <a:gd name="T8" fmla="*/ 3 w 8"/>
                    <a:gd name="T9" fmla="*/ 16 h 18"/>
                    <a:gd name="T10" fmla="*/ 4 w 8"/>
                    <a:gd name="T11" fmla="*/ 17 h 18"/>
                    <a:gd name="T12" fmla="*/ 3 w 8"/>
                    <a:gd name="T13" fmla="*/ 16 h 18"/>
                    <a:gd name="T14" fmla="*/ 3 w 8"/>
                    <a:gd name="T15" fmla="*/ 17 h 18"/>
                    <a:gd name="T16" fmla="*/ 4 w 8"/>
                    <a:gd name="T17" fmla="*/ 17 h 18"/>
                    <a:gd name="T18" fmla="*/ 5 w 8"/>
                    <a:gd name="T19" fmla="*/ 1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8"/>
                    <a:gd name="T32" fmla="*/ 8 w 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8">
                      <a:moveTo>
                        <a:pt x="5" y="13"/>
                      </a:moveTo>
                      <a:lnTo>
                        <a:pt x="7" y="15"/>
                      </a:lnTo>
                      <a:lnTo>
                        <a:pt x="4" y="0"/>
                      </a:lnTo>
                      <a:lnTo>
                        <a:pt x="0" y="1"/>
                      </a:lnTo>
                      <a:lnTo>
                        <a:pt x="3" y="16"/>
                      </a:lnTo>
                      <a:lnTo>
                        <a:pt x="4" y="17"/>
                      </a:lnTo>
                      <a:lnTo>
                        <a:pt x="3" y="16"/>
                      </a:lnTo>
                      <a:lnTo>
                        <a:pt x="3" y="17"/>
                      </a:lnTo>
                      <a:lnTo>
                        <a:pt x="4" y="17"/>
                      </a:lnTo>
                      <a:lnTo>
                        <a:pt x="5" y="13"/>
                      </a:lnTo>
                    </a:path>
                  </a:pathLst>
                </a:custGeom>
                <a:solidFill>
                  <a:srgbClr val="000000"/>
                </a:solidFill>
                <a:ln w="9525" cap="rnd">
                  <a:noFill/>
                  <a:round/>
                  <a:headEnd/>
                  <a:tailEnd/>
                </a:ln>
              </p:spPr>
              <p:txBody>
                <a:bodyPr/>
                <a:lstStyle/>
                <a:p>
                  <a:endParaRPr lang="tr-TR"/>
                </a:p>
              </p:txBody>
            </p:sp>
            <p:sp>
              <p:nvSpPr>
                <p:cNvPr id="18917" name="Freeform 948"/>
                <p:cNvSpPr>
                  <a:spLocks/>
                </p:cNvSpPr>
                <p:nvPr/>
              </p:nvSpPr>
              <p:spPr bwMode="auto">
                <a:xfrm>
                  <a:off x="248" y="3938"/>
                  <a:ext cx="18" cy="8"/>
                </a:xfrm>
                <a:custGeom>
                  <a:avLst/>
                  <a:gdLst>
                    <a:gd name="T0" fmla="*/ 17 w 18"/>
                    <a:gd name="T1" fmla="*/ 4 h 8"/>
                    <a:gd name="T2" fmla="*/ 16 w 18"/>
                    <a:gd name="T3" fmla="*/ 3 h 8"/>
                    <a:gd name="T4" fmla="*/ 14 w 18"/>
                    <a:gd name="T5" fmla="*/ 3 h 8"/>
                    <a:gd name="T6" fmla="*/ 12 w 18"/>
                    <a:gd name="T7" fmla="*/ 2 h 8"/>
                    <a:gd name="T8" fmla="*/ 9 w 18"/>
                    <a:gd name="T9" fmla="*/ 2 h 8"/>
                    <a:gd name="T10" fmla="*/ 7 w 18"/>
                    <a:gd name="T11" fmla="*/ 1 h 8"/>
                    <a:gd name="T12" fmla="*/ 4 w 18"/>
                    <a:gd name="T13" fmla="*/ 1 h 8"/>
                    <a:gd name="T14" fmla="*/ 2 w 18"/>
                    <a:gd name="T15" fmla="*/ 0 h 8"/>
                    <a:gd name="T16" fmla="*/ 1 w 18"/>
                    <a:gd name="T17" fmla="*/ 0 h 8"/>
                    <a:gd name="T18" fmla="*/ 0 w 18"/>
                    <a:gd name="T19" fmla="*/ 3 h 8"/>
                    <a:gd name="T20" fmla="*/ 15 w 18"/>
                    <a:gd name="T21" fmla="*/ 7 h 8"/>
                    <a:gd name="T22" fmla="*/ 13 w 18"/>
                    <a:gd name="T23" fmla="*/ 6 h 8"/>
                    <a:gd name="T24" fmla="*/ 17 w 18"/>
                    <a:gd name="T25" fmla="*/ 4 h 8"/>
                    <a:gd name="T26" fmla="*/ 16 w 18"/>
                    <a:gd name="T27" fmla="*/ 4 h 8"/>
                    <a:gd name="T28" fmla="*/ 16 w 18"/>
                    <a:gd name="T29" fmla="*/ 3 h 8"/>
                    <a:gd name="T30" fmla="*/ 15 w 18"/>
                    <a:gd name="T31" fmla="*/ 3 h 8"/>
                    <a:gd name="T32" fmla="*/ 15 w 18"/>
                    <a:gd name="T33" fmla="*/ 3 h 8"/>
                    <a:gd name="T34" fmla="*/ 17 w 1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8"/>
                    <a:gd name="T56" fmla="*/ 18 w 1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8">
                      <a:moveTo>
                        <a:pt x="17" y="4"/>
                      </a:moveTo>
                      <a:lnTo>
                        <a:pt x="16" y="3"/>
                      </a:lnTo>
                      <a:lnTo>
                        <a:pt x="14" y="3"/>
                      </a:lnTo>
                      <a:lnTo>
                        <a:pt x="12" y="2"/>
                      </a:lnTo>
                      <a:lnTo>
                        <a:pt x="9" y="2"/>
                      </a:lnTo>
                      <a:lnTo>
                        <a:pt x="7" y="1"/>
                      </a:lnTo>
                      <a:lnTo>
                        <a:pt x="4" y="1"/>
                      </a:lnTo>
                      <a:lnTo>
                        <a:pt x="2" y="0"/>
                      </a:lnTo>
                      <a:lnTo>
                        <a:pt x="1" y="0"/>
                      </a:lnTo>
                      <a:lnTo>
                        <a:pt x="0" y="3"/>
                      </a:lnTo>
                      <a:lnTo>
                        <a:pt x="15" y="7"/>
                      </a:lnTo>
                      <a:lnTo>
                        <a:pt x="13" y="6"/>
                      </a:lnTo>
                      <a:lnTo>
                        <a:pt x="17" y="4"/>
                      </a:lnTo>
                      <a:lnTo>
                        <a:pt x="16" y="4"/>
                      </a:lnTo>
                      <a:lnTo>
                        <a:pt x="16" y="3"/>
                      </a:lnTo>
                      <a:lnTo>
                        <a:pt x="15" y="3"/>
                      </a:lnTo>
                      <a:lnTo>
                        <a:pt x="17" y="4"/>
                      </a:lnTo>
                    </a:path>
                  </a:pathLst>
                </a:custGeom>
                <a:solidFill>
                  <a:srgbClr val="000000"/>
                </a:solidFill>
                <a:ln w="9525" cap="rnd">
                  <a:noFill/>
                  <a:round/>
                  <a:headEnd/>
                  <a:tailEnd/>
                </a:ln>
              </p:spPr>
              <p:txBody>
                <a:bodyPr/>
                <a:lstStyle/>
                <a:p>
                  <a:endParaRPr lang="tr-TR"/>
                </a:p>
              </p:txBody>
            </p:sp>
            <p:sp>
              <p:nvSpPr>
                <p:cNvPr id="18918" name="Freeform 949"/>
                <p:cNvSpPr>
                  <a:spLocks/>
                </p:cNvSpPr>
                <p:nvPr/>
              </p:nvSpPr>
              <p:spPr bwMode="auto">
                <a:xfrm>
                  <a:off x="261" y="3942"/>
                  <a:ext cx="16" cy="20"/>
                </a:xfrm>
                <a:custGeom>
                  <a:avLst/>
                  <a:gdLst>
                    <a:gd name="T0" fmla="*/ 15 w 16"/>
                    <a:gd name="T1" fmla="*/ 18 h 20"/>
                    <a:gd name="T2" fmla="*/ 5 w 16"/>
                    <a:gd name="T3" fmla="*/ 0 h 20"/>
                    <a:gd name="T4" fmla="*/ 0 w 16"/>
                    <a:gd name="T5" fmla="*/ 2 h 20"/>
                    <a:gd name="T6" fmla="*/ 10 w 16"/>
                    <a:gd name="T7" fmla="*/ 19 h 20"/>
                    <a:gd name="T8" fmla="*/ 10 w 16"/>
                    <a:gd name="T9" fmla="*/ 18 h 20"/>
                    <a:gd name="T10" fmla="*/ 15 w 16"/>
                    <a:gd name="T11" fmla="*/ 18 h 20"/>
                    <a:gd name="T12" fmla="*/ 15 w 16"/>
                    <a:gd name="T13" fmla="*/ 18 h 20"/>
                    <a:gd name="T14" fmla="*/ 15 w 16"/>
                    <a:gd name="T15" fmla="*/ 17 h 20"/>
                    <a:gd name="T16" fmla="*/ 15 w 16"/>
                    <a:gd name="T17" fmla="*/ 17 h 20"/>
                    <a:gd name="T18" fmla="*/ 15 w 16"/>
                    <a:gd name="T19" fmla="*/ 1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0"/>
                    <a:gd name="T32" fmla="*/ 16 w 1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0">
                      <a:moveTo>
                        <a:pt x="15" y="18"/>
                      </a:moveTo>
                      <a:lnTo>
                        <a:pt x="5" y="0"/>
                      </a:lnTo>
                      <a:lnTo>
                        <a:pt x="0" y="2"/>
                      </a:lnTo>
                      <a:lnTo>
                        <a:pt x="10" y="19"/>
                      </a:lnTo>
                      <a:lnTo>
                        <a:pt x="10" y="18"/>
                      </a:lnTo>
                      <a:lnTo>
                        <a:pt x="15" y="18"/>
                      </a:lnTo>
                      <a:lnTo>
                        <a:pt x="15" y="17"/>
                      </a:lnTo>
                      <a:lnTo>
                        <a:pt x="15" y="18"/>
                      </a:lnTo>
                    </a:path>
                  </a:pathLst>
                </a:custGeom>
                <a:solidFill>
                  <a:srgbClr val="000000"/>
                </a:solidFill>
                <a:ln w="9525" cap="rnd">
                  <a:noFill/>
                  <a:round/>
                  <a:headEnd/>
                  <a:tailEnd/>
                </a:ln>
              </p:spPr>
              <p:txBody>
                <a:bodyPr/>
                <a:lstStyle/>
                <a:p>
                  <a:endParaRPr lang="tr-TR"/>
                </a:p>
              </p:txBody>
            </p:sp>
            <p:sp>
              <p:nvSpPr>
                <p:cNvPr id="18919" name="Freeform 950"/>
                <p:cNvSpPr>
                  <a:spLocks/>
                </p:cNvSpPr>
                <p:nvPr/>
              </p:nvSpPr>
              <p:spPr bwMode="auto">
                <a:xfrm>
                  <a:off x="271" y="3960"/>
                  <a:ext cx="6" cy="16"/>
                </a:xfrm>
                <a:custGeom>
                  <a:avLst/>
                  <a:gdLst>
                    <a:gd name="T0" fmla="*/ 5 w 6"/>
                    <a:gd name="T1" fmla="*/ 14 h 16"/>
                    <a:gd name="T2" fmla="*/ 5 w 6"/>
                    <a:gd name="T3" fmla="*/ 14 h 16"/>
                    <a:gd name="T4" fmla="*/ 5 w 6"/>
                    <a:gd name="T5" fmla="*/ 0 h 16"/>
                    <a:gd name="T6" fmla="*/ 0 w 6"/>
                    <a:gd name="T7" fmla="*/ 0 h 16"/>
                    <a:gd name="T8" fmla="*/ 0 w 6"/>
                    <a:gd name="T9" fmla="*/ 14 h 16"/>
                    <a:gd name="T10" fmla="*/ 1 w 6"/>
                    <a:gd name="T11" fmla="*/ 15 h 16"/>
                    <a:gd name="T12" fmla="*/ 0 w 6"/>
                    <a:gd name="T13" fmla="*/ 14 h 16"/>
                    <a:gd name="T14" fmla="*/ 0 w 6"/>
                    <a:gd name="T15" fmla="*/ 15 h 16"/>
                    <a:gd name="T16" fmla="*/ 1 w 6"/>
                    <a:gd name="T17" fmla="*/ 15 h 16"/>
                    <a:gd name="T18" fmla="*/ 5 w 6"/>
                    <a:gd name="T19" fmla="*/ 1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
                    <a:gd name="T32" fmla="*/ 6 w 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
                      <a:moveTo>
                        <a:pt x="5" y="14"/>
                      </a:moveTo>
                      <a:lnTo>
                        <a:pt x="5" y="14"/>
                      </a:lnTo>
                      <a:lnTo>
                        <a:pt x="5" y="0"/>
                      </a:lnTo>
                      <a:lnTo>
                        <a:pt x="0" y="0"/>
                      </a:lnTo>
                      <a:lnTo>
                        <a:pt x="0" y="14"/>
                      </a:lnTo>
                      <a:lnTo>
                        <a:pt x="1" y="15"/>
                      </a:lnTo>
                      <a:lnTo>
                        <a:pt x="0" y="14"/>
                      </a:lnTo>
                      <a:lnTo>
                        <a:pt x="0" y="15"/>
                      </a:lnTo>
                      <a:lnTo>
                        <a:pt x="1" y="15"/>
                      </a:lnTo>
                      <a:lnTo>
                        <a:pt x="5" y="14"/>
                      </a:lnTo>
                    </a:path>
                  </a:pathLst>
                </a:custGeom>
                <a:solidFill>
                  <a:srgbClr val="000000"/>
                </a:solidFill>
                <a:ln w="9525" cap="rnd">
                  <a:noFill/>
                  <a:round/>
                  <a:headEnd/>
                  <a:tailEnd/>
                </a:ln>
              </p:spPr>
              <p:txBody>
                <a:bodyPr/>
                <a:lstStyle/>
                <a:p>
                  <a:endParaRPr lang="tr-TR"/>
                </a:p>
              </p:txBody>
            </p:sp>
            <p:sp>
              <p:nvSpPr>
                <p:cNvPr id="18920" name="Freeform 951"/>
                <p:cNvSpPr>
                  <a:spLocks/>
                </p:cNvSpPr>
                <p:nvPr/>
              </p:nvSpPr>
              <p:spPr bwMode="auto">
                <a:xfrm>
                  <a:off x="271" y="3974"/>
                  <a:ext cx="10" cy="13"/>
                </a:xfrm>
                <a:custGeom>
                  <a:avLst/>
                  <a:gdLst>
                    <a:gd name="T0" fmla="*/ 9 w 10"/>
                    <a:gd name="T1" fmla="*/ 10 h 13"/>
                    <a:gd name="T2" fmla="*/ 9 w 10"/>
                    <a:gd name="T3" fmla="*/ 10 h 13"/>
                    <a:gd name="T4" fmla="*/ 5 w 10"/>
                    <a:gd name="T5" fmla="*/ 0 h 13"/>
                    <a:gd name="T6" fmla="*/ 0 w 10"/>
                    <a:gd name="T7" fmla="*/ 1 h 13"/>
                    <a:gd name="T8" fmla="*/ 5 w 10"/>
                    <a:gd name="T9" fmla="*/ 12 h 13"/>
                    <a:gd name="T10" fmla="*/ 4 w 10"/>
                    <a:gd name="T11" fmla="*/ 12 h 13"/>
                    <a:gd name="T12" fmla="*/ 4 w 10"/>
                    <a:gd name="T13" fmla="*/ 12 h 13"/>
                    <a:gd name="T14" fmla="*/ 4 w 10"/>
                    <a:gd name="T15" fmla="*/ 12 h 13"/>
                    <a:gd name="T16" fmla="*/ 5 w 10"/>
                    <a:gd name="T17" fmla="*/ 12 h 13"/>
                    <a:gd name="T18" fmla="*/ 9 w 10"/>
                    <a:gd name="T19" fmla="*/ 1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
                    <a:gd name="T32" fmla="*/ 10 w 1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
                      <a:moveTo>
                        <a:pt x="9" y="10"/>
                      </a:moveTo>
                      <a:lnTo>
                        <a:pt x="9" y="10"/>
                      </a:lnTo>
                      <a:lnTo>
                        <a:pt x="5" y="0"/>
                      </a:lnTo>
                      <a:lnTo>
                        <a:pt x="0" y="1"/>
                      </a:lnTo>
                      <a:lnTo>
                        <a:pt x="5" y="12"/>
                      </a:lnTo>
                      <a:lnTo>
                        <a:pt x="4" y="12"/>
                      </a:lnTo>
                      <a:lnTo>
                        <a:pt x="5" y="12"/>
                      </a:lnTo>
                      <a:lnTo>
                        <a:pt x="9" y="10"/>
                      </a:lnTo>
                    </a:path>
                  </a:pathLst>
                </a:custGeom>
                <a:solidFill>
                  <a:srgbClr val="000000"/>
                </a:solidFill>
                <a:ln w="9525" cap="rnd">
                  <a:noFill/>
                  <a:round/>
                  <a:headEnd/>
                  <a:tailEnd/>
                </a:ln>
              </p:spPr>
              <p:txBody>
                <a:bodyPr/>
                <a:lstStyle/>
                <a:p>
                  <a:endParaRPr lang="tr-TR"/>
                </a:p>
              </p:txBody>
            </p:sp>
            <p:sp>
              <p:nvSpPr>
                <p:cNvPr id="18921" name="Freeform 952"/>
                <p:cNvSpPr>
                  <a:spLocks/>
                </p:cNvSpPr>
                <p:nvPr/>
              </p:nvSpPr>
              <p:spPr bwMode="auto">
                <a:xfrm>
                  <a:off x="276" y="3983"/>
                  <a:ext cx="13" cy="12"/>
                </a:xfrm>
                <a:custGeom>
                  <a:avLst/>
                  <a:gdLst>
                    <a:gd name="T0" fmla="*/ 12 w 13"/>
                    <a:gd name="T1" fmla="*/ 10 h 12"/>
                    <a:gd name="T2" fmla="*/ 4 w 13"/>
                    <a:gd name="T3" fmla="*/ 0 h 12"/>
                    <a:gd name="T4" fmla="*/ 0 w 13"/>
                    <a:gd name="T5" fmla="*/ 3 h 12"/>
                    <a:gd name="T6" fmla="*/ 7 w 13"/>
                    <a:gd name="T7" fmla="*/ 11 h 12"/>
                    <a:gd name="T8" fmla="*/ 7 w 13"/>
                    <a:gd name="T9" fmla="*/ 10 h 12"/>
                    <a:gd name="T10" fmla="*/ 12 w 13"/>
                    <a:gd name="T11" fmla="*/ 10 h 12"/>
                    <a:gd name="T12" fmla="*/ 12 w 13"/>
                    <a:gd name="T13" fmla="*/ 9 h 12"/>
                    <a:gd name="T14" fmla="*/ 11 w 13"/>
                    <a:gd name="T15" fmla="*/ 9 h 12"/>
                    <a:gd name="T16" fmla="*/ 11 w 13"/>
                    <a:gd name="T17" fmla="*/ 8 h 12"/>
                    <a:gd name="T18" fmla="*/ 11 w 13"/>
                    <a:gd name="T19" fmla="*/ 8 h 12"/>
                    <a:gd name="T20" fmla="*/ 12 w 13"/>
                    <a:gd name="T21" fmla="*/ 1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2"/>
                    <a:gd name="T35" fmla="*/ 13 w 1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2">
                      <a:moveTo>
                        <a:pt x="12" y="10"/>
                      </a:moveTo>
                      <a:lnTo>
                        <a:pt x="4" y="0"/>
                      </a:lnTo>
                      <a:lnTo>
                        <a:pt x="0" y="3"/>
                      </a:lnTo>
                      <a:lnTo>
                        <a:pt x="7" y="11"/>
                      </a:lnTo>
                      <a:lnTo>
                        <a:pt x="7" y="10"/>
                      </a:lnTo>
                      <a:lnTo>
                        <a:pt x="12" y="10"/>
                      </a:lnTo>
                      <a:lnTo>
                        <a:pt x="12" y="9"/>
                      </a:lnTo>
                      <a:lnTo>
                        <a:pt x="11" y="9"/>
                      </a:lnTo>
                      <a:lnTo>
                        <a:pt x="11" y="8"/>
                      </a:lnTo>
                      <a:lnTo>
                        <a:pt x="12" y="10"/>
                      </a:lnTo>
                    </a:path>
                  </a:pathLst>
                </a:custGeom>
                <a:solidFill>
                  <a:srgbClr val="000000"/>
                </a:solidFill>
                <a:ln w="9525" cap="rnd">
                  <a:noFill/>
                  <a:round/>
                  <a:headEnd/>
                  <a:tailEnd/>
                </a:ln>
              </p:spPr>
              <p:txBody>
                <a:bodyPr/>
                <a:lstStyle/>
                <a:p>
                  <a:endParaRPr lang="tr-TR"/>
                </a:p>
              </p:txBody>
            </p:sp>
            <p:sp>
              <p:nvSpPr>
                <p:cNvPr id="18922" name="Freeform 953"/>
                <p:cNvSpPr>
                  <a:spLocks/>
                </p:cNvSpPr>
                <p:nvPr/>
              </p:nvSpPr>
              <p:spPr bwMode="auto">
                <a:xfrm>
                  <a:off x="282" y="3992"/>
                  <a:ext cx="7" cy="11"/>
                </a:xfrm>
                <a:custGeom>
                  <a:avLst/>
                  <a:gdLst>
                    <a:gd name="T0" fmla="*/ 5 w 7"/>
                    <a:gd name="T1" fmla="*/ 10 h 11"/>
                    <a:gd name="T2" fmla="*/ 6 w 7"/>
                    <a:gd name="T3" fmla="*/ 8 h 11"/>
                    <a:gd name="T4" fmla="*/ 6 w 7"/>
                    <a:gd name="T5" fmla="*/ 6 h 11"/>
                    <a:gd name="T6" fmla="*/ 6 w 7"/>
                    <a:gd name="T7" fmla="*/ 2 h 11"/>
                    <a:gd name="T8" fmla="*/ 6 w 7"/>
                    <a:gd name="T9" fmla="*/ 0 h 11"/>
                    <a:gd name="T10" fmla="*/ 0 w 7"/>
                    <a:gd name="T11" fmla="*/ 0 h 11"/>
                    <a:gd name="T12" fmla="*/ 0 w 7"/>
                    <a:gd name="T13" fmla="*/ 9 h 11"/>
                    <a:gd name="T14" fmla="*/ 0 w 7"/>
                    <a:gd name="T15" fmla="*/ 7 h 11"/>
                    <a:gd name="T16" fmla="*/ 5 w 7"/>
                    <a:gd name="T17" fmla="*/ 10 h 11"/>
                    <a:gd name="T18" fmla="*/ 5 w 7"/>
                    <a:gd name="T19" fmla="*/ 10 h 11"/>
                    <a:gd name="T20" fmla="*/ 5 w 7"/>
                    <a:gd name="T21" fmla="*/ 10 h 11"/>
                    <a:gd name="T22" fmla="*/ 6 w 7"/>
                    <a:gd name="T23" fmla="*/ 9 h 11"/>
                    <a:gd name="T24" fmla="*/ 6 w 7"/>
                    <a:gd name="T25" fmla="*/ 9 h 11"/>
                    <a:gd name="T26" fmla="*/ 5 w 7"/>
                    <a:gd name="T27" fmla="*/ 1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1"/>
                    <a:gd name="T44" fmla="*/ 7 w 7"/>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1">
                      <a:moveTo>
                        <a:pt x="5" y="10"/>
                      </a:moveTo>
                      <a:lnTo>
                        <a:pt x="6" y="8"/>
                      </a:lnTo>
                      <a:lnTo>
                        <a:pt x="6" y="6"/>
                      </a:lnTo>
                      <a:lnTo>
                        <a:pt x="6" y="2"/>
                      </a:lnTo>
                      <a:lnTo>
                        <a:pt x="6" y="0"/>
                      </a:lnTo>
                      <a:lnTo>
                        <a:pt x="0" y="0"/>
                      </a:lnTo>
                      <a:lnTo>
                        <a:pt x="0" y="9"/>
                      </a:lnTo>
                      <a:lnTo>
                        <a:pt x="0" y="7"/>
                      </a:lnTo>
                      <a:lnTo>
                        <a:pt x="5" y="10"/>
                      </a:lnTo>
                      <a:lnTo>
                        <a:pt x="6" y="9"/>
                      </a:lnTo>
                      <a:lnTo>
                        <a:pt x="5" y="10"/>
                      </a:lnTo>
                    </a:path>
                  </a:pathLst>
                </a:custGeom>
                <a:solidFill>
                  <a:srgbClr val="000000"/>
                </a:solidFill>
                <a:ln w="9525" cap="rnd">
                  <a:noFill/>
                  <a:round/>
                  <a:headEnd/>
                  <a:tailEnd/>
                </a:ln>
              </p:spPr>
              <p:txBody>
                <a:bodyPr/>
                <a:lstStyle/>
                <a:p>
                  <a:endParaRPr lang="tr-TR"/>
                </a:p>
              </p:txBody>
            </p:sp>
            <p:sp>
              <p:nvSpPr>
                <p:cNvPr id="18923" name="Freeform 954"/>
                <p:cNvSpPr>
                  <a:spLocks/>
                </p:cNvSpPr>
                <p:nvPr/>
              </p:nvSpPr>
              <p:spPr bwMode="auto">
                <a:xfrm>
                  <a:off x="274" y="4000"/>
                  <a:ext cx="14" cy="13"/>
                </a:xfrm>
                <a:custGeom>
                  <a:avLst/>
                  <a:gdLst>
                    <a:gd name="T0" fmla="*/ 2 w 14"/>
                    <a:gd name="T1" fmla="*/ 12 h 13"/>
                    <a:gd name="T2" fmla="*/ 5 w 14"/>
                    <a:gd name="T3" fmla="*/ 11 h 13"/>
                    <a:gd name="T4" fmla="*/ 7 w 14"/>
                    <a:gd name="T5" fmla="*/ 8 h 13"/>
                    <a:gd name="T6" fmla="*/ 11 w 14"/>
                    <a:gd name="T7" fmla="*/ 5 h 13"/>
                    <a:gd name="T8" fmla="*/ 13 w 14"/>
                    <a:gd name="T9" fmla="*/ 2 h 13"/>
                    <a:gd name="T10" fmla="*/ 9 w 14"/>
                    <a:gd name="T11" fmla="*/ 0 h 13"/>
                    <a:gd name="T12" fmla="*/ 0 w 14"/>
                    <a:gd name="T13" fmla="*/ 8 h 13"/>
                    <a:gd name="T14" fmla="*/ 2 w 14"/>
                    <a:gd name="T15" fmla="*/ 8 h 13"/>
                    <a:gd name="T16" fmla="*/ 2 w 14"/>
                    <a:gd name="T17" fmla="*/ 12 h 13"/>
                    <a:gd name="T18" fmla="*/ 3 w 14"/>
                    <a:gd name="T19" fmla="*/ 12 h 13"/>
                    <a:gd name="T20" fmla="*/ 3 w 14"/>
                    <a:gd name="T21" fmla="*/ 12 h 13"/>
                    <a:gd name="T22" fmla="*/ 4 w 14"/>
                    <a:gd name="T23" fmla="*/ 12 h 13"/>
                    <a:gd name="T24" fmla="*/ 4 w 14"/>
                    <a:gd name="T25" fmla="*/ 11 h 13"/>
                    <a:gd name="T26" fmla="*/ 2 w 14"/>
                    <a:gd name="T27" fmla="*/ 12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3"/>
                    <a:gd name="T44" fmla="*/ 14 w 14"/>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3">
                      <a:moveTo>
                        <a:pt x="2" y="12"/>
                      </a:moveTo>
                      <a:lnTo>
                        <a:pt x="5" y="11"/>
                      </a:lnTo>
                      <a:lnTo>
                        <a:pt x="7" y="8"/>
                      </a:lnTo>
                      <a:lnTo>
                        <a:pt x="11" y="5"/>
                      </a:lnTo>
                      <a:lnTo>
                        <a:pt x="13" y="2"/>
                      </a:lnTo>
                      <a:lnTo>
                        <a:pt x="9" y="0"/>
                      </a:lnTo>
                      <a:lnTo>
                        <a:pt x="0" y="8"/>
                      </a:lnTo>
                      <a:lnTo>
                        <a:pt x="2" y="8"/>
                      </a:lnTo>
                      <a:lnTo>
                        <a:pt x="2" y="12"/>
                      </a:lnTo>
                      <a:lnTo>
                        <a:pt x="3" y="12"/>
                      </a:lnTo>
                      <a:lnTo>
                        <a:pt x="4" y="12"/>
                      </a:lnTo>
                      <a:lnTo>
                        <a:pt x="4" y="11"/>
                      </a:lnTo>
                      <a:lnTo>
                        <a:pt x="2" y="12"/>
                      </a:lnTo>
                    </a:path>
                  </a:pathLst>
                </a:custGeom>
                <a:solidFill>
                  <a:srgbClr val="000000"/>
                </a:solidFill>
                <a:ln w="9525" cap="rnd">
                  <a:noFill/>
                  <a:round/>
                  <a:headEnd/>
                  <a:tailEnd/>
                </a:ln>
              </p:spPr>
              <p:txBody>
                <a:bodyPr/>
                <a:lstStyle/>
                <a:p>
                  <a:endParaRPr lang="tr-TR"/>
                </a:p>
              </p:txBody>
            </p:sp>
            <p:sp>
              <p:nvSpPr>
                <p:cNvPr id="18924" name="Freeform 955"/>
                <p:cNvSpPr>
                  <a:spLocks/>
                </p:cNvSpPr>
                <p:nvPr/>
              </p:nvSpPr>
              <p:spPr bwMode="auto">
                <a:xfrm>
                  <a:off x="250" y="4008"/>
                  <a:ext cx="28" cy="9"/>
                </a:xfrm>
                <a:custGeom>
                  <a:avLst/>
                  <a:gdLst>
                    <a:gd name="T0" fmla="*/ 0 w 28"/>
                    <a:gd name="T1" fmla="*/ 7 h 9"/>
                    <a:gd name="T2" fmla="*/ 2 w 28"/>
                    <a:gd name="T3" fmla="*/ 7 h 9"/>
                    <a:gd name="T4" fmla="*/ 5 w 28"/>
                    <a:gd name="T5" fmla="*/ 7 h 9"/>
                    <a:gd name="T6" fmla="*/ 9 w 28"/>
                    <a:gd name="T7" fmla="*/ 7 h 9"/>
                    <a:gd name="T8" fmla="*/ 13 w 28"/>
                    <a:gd name="T9" fmla="*/ 6 h 9"/>
                    <a:gd name="T10" fmla="*/ 17 w 28"/>
                    <a:gd name="T11" fmla="*/ 6 h 9"/>
                    <a:gd name="T12" fmla="*/ 22 w 28"/>
                    <a:gd name="T13" fmla="*/ 5 h 9"/>
                    <a:gd name="T14" fmla="*/ 25 w 28"/>
                    <a:gd name="T15" fmla="*/ 4 h 9"/>
                    <a:gd name="T16" fmla="*/ 27 w 28"/>
                    <a:gd name="T17" fmla="*/ 4 h 9"/>
                    <a:gd name="T18" fmla="*/ 27 w 28"/>
                    <a:gd name="T19" fmla="*/ 0 h 9"/>
                    <a:gd name="T20" fmla="*/ 1 w 28"/>
                    <a:gd name="T21" fmla="*/ 4 h 9"/>
                    <a:gd name="T22" fmla="*/ 4 w 28"/>
                    <a:gd name="T23" fmla="*/ 4 h 9"/>
                    <a:gd name="T24" fmla="*/ 0 w 28"/>
                    <a:gd name="T25" fmla="*/ 7 h 9"/>
                    <a:gd name="T26" fmla="*/ 1 w 28"/>
                    <a:gd name="T27" fmla="*/ 8 h 9"/>
                    <a:gd name="T28" fmla="*/ 2 w 28"/>
                    <a:gd name="T29" fmla="*/ 7 h 9"/>
                    <a:gd name="T30" fmla="*/ 0 w 28"/>
                    <a:gd name="T31" fmla="*/ 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9"/>
                    <a:gd name="T50" fmla="*/ 28 w 2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9">
                      <a:moveTo>
                        <a:pt x="0" y="7"/>
                      </a:moveTo>
                      <a:lnTo>
                        <a:pt x="2" y="7"/>
                      </a:lnTo>
                      <a:lnTo>
                        <a:pt x="5" y="7"/>
                      </a:lnTo>
                      <a:lnTo>
                        <a:pt x="9" y="7"/>
                      </a:lnTo>
                      <a:lnTo>
                        <a:pt x="13" y="6"/>
                      </a:lnTo>
                      <a:lnTo>
                        <a:pt x="17" y="6"/>
                      </a:lnTo>
                      <a:lnTo>
                        <a:pt x="22" y="5"/>
                      </a:lnTo>
                      <a:lnTo>
                        <a:pt x="25" y="4"/>
                      </a:lnTo>
                      <a:lnTo>
                        <a:pt x="27" y="4"/>
                      </a:lnTo>
                      <a:lnTo>
                        <a:pt x="27" y="0"/>
                      </a:lnTo>
                      <a:lnTo>
                        <a:pt x="1" y="4"/>
                      </a:lnTo>
                      <a:lnTo>
                        <a:pt x="4" y="4"/>
                      </a:lnTo>
                      <a:lnTo>
                        <a:pt x="0" y="7"/>
                      </a:lnTo>
                      <a:lnTo>
                        <a:pt x="1" y="8"/>
                      </a:lnTo>
                      <a:lnTo>
                        <a:pt x="2" y="7"/>
                      </a:lnTo>
                      <a:lnTo>
                        <a:pt x="0" y="7"/>
                      </a:lnTo>
                    </a:path>
                  </a:pathLst>
                </a:custGeom>
                <a:solidFill>
                  <a:srgbClr val="000000"/>
                </a:solidFill>
                <a:ln w="9525" cap="rnd">
                  <a:noFill/>
                  <a:round/>
                  <a:headEnd/>
                  <a:tailEnd/>
                </a:ln>
              </p:spPr>
              <p:txBody>
                <a:bodyPr/>
                <a:lstStyle/>
                <a:p>
                  <a:endParaRPr lang="tr-TR"/>
                </a:p>
              </p:txBody>
            </p:sp>
            <p:sp>
              <p:nvSpPr>
                <p:cNvPr id="18925" name="Freeform 956"/>
                <p:cNvSpPr>
                  <a:spLocks/>
                </p:cNvSpPr>
                <p:nvPr/>
              </p:nvSpPr>
              <p:spPr bwMode="auto">
                <a:xfrm>
                  <a:off x="241" y="4000"/>
                  <a:ext cx="14" cy="16"/>
                </a:xfrm>
                <a:custGeom>
                  <a:avLst/>
                  <a:gdLst>
                    <a:gd name="T0" fmla="*/ 2 w 14"/>
                    <a:gd name="T1" fmla="*/ 4 h 16"/>
                    <a:gd name="T2" fmla="*/ 0 w 14"/>
                    <a:gd name="T3" fmla="*/ 3 h 16"/>
                    <a:gd name="T4" fmla="*/ 10 w 14"/>
                    <a:gd name="T5" fmla="*/ 15 h 16"/>
                    <a:gd name="T6" fmla="*/ 13 w 14"/>
                    <a:gd name="T7" fmla="*/ 12 h 16"/>
                    <a:gd name="T8" fmla="*/ 4 w 14"/>
                    <a:gd name="T9" fmla="*/ 0 h 16"/>
                    <a:gd name="T10" fmla="*/ 2 w 14"/>
                    <a:gd name="T11" fmla="*/ 0 h 16"/>
                    <a:gd name="T12" fmla="*/ 4 w 14"/>
                    <a:gd name="T13" fmla="*/ 0 h 16"/>
                    <a:gd name="T14" fmla="*/ 4 w 14"/>
                    <a:gd name="T15" fmla="*/ 0 h 16"/>
                    <a:gd name="T16" fmla="*/ 3 w 14"/>
                    <a:gd name="T17" fmla="*/ 0 h 16"/>
                    <a:gd name="T18" fmla="*/ 2 w 14"/>
                    <a:gd name="T19" fmla="*/ 0 h 16"/>
                    <a:gd name="T20" fmla="*/ 2 w 14"/>
                    <a:gd name="T21" fmla="*/ 0 h 16"/>
                    <a:gd name="T22" fmla="*/ 2 w 14"/>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6"/>
                    <a:gd name="T38" fmla="*/ 14 w 1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6">
                      <a:moveTo>
                        <a:pt x="2" y="4"/>
                      </a:moveTo>
                      <a:lnTo>
                        <a:pt x="0" y="3"/>
                      </a:lnTo>
                      <a:lnTo>
                        <a:pt x="10" y="15"/>
                      </a:lnTo>
                      <a:lnTo>
                        <a:pt x="13" y="12"/>
                      </a:lnTo>
                      <a:lnTo>
                        <a:pt x="4" y="0"/>
                      </a:lnTo>
                      <a:lnTo>
                        <a:pt x="2" y="0"/>
                      </a:lnTo>
                      <a:lnTo>
                        <a:pt x="4" y="0"/>
                      </a:lnTo>
                      <a:lnTo>
                        <a:pt x="3" y="0"/>
                      </a:lnTo>
                      <a:lnTo>
                        <a:pt x="2" y="0"/>
                      </a:lnTo>
                      <a:lnTo>
                        <a:pt x="2" y="4"/>
                      </a:lnTo>
                    </a:path>
                  </a:pathLst>
                </a:custGeom>
                <a:solidFill>
                  <a:srgbClr val="000000"/>
                </a:solidFill>
                <a:ln w="9525" cap="rnd">
                  <a:noFill/>
                  <a:round/>
                  <a:headEnd/>
                  <a:tailEnd/>
                </a:ln>
              </p:spPr>
              <p:txBody>
                <a:bodyPr/>
                <a:lstStyle/>
                <a:p>
                  <a:endParaRPr lang="tr-TR"/>
                </a:p>
              </p:txBody>
            </p:sp>
            <p:sp>
              <p:nvSpPr>
                <p:cNvPr id="18926" name="Freeform 957"/>
                <p:cNvSpPr>
                  <a:spLocks/>
                </p:cNvSpPr>
                <p:nvPr/>
              </p:nvSpPr>
              <p:spPr bwMode="auto">
                <a:xfrm>
                  <a:off x="214" y="3997"/>
                  <a:ext cx="29" cy="8"/>
                </a:xfrm>
                <a:custGeom>
                  <a:avLst/>
                  <a:gdLst>
                    <a:gd name="T0" fmla="*/ 8 w 29"/>
                    <a:gd name="T1" fmla="*/ 1 h 8"/>
                    <a:gd name="T2" fmla="*/ 7 w 29"/>
                    <a:gd name="T3" fmla="*/ 4 h 8"/>
                    <a:gd name="T4" fmla="*/ 28 w 29"/>
                    <a:gd name="T5" fmla="*/ 7 h 8"/>
                    <a:gd name="T6" fmla="*/ 28 w 29"/>
                    <a:gd name="T7" fmla="*/ 3 h 8"/>
                    <a:gd name="T8" fmla="*/ 7 w 29"/>
                    <a:gd name="T9" fmla="*/ 1 h 8"/>
                    <a:gd name="T10" fmla="*/ 5 w 29"/>
                    <a:gd name="T11" fmla="*/ 4 h 8"/>
                    <a:gd name="T12" fmla="*/ 7 w 29"/>
                    <a:gd name="T13" fmla="*/ 1 h 8"/>
                    <a:gd name="T14" fmla="*/ 0 w 29"/>
                    <a:gd name="T15" fmla="*/ 0 h 8"/>
                    <a:gd name="T16" fmla="*/ 5 w 29"/>
                    <a:gd name="T17" fmla="*/ 4 h 8"/>
                    <a:gd name="T18" fmla="*/ 8 w 29"/>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8"/>
                    <a:gd name="T32" fmla="*/ 29 w 2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8">
                      <a:moveTo>
                        <a:pt x="8" y="1"/>
                      </a:moveTo>
                      <a:lnTo>
                        <a:pt x="7" y="4"/>
                      </a:lnTo>
                      <a:lnTo>
                        <a:pt x="28" y="7"/>
                      </a:lnTo>
                      <a:lnTo>
                        <a:pt x="28" y="3"/>
                      </a:lnTo>
                      <a:lnTo>
                        <a:pt x="7" y="1"/>
                      </a:lnTo>
                      <a:lnTo>
                        <a:pt x="5" y="4"/>
                      </a:lnTo>
                      <a:lnTo>
                        <a:pt x="7" y="1"/>
                      </a:lnTo>
                      <a:lnTo>
                        <a:pt x="0" y="0"/>
                      </a:lnTo>
                      <a:lnTo>
                        <a:pt x="5" y="4"/>
                      </a:lnTo>
                      <a:lnTo>
                        <a:pt x="8" y="1"/>
                      </a:lnTo>
                    </a:path>
                  </a:pathLst>
                </a:custGeom>
                <a:solidFill>
                  <a:srgbClr val="000000"/>
                </a:solidFill>
                <a:ln w="9525" cap="rnd">
                  <a:noFill/>
                  <a:round/>
                  <a:headEnd/>
                  <a:tailEnd/>
                </a:ln>
              </p:spPr>
              <p:txBody>
                <a:bodyPr/>
                <a:lstStyle/>
                <a:p>
                  <a:endParaRPr lang="tr-TR"/>
                </a:p>
              </p:txBody>
            </p:sp>
            <p:sp>
              <p:nvSpPr>
                <p:cNvPr id="18927" name="Freeform 958"/>
                <p:cNvSpPr>
                  <a:spLocks/>
                </p:cNvSpPr>
                <p:nvPr/>
              </p:nvSpPr>
              <p:spPr bwMode="auto">
                <a:xfrm>
                  <a:off x="220" y="3998"/>
                  <a:ext cx="17" cy="12"/>
                </a:xfrm>
                <a:custGeom>
                  <a:avLst/>
                  <a:gdLst>
                    <a:gd name="T0" fmla="*/ 10 w 17"/>
                    <a:gd name="T1" fmla="*/ 11 h 12"/>
                    <a:gd name="T2" fmla="*/ 12 w 17"/>
                    <a:gd name="T3" fmla="*/ 8 h 12"/>
                    <a:gd name="T4" fmla="*/ 3 w 17"/>
                    <a:gd name="T5" fmla="*/ 0 h 12"/>
                    <a:gd name="T6" fmla="*/ 0 w 17"/>
                    <a:gd name="T7" fmla="*/ 2 h 12"/>
                    <a:gd name="T8" fmla="*/ 8 w 17"/>
                    <a:gd name="T9" fmla="*/ 10 h 12"/>
                    <a:gd name="T10" fmla="*/ 10 w 17"/>
                    <a:gd name="T11" fmla="*/ 7 h 12"/>
                    <a:gd name="T12" fmla="*/ 10 w 17"/>
                    <a:gd name="T13" fmla="*/ 11 h 12"/>
                    <a:gd name="T14" fmla="*/ 16 w 17"/>
                    <a:gd name="T15" fmla="*/ 11 h 12"/>
                    <a:gd name="T16" fmla="*/ 12 w 17"/>
                    <a:gd name="T17" fmla="*/ 8 h 12"/>
                    <a:gd name="T18" fmla="*/ 10 w 17"/>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2"/>
                    <a:gd name="T32" fmla="*/ 17 w 1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2">
                      <a:moveTo>
                        <a:pt x="10" y="11"/>
                      </a:moveTo>
                      <a:lnTo>
                        <a:pt x="12" y="8"/>
                      </a:lnTo>
                      <a:lnTo>
                        <a:pt x="3" y="0"/>
                      </a:lnTo>
                      <a:lnTo>
                        <a:pt x="0" y="2"/>
                      </a:lnTo>
                      <a:lnTo>
                        <a:pt x="8" y="10"/>
                      </a:lnTo>
                      <a:lnTo>
                        <a:pt x="10" y="7"/>
                      </a:lnTo>
                      <a:lnTo>
                        <a:pt x="10" y="11"/>
                      </a:lnTo>
                      <a:lnTo>
                        <a:pt x="16" y="11"/>
                      </a:lnTo>
                      <a:lnTo>
                        <a:pt x="12" y="8"/>
                      </a:lnTo>
                      <a:lnTo>
                        <a:pt x="10" y="11"/>
                      </a:lnTo>
                    </a:path>
                  </a:pathLst>
                </a:custGeom>
                <a:solidFill>
                  <a:srgbClr val="000000"/>
                </a:solidFill>
                <a:ln w="9525" cap="rnd">
                  <a:noFill/>
                  <a:round/>
                  <a:headEnd/>
                  <a:tailEnd/>
                </a:ln>
              </p:spPr>
              <p:txBody>
                <a:bodyPr/>
                <a:lstStyle/>
                <a:p>
                  <a:endParaRPr lang="tr-TR"/>
                </a:p>
              </p:txBody>
            </p:sp>
            <p:sp>
              <p:nvSpPr>
                <p:cNvPr id="18928" name="Freeform 959"/>
                <p:cNvSpPr>
                  <a:spLocks/>
                </p:cNvSpPr>
                <p:nvPr/>
              </p:nvSpPr>
              <p:spPr bwMode="auto">
                <a:xfrm>
                  <a:off x="204" y="4005"/>
                  <a:ext cx="27" cy="8"/>
                </a:xfrm>
                <a:custGeom>
                  <a:avLst/>
                  <a:gdLst>
                    <a:gd name="T0" fmla="*/ 0 w 27"/>
                    <a:gd name="T1" fmla="*/ 7 h 8"/>
                    <a:gd name="T2" fmla="*/ 0 w 27"/>
                    <a:gd name="T3" fmla="*/ 7 h 8"/>
                    <a:gd name="T4" fmla="*/ 1 w 27"/>
                    <a:gd name="T5" fmla="*/ 7 h 8"/>
                    <a:gd name="T6" fmla="*/ 1 w 27"/>
                    <a:gd name="T7" fmla="*/ 7 h 8"/>
                    <a:gd name="T8" fmla="*/ 26 w 27"/>
                    <a:gd name="T9" fmla="*/ 4 h 8"/>
                    <a:gd name="T10" fmla="*/ 26 w 27"/>
                    <a:gd name="T11" fmla="*/ 0 h 8"/>
                    <a:gd name="T12" fmla="*/ 1 w 27"/>
                    <a:gd name="T13" fmla="*/ 2 h 8"/>
                    <a:gd name="T14" fmla="*/ 3 w 27"/>
                    <a:gd name="T15" fmla="*/ 3 h 8"/>
                    <a:gd name="T16" fmla="*/ 0 w 27"/>
                    <a:gd name="T17" fmla="*/ 7 h 8"/>
                    <a:gd name="T18" fmla="*/ 1 w 27"/>
                    <a:gd name="T19" fmla="*/ 7 h 8"/>
                    <a:gd name="T20" fmla="*/ 1 w 27"/>
                    <a:gd name="T21" fmla="*/ 7 h 8"/>
                    <a:gd name="T22" fmla="*/ 0 w 27"/>
                    <a:gd name="T23" fmla="*/ 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8"/>
                    <a:gd name="T38" fmla="*/ 27 w 27"/>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8">
                      <a:moveTo>
                        <a:pt x="0" y="7"/>
                      </a:moveTo>
                      <a:lnTo>
                        <a:pt x="0" y="7"/>
                      </a:lnTo>
                      <a:lnTo>
                        <a:pt x="1" y="7"/>
                      </a:lnTo>
                      <a:lnTo>
                        <a:pt x="26" y="4"/>
                      </a:lnTo>
                      <a:lnTo>
                        <a:pt x="26" y="0"/>
                      </a:lnTo>
                      <a:lnTo>
                        <a:pt x="1" y="2"/>
                      </a:lnTo>
                      <a:lnTo>
                        <a:pt x="3" y="3"/>
                      </a:lnTo>
                      <a:lnTo>
                        <a:pt x="0" y="7"/>
                      </a:lnTo>
                      <a:lnTo>
                        <a:pt x="1" y="7"/>
                      </a:lnTo>
                      <a:lnTo>
                        <a:pt x="0" y="7"/>
                      </a:lnTo>
                    </a:path>
                  </a:pathLst>
                </a:custGeom>
                <a:solidFill>
                  <a:srgbClr val="000000"/>
                </a:solidFill>
                <a:ln w="9525" cap="rnd">
                  <a:noFill/>
                  <a:round/>
                  <a:headEnd/>
                  <a:tailEnd/>
                </a:ln>
              </p:spPr>
              <p:txBody>
                <a:bodyPr/>
                <a:lstStyle/>
                <a:p>
                  <a:endParaRPr lang="tr-TR"/>
                </a:p>
              </p:txBody>
            </p:sp>
            <p:sp>
              <p:nvSpPr>
                <p:cNvPr id="18929" name="Freeform 960"/>
                <p:cNvSpPr>
                  <a:spLocks/>
                </p:cNvSpPr>
                <p:nvPr/>
              </p:nvSpPr>
              <p:spPr bwMode="auto">
                <a:xfrm>
                  <a:off x="164" y="3992"/>
                  <a:ext cx="44" cy="20"/>
                </a:xfrm>
                <a:custGeom>
                  <a:avLst/>
                  <a:gdLst>
                    <a:gd name="T0" fmla="*/ 1 w 44"/>
                    <a:gd name="T1" fmla="*/ 4 h 20"/>
                    <a:gd name="T2" fmla="*/ 6 w 44"/>
                    <a:gd name="T3" fmla="*/ 4 h 20"/>
                    <a:gd name="T4" fmla="*/ 11 w 44"/>
                    <a:gd name="T5" fmla="*/ 5 h 20"/>
                    <a:gd name="T6" fmla="*/ 17 w 44"/>
                    <a:gd name="T7" fmla="*/ 7 h 20"/>
                    <a:gd name="T8" fmla="*/ 21 w 44"/>
                    <a:gd name="T9" fmla="*/ 9 h 20"/>
                    <a:gd name="T10" fmla="*/ 27 w 44"/>
                    <a:gd name="T11" fmla="*/ 12 h 20"/>
                    <a:gd name="T12" fmla="*/ 32 w 44"/>
                    <a:gd name="T13" fmla="*/ 14 h 20"/>
                    <a:gd name="T14" fmla="*/ 36 w 44"/>
                    <a:gd name="T15" fmla="*/ 17 h 20"/>
                    <a:gd name="T16" fmla="*/ 41 w 44"/>
                    <a:gd name="T17" fmla="*/ 19 h 20"/>
                    <a:gd name="T18" fmla="*/ 43 w 44"/>
                    <a:gd name="T19" fmla="*/ 15 h 20"/>
                    <a:gd name="T20" fmla="*/ 37 w 44"/>
                    <a:gd name="T21" fmla="*/ 13 h 20"/>
                    <a:gd name="T22" fmla="*/ 32 w 44"/>
                    <a:gd name="T23" fmla="*/ 11 h 20"/>
                    <a:gd name="T24" fmla="*/ 28 w 44"/>
                    <a:gd name="T25" fmla="*/ 8 h 20"/>
                    <a:gd name="T26" fmla="*/ 23 w 44"/>
                    <a:gd name="T27" fmla="*/ 5 h 20"/>
                    <a:gd name="T28" fmla="*/ 18 w 44"/>
                    <a:gd name="T29" fmla="*/ 3 h 20"/>
                    <a:gd name="T30" fmla="*/ 13 w 44"/>
                    <a:gd name="T31" fmla="*/ 1 h 20"/>
                    <a:gd name="T32" fmla="*/ 7 w 44"/>
                    <a:gd name="T33" fmla="*/ 0 h 20"/>
                    <a:gd name="T34" fmla="*/ 0 w 44"/>
                    <a:gd name="T35" fmla="*/ 0 h 20"/>
                    <a:gd name="T36" fmla="*/ 1 w 44"/>
                    <a:gd name="T37" fmla="*/ 4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20"/>
                    <a:gd name="T59" fmla="*/ 44 w 4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20">
                      <a:moveTo>
                        <a:pt x="1" y="4"/>
                      </a:moveTo>
                      <a:lnTo>
                        <a:pt x="6" y="4"/>
                      </a:lnTo>
                      <a:lnTo>
                        <a:pt x="11" y="5"/>
                      </a:lnTo>
                      <a:lnTo>
                        <a:pt x="17" y="7"/>
                      </a:lnTo>
                      <a:lnTo>
                        <a:pt x="21" y="9"/>
                      </a:lnTo>
                      <a:lnTo>
                        <a:pt x="27" y="12"/>
                      </a:lnTo>
                      <a:lnTo>
                        <a:pt x="32" y="14"/>
                      </a:lnTo>
                      <a:lnTo>
                        <a:pt x="36" y="17"/>
                      </a:lnTo>
                      <a:lnTo>
                        <a:pt x="41" y="19"/>
                      </a:lnTo>
                      <a:lnTo>
                        <a:pt x="43" y="15"/>
                      </a:lnTo>
                      <a:lnTo>
                        <a:pt x="37" y="13"/>
                      </a:lnTo>
                      <a:lnTo>
                        <a:pt x="32" y="11"/>
                      </a:lnTo>
                      <a:lnTo>
                        <a:pt x="28" y="8"/>
                      </a:lnTo>
                      <a:lnTo>
                        <a:pt x="23" y="5"/>
                      </a:lnTo>
                      <a:lnTo>
                        <a:pt x="18" y="3"/>
                      </a:lnTo>
                      <a:lnTo>
                        <a:pt x="13" y="1"/>
                      </a:lnTo>
                      <a:lnTo>
                        <a:pt x="7" y="0"/>
                      </a:lnTo>
                      <a:lnTo>
                        <a:pt x="0" y="0"/>
                      </a:lnTo>
                      <a:lnTo>
                        <a:pt x="1" y="4"/>
                      </a:lnTo>
                    </a:path>
                  </a:pathLst>
                </a:custGeom>
                <a:solidFill>
                  <a:srgbClr val="000000"/>
                </a:solidFill>
                <a:ln w="9525" cap="rnd">
                  <a:noFill/>
                  <a:round/>
                  <a:headEnd/>
                  <a:tailEnd/>
                </a:ln>
              </p:spPr>
              <p:txBody>
                <a:bodyPr/>
                <a:lstStyle/>
                <a:p>
                  <a:endParaRPr lang="tr-TR"/>
                </a:p>
              </p:txBody>
            </p:sp>
          </p:grpSp>
          <p:sp>
            <p:nvSpPr>
              <p:cNvPr id="18687" name="Freeform 961"/>
              <p:cNvSpPr>
                <a:spLocks/>
              </p:cNvSpPr>
              <p:nvPr/>
            </p:nvSpPr>
            <p:spPr bwMode="auto">
              <a:xfrm>
                <a:off x="136" y="3952"/>
                <a:ext cx="30" cy="49"/>
              </a:xfrm>
              <a:custGeom>
                <a:avLst/>
                <a:gdLst>
                  <a:gd name="T0" fmla="*/ 15 w 30"/>
                  <a:gd name="T1" fmla="*/ 2 h 49"/>
                  <a:gd name="T2" fmla="*/ 15 w 30"/>
                  <a:gd name="T3" fmla="*/ 0 h 49"/>
                  <a:gd name="T4" fmla="*/ 12 w 30"/>
                  <a:gd name="T5" fmla="*/ 4 h 49"/>
                  <a:gd name="T6" fmla="*/ 8 w 30"/>
                  <a:gd name="T7" fmla="*/ 10 h 49"/>
                  <a:gd name="T8" fmla="*/ 5 w 30"/>
                  <a:gd name="T9" fmla="*/ 16 h 49"/>
                  <a:gd name="T10" fmla="*/ 2 w 30"/>
                  <a:gd name="T11" fmla="*/ 22 h 49"/>
                  <a:gd name="T12" fmla="*/ 1 w 30"/>
                  <a:gd name="T13" fmla="*/ 29 h 49"/>
                  <a:gd name="T14" fmla="*/ 0 w 30"/>
                  <a:gd name="T15" fmla="*/ 36 h 49"/>
                  <a:gd name="T16" fmla="*/ 1 w 30"/>
                  <a:gd name="T17" fmla="*/ 41 h 49"/>
                  <a:gd name="T18" fmla="*/ 2 w 30"/>
                  <a:gd name="T19" fmla="*/ 47 h 49"/>
                  <a:gd name="T20" fmla="*/ 5 w 30"/>
                  <a:gd name="T21" fmla="*/ 48 h 49"/>
                  <a:gd name="T22" fmla="*/ 8 w 30"/>
                  <a:gd name="T23" fmla="*/ 48 h 49"/>
                  <a:gd name="T24" fmla="*/ 12 w 30"/>
                  <a:gd name="T25" fmla="*/ 48 h 49"/>
                  <a:gd name="T26" fmla="*/ 16 w 30"/>
                  <a:gd name="T27" fmla="*/ 48 h 49"/>
                  <a:gd name="T28" fmla="*/ 20 w 30"/>
                  <a:gd name="T29" fmla="*/ 47 h 49"/>
                  <a:gd name="T30" fmla="*/ 23 w 30"/>
                  <a:gd name="T31" fmla="*/ 46 h 49"/>
                  <a:gd name="T32" fmla="*/ 27 w 30"/>
                  <a:gd name="T33" fmla="*/ 45 h 49"/>
                  <a:gd name="T34" fmla="*/ 29 w 30"/>
                  <a:gd name="T35" fmla="*/ 44 h 49"/>
                  <a:gd name="T36" fmla="*/ 28 w 30"/>
                  <a:gd name="T37" fmla="*/ 40 h 49"/>
                  <a:gd name="T38" fmla="*/ 26 w 30"/>
                  <a:gd name="T39" fmla="*/ 41 h 49"/>
                  <a:gd name="T40" fmla="*/ 23 w 30"/>
                  <a:gd name="T41" fmla="*/ 42 h 49"/>
                  <a:gd name="T42" fmla="*/ 20 w 30"/>
                  <a:gd name="T43" fmla="*/ 43 h 49"/>
                  <a:gd name="T44" fmla="*/ 17 w 30"/>
                  <a:gd name="T45" fmla="*/ 43 h 49"/>
                  <a:gd name="T46" fmla="*/ 13 w 30"/>
                  <a:gd name="T47" fmla="*/ 44 h 49"/>
                  <a:gd name="T48" fmla="*/ 11 w 30"/>
                  <a:gd name="T49" fmla="*/ 44 h 49"/>
                  <a:gd name="T50" fmla="*/ 8 w 30"/>
                  <a:gd name="T51" fmla="*/ 44 h 49"/>
                  <a:gd name="T52" fmla="*/ 5 w 30"/>
                  <a:gd name="T53" fmla="*/ 43 h 49"/>
                  <a:gd name="T54" fmla="*/ 3 w 30"/>
                  <a:gd name="T55" fmla="*/ 37 h 49"/>
                  <a:gd name="T56" fmla="*/ 4 w 30"/>
                  <a:gd name="T57" fmla="*/ 32 h 49"/>
                  <a:gd name="T58" fmla="*/ 6 w 30"/>
                  <a:gd name="T59" fmla="*/ 26 h 49"/>
                  <a:gd name="T60" fmla="*/ 9 w 30"/>
                  <a:gd name="T61" fmla="*/ 21 h 49"/>
                  <a:gd name="T62" fmla="*/ 12 w 30"/>
                  <a:gd name="T63" fmla="*/ 16 h 49"/>
                  <a:gd name="T64" fmla="*/ 15 w 30"/>
                  <a:gd name="T65" fmla="*/ 11 h 49"/>
                  <a:gd name="T66" fmla="*/ 18 w 30"/>
                  <a:gd name="T67" fmla="*/ 5 h 49"/>
                  <a:gd name="T68" fmla="*/ 19 w 30"/>
                  <a:gd name="T69" fmla="*/ 0 h 49"/>
                  <a:gd name="T70" fmla="*/ 19 w 30"/>
                  <a:gd name="T71" fmla="*/ 2 h 49"/>
                  <a:gd name="T72" fmla="*/ 19 w 30"/>
                  <a:gd name="T73" fmla="*/ 2 h 49"/>
                  <a:gd name="T74" fmla="*/ 20 w 30"/>
                  <a:gd name="T75" fmla="*/ 1 h 49"/>
                  <a:gd name="T76" fmla="*/ 20 w 30"/>
                  <a:gd name="T77" fmla="*/ 1 h 49"/>
                  <a:gd name="T78" fmla="*/ 19 w 30"/>
                  <a:gd name="T79" fmla="*/ 0 h 49"/>
                  <a:gd name="T80" fmla="*/ 15 w 30"/>
                  <a:gd name="T81" fmla="*/ 2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9"/>
                  <a:gd name="T125" fmla="*/ 30 w 30"/>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9">
                    <a:moveTo>
                      <a:pt x="15" y="2"/>
                    </a:moveTo>
                    <a:lnTo>
                      <a:pt x="15" y="0"/>
                    </a:lnTo>
                    <a:lnTo>
                      <a:pt x="12" y="4"/>
                    </a:lnTo>
                    <a:lnTo>
                      <a:pt x="8" y="10"/>
                    </a:lnTo>
                    <a:lnTo>
                      <a:pt x="5" y="16"/>
                    </a:lnTo>
                    <a:lnTo>
                      <a:pt x="2" y="22"/>
                    </a:lnTo>
                    <a:lnTo>
                      <a:pt x="1" y="29"/>
                    </a:lnTo>
                    <a:lnTo>
                      <a:pt x="0" y="36"/>
                    </a:lnTo>
                    <a:lnTo>
                      <a:pt x="1" y="41"/>
                    </a:lnTo>
                    <a:lnTo>
                      <a:pt x="2" y="47"/>
                    </a:lnTo>
                    <a:lnTo>
                      <a:pt x="5" y="48"/>
                    </a:lnTo>
                    <a:lnTo>
                      <a:pt x="8" y="48"/>
                    </a:lnTo>
                    <a:lnTo>
                      <a:pt x="12" y="48"/>
                    </a:lnTo>
                    <a:lnTo>
                      <a:pt x="16" y="48"/>
                    </a:lnTo>
                    <a:lnTo>
                      <a:pt x="20" y="47"/>
                    </a:lnTo>
                    <a:lnTo>
                      <a:pt x="23" y="46"/>
                    </a:lnTo>
                    <a:lnTo>
                      <a:pt x="27" y="45"/>
                    </a:lnTo>
                    <a:lnTo>
                      <a:pt x="29" y="44"/>
                    </a:lnTo>
                    <a:lnTo>
                      <a:pt x="28" y="40"/>
                    </a:lnTo>
                    <a:lnTo>
                      <a:pt x="26" y="41"/>
                    </a:lnTo>
                    <a:lnTo>
                      <a:pt x="23" y="42"/>
                    </a:lnTo>
                    <a:lnTo>
                      <a:pt x="20" y="43"/>
                    </a:lnTo>
                    <a:lnTo>
                      <a:pt x="17" y="43"/>
                    </a:lnTo>
                    <a:lnTo>
                      <a:pt x="13" y="44"/>
                    </a:lnTo>
                    <a:lnTo>
                      <a:pt x="11" y="44"/>
                    </a:lnTo>
                    <a:lnTo>
                      <a:pt x="8" y="44"/>
                    </a:lnTo>
                    <a:lnTo>
                      <a:pt x="5" y="43"/>
                    </a:lnTo>
                    <a:lnTo>
                      <a:pt x="3" y="37"/>
                    </a:lnTo>
                    <a:lnTo>
                      <a:pt x="4" y="32"/>
                    </a:lnTo>
                    <a:lnTo>
                      <a:pt x="6" y="26"/>
                    </a:lnTo>
                    <a:lnTo>
                      <a:pt x="9" y="21"/>
                    </a:lnTo>
                    <a:lnTo>
                      <a:pt x="12" y="16"/>
                    </a:lnTo>
                    <a:lnTo>
                      <a:pt x="15" y="11"/>
                    </a:lnTo>
                    <a:lnTo>
                      <a:pt x="18" y="5"/>
                    </a:lnTo>
                    <a:lnTo>
                      <a:pt x="19" y="0"/>
                    </a:lnTo>
                    <a:lnTo>
                      <a:pt x="19" y="2"/>
                    </a:lnTo>
                    <a:lnTo>
                      <a:pt x="20" y="1"/>
                    </a:lnTo>
                    <a:lnTo>
                      <a:pt x="19" y="0"/>
                    </a:lnTo>
                    <a:lnTo>
                      <a:pt x="15" y="2"/>
                    </a:lnTo>
                  </a:path>
                </a:pathLst>
              </a:custGeom>
              <a:solidFill>
                <a:srgbClr val="000000"/>
              </a:solidFill>
              <a:ln w="9525" cap="rnd">
                <a:noFill/>
                <a:round/>
                <a:headEnd/>
                <a:tailEnd/>
              </a:ln>
            </p:spPr>
            <p:txBody>
              <a:bodyPr/>
              <a:lstStyle/>
              <a:p>
                <a:endParaRPr lang="tr-TR"/>
              </a:p>
            </p:txBody>
          </p:sp>
          <p:sp>
            <p:nvSpPr>
              <p:cNvPr id="18688" name="Freeform 962"/>
              <p:cNvSpPr>
                <a:spLocks/>
              </p:cNvSpPr>
              <p:nvPr/>
            </p:nvSpPr>
            <p:spPr bwMode="auto">
              <a:xfrm>
                <a:off x="146" y="3940"/>
                <a:ext cx="10" cy="14"/>
              </a:xfrm>
              <a:custGeom>
                <a:avLst/>
                <a:gdLst>
                  <a:gd name="T0" fmla="*/ 5 w 10"/>
                  <a:gd name="T1" fmla="*/ 2 h 14"/>
                  <a:gd name="T2" fmla="*/ 2 w 10"/>
                  <a:gd name="T3" fmla="*/ 5 h 14"/>
                  <a:gd name="T4" fmla="*/ 5 w 10"/>
                  <a:gd name="T5" fmla="*/ 13 h 14"/>
                  <a:gd name="T6" fmla="*/ 9 w 10"/>
                  <a:gd name="T7" fmla="*/ 11 h 14"/>
                  <a:gd name="T8" fmla="*/ 6 w 10"/>
                  <a:gd name="T9" fmla="*/ 3 h 14"/>
                  <a:gd name="T10" fmla="*/ 3 w 10"/>
                  <a:gd name="T11" fmla="*/ 6 h 14"/>
                  <a:gd name="T12" fmla="*/ 5 w 10"/>
                  <a:gd name="T13" fmla="*/ 2 h 14"/>
                  <a:gd name="T14" fmla="*/ 0 w 10"/>
                  <a:gd name="T15" fmla="*/ 0 h 14"/>
                  <a:gd name="T16" fmla="*/ 2 w 10"/>
                  <a:gd name="T17" fmla="*/ 5 h 14"/>
                  <a:gd name="T18" fmla="*/ 5 w 10"/>
                  <a:gd name="T19" fmla="*/ 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4"/>
                  <a:gd name="T32" fmla="*/ 10 w 1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4">
                    <a:moveTo>
                      <a:pt x="5" y="2"/>
                    </a:moveTo>
                    <a:lnTo>
                      <a:pt x="2" y="5"/>
                    </a:lnTo>
                    <a:lnTo>
                      <a:pt x="5" y="13"/>
                    </a:lnTo>
                    <a:lnTo>
                      <a:pt x="9" y="11"/>
                    </a:lnTo>
                    <a:lnTo>
                      <a:pt x="6" y="3"/>
                    </a:lnTo>
                    <a:lnTo>
                      <a:pt x="3" y="6"/>
                    </a:lnTo>
                    <a:lnTo>
                      <a:pt x="5" y="2"/>
                    </a:lnTo>
                    <a:lnTo>
                      <a:pt x="0" y="0"/>
                    </a:lnTo>
                    <a:lnTo>
                      <a:pt x="2" y="5"/>
                    </a:lnTo>
                    <a:lnTo>
                      <a:pt x="5" y="2"/>
                    </a:lnTo>
                  </a:path>
                </a:pathLst>
              </a:custGeom>
              <a:solidFill>
                <a:srgbClr val="000000"/>
              </a:solidFill>
              <a:ln w="9525" cap="rnd">
                <a:noFill/>
                <a:round/>
                <a:headEnd/>
                <a:tailEnd/>
              </a:ln>
            </p:spPr>
            <p:txBody>
              <a:bodyPr/>
              <a:lstStyle/>
              <a:p>
                <a:endParaRPr lang="tr-TR"/>
              </a:p>
            </p:txBody>
          </p:sp>
          <p:sp>
            <p:nvSpPr>
              <p:cNvPr id="18689" name="Freeform 963"/>
              <p:cNvSpPr>
                <a:spLocks/>
              </p:cNvSpPr>
              <p:nvPr/>
            </p:nvSpPr>
            <p:spPr bwMode="auto">
              <a:xfrm>
                <a:off x="149" y="3936"/>
                <a:ext cx="15" cy="12"/>
              </a:xfrm>
              <a:custGeom>
                <a:avLst/>
                <a:gdLst>
                  <a:gd name="T0" fmla="*/ 9 w 15"/>
                  <a:gd name="T1" fmla="*/ 1 h 12"/>
                  <a:gd name="T2" fmla="*/ 9 w 15"/>
                  <a:gd name="T3" fmla="*/ 2 h 12"/>
                  <a:gd name="T4" fmla="*/ 9 w 15"/>
                  <a:gd name="T5" fmla="*/ 3 h 12"/>
                  <a:gd name="T6" fmla="*/ 9 w 15"/>
                  <a:gd name="T7" fmla="*/ 5 h 12"/>
                  <a:gd name="T8" fmla="*/ 9 w 15"/>
                  <a:gd name="T9" fmla="*/ 7 h 12"/>
                  <a:gd name="T10" fmla="*/ 7 w 15"/>
                  <a:gd name="T11" fmla="*/ 7 h 12"/>
                  <a:gd name="T12" fmla="*/ 5 w 15"/>
                  <a:gd name="T13" fmla="*/ 7 h 12"/>
                  <a:gd name="T14" fmla="*/ 3 w 15"/>
                  <a:gd name="T15" fmla="*/ 6 h 12"/>
                  <a:gd name="T16" fmla="*/ 2 w 15"/>
                  <a:gd name="T17" fmla="*/ 6 h 12"/>
                  <a:gd name="T18" fmla="*/ 0 w 15"/>
                  <a:gd name="T19" fmla="*/ 9 h 12"/>
                  <a:gd name="T20" fmla="*/ 3 w 15"/>
                  <a:gd name="T21" fmla="*/ 10 h 12"/>
                  <a:gd name="T22" fmla="*/ 4 w 15"/>
                  <a:gd name="T23" fmla="*/ 10 h 12"/>
                  <a:gd name="T24" fmla="*/ 6 w 15"/>
                  <a:gd name="T25" fmla="*/ 11 h 12"/>
                  <a:gd name="T26" fmla="*/ 8 w 15"/>
                  <a:gd name="T27" fmla="*/ 11 h 12"/>
                  <a:gd name="T28" fmla="*/ 14 w 15"/>
                  <a:gd name="T29" fmla="*/ 8 h 12"/>
                  <a:gd name="T30" fmla="*/ 14 w 15"/>
                  <a:gd name="T31" fmla="*/ 6 h 12"/>
                  <a:gd name="T32" fmla="*/ 14 w 15"/>
                  <a:gd name="T33" fmla="*/ 4 h 12"/>
                  <a:gd name="T34" fmla="*/ 14 w 15"/>
                  <a:gd name="T35" fmla="*/ 2 h 12"/>
                  <a:gd name="T36" fmla="*/ 13 w 15"/>
                  <a:gd name="T37" fmla="*/ 0 h 12"/>
                  <a:gd name="T38" fmla="*/ 9 w 15"/>
                  <a:gd name="T39" fmla="*/ 1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2"/>
                  <a:gd name="T62" fmla="*/ 15 w 15"/>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2">
                    <a:moveTo>
                      <a:pt x="9" y="1"/>
                    </a:moveTo>
                    <a:lnTo>
                      <a:pt x="9" y="2"/>
                    </a:lnTo>
                    <a:lnTo>
                      <a:pt x="9" y="3"/>
                    </a:lnTo>
                    <a:lnTo>
                      <a:pt x="9" y="5"/>
                    </a:lnTo>
                    <a:lnTo>
                      <a:pt x="9" y="7"/>
                    </a:lnTo>
                    <a:lnTo>
                      <a:pt x="7" y="7"/>
                    </a:lnTo>
                    <a:lnTo>
                      <a:pt x="5" y="7"/>
                    </a:lnTo>
                    <a:lnTo>
                      <a:pt x="3" y="6"/>
                    </a:lnTo>
                    <a:lnTo>
                      <a:pt x="2" y="6"/>
                    </a:lnTo>
                    <a:lnTo>
                      <a:pt x="0" y="9"/>
                    </a:lnTo>
                    <a:lnTo>
                      <a:pt x="3" y="10"/>
                    </a:lnTo>
                    <a:lnTo>
                      <a:pt x="4" y="10"/>
                    </a:lnTo>
                    <a:lnTo>
                      <a:pt x="6" y="11"/>
                    </a:lnTo>
                    <a:lnTo>
                      <a:pt x="8" y="11"/>
                    </a:lnTo>
                    <a:lnTo>
                      <a:pt x="14" y="8"/>
                    </a:lnTo>
                    <a:lnTo>
                      <a:pt x="14" y="6"/>
                    </a:lnTo>
                    <a:lnTo>
                      <a:pt x="14" y="4"/>
                    </a:lnTo>
                    <a:lnTo>
                      <a:pt x="14" y="2"/>
                    </a:lnTo>
                    <a:lnTo>
                      <a:pt x="13" y="0"/>
                    </a:lnTo>
                    <a:lnTo>
                      <a:pt x="9" y="1"/>
                    </a:lnTo>
                  </a:path>
                </a:pathLst>
              </a:custGeom>
              <a:solidFill>
                <a:srgbClr val="000000"/>
              </a:solidFill>
              <a:ln w="9525" cap="rnd">
                <a:noFill/>
                <a:round/>
                <a:headEnd/>
                <a:tailEnd/>
              </a:ln>
            </p:spPr>
            <p:txBody>
              <a:bodyPr/>
              <a:lstStyle/>
              <a:p>
                <a:endParaRPr lang="tr-TR"/>
              </a:p>
            </p:txBody>
          </p:sp>
          <p:sp>
            <p:nvSpPr>
              <p:cNvPr id="18690" name="Freeform 964"/>
              <p:cNvSpPr>
                <a:spLocks/>
              </p:cNvSpPr>
              <p:nvPr/>
            </p:nvSpPr>
            <p:spPr bwMode="auto">
              <a:xfrm>
                <a:off x="157" y="3922"/>
                <a:ext cx="21" cy="16"/>
              </a:xfrm>
              <a:custGeom>
                <a:avLst/>
                <a:gdLst>
                  <a:gd name="T0" fmla="*/ 7 w 21"/>
                  <a:gd name="T1" fmla="*/ 4 h 16"/>
                  <a:gd name="T2" fmla="*/ 8 w 21"/>
                  <a:gd name="T3" fmla="*/ 0 h 16"/>
                  <a:gd name="T4" fmla="*/ 7 w 21"/>
                  <a:gd name="T5" fmla="*/ 0 h 16"/>
                  <a:gd name="T6" fmla="*/ 5 w 21"/>
                  <a:gd name="T7" fmla="*/ 0 h 16"/>
                  <a:gd name="T8" fmla="*/ 3 w 21"/>
                  <a:gd name="T9" fmla="*/ 1 h 16"/>
                  <a:gd name="T10" fmla="*/ 2 w 21"/>
                  <a:gd name="T11" fmla="*/ 2 h 16"/>
                  <a:gd name="T12" fmla="*/ 0 w 21"/>
                  <a:gd name="T13" fmla="*/ 6 h 16"/>
                  <a:gd name="T14" fmla="*/ 0 w 21"/>
                  <a:gd name="T15" fmla="*/ 9 h 16"/>
                  <a:gd name="T16" fmla="*/ 0 w 21"/>
                  <a:gd name="T17" fmla="*/ 11 h 16"/>
                  <a:gd name="T18" fmla="*/ 1 w 21"/>
                  <a:gd name="T19" fmla="*/ 15 h 16"/>
                  <a:gd name="T20" fmla="*/ 5 w 21"/>
                  <a:gd name="T21" fmla="*/ 14 h 16"/>
                  <a:gd name="T22" fmla="*/ 4 w 21"/>
                  <a:gd name="T23" fmla="*/ 7 h 16"/>
                  <a:gd name="T24" fmla="*/ 6 w 21"/>
                  <a:gd name="T25" fmla="*/ 4 h 16"/>
                  <a:gd name="T26" fmla="*/ 8 w 21"/>
                  <a:gd name="T27" fmla="*/ 4 h 16"/>
                  <a:gd name="T28" fmla="*/ 10 w 21"/>
                  <a:gd name="T29" fmla="*/ 0 h 16"/>
                  <a:gd name="T30" fmla="*/ 8 w 21"/>
                  <a:gd name="T31" fmla="*/ 4 h 16"/>
                  <a:gd name="T32" fmla="*/ 20 w 21"/>
                  <a:gd name="T33" fmla="*/ 5 h 16"/>
                  <a:gd name="T34" fmla="*/ 10 w 21"/>
                  <a:gd name="T35" fmla="*/ 0 h 16"/>
                  <a:gd name="T36" fmla="*/ 7 w 21"/>
                  <a:gd name="T37" fmla="*/ 4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6"/>
                  <a:gd name="T59" fmla="*/ 21 w 21"/>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6">
                    <a:moveTo>
                      <a:pt x="7" y="4"/>
                    </a:moveTo>
                    <a:lnTo>
                      <a:pt x="8" y="0"/>
                    </a:lnTo>
                    <a:lnTo>
                      <a:pt x="7" y="0"/>
                    </a:lnTo>
                    <a:lnTo>
                      <a:pt x="5" y="0"/>
                    </a:lnTo>
                    <a:lnTo>
                      <a:pt x="3" y="1"/>
                    </a:lnTo>
                    <a:lnTo>
                      <a:pt x="2" y="2"/>
                    </a:lnTo>
                    <a:lnTo>
                      <a:pt x="0" y="6"/>
                    </a:lnTo>
                    <a:lnTo>
                      <a:pt x="0" y="9"/>
                    </a:lnTo>
                    <a:lnTo>
                      <a:pt x="0" y="11"/>
                    </a:lnTo>
                    <a:lnTo>
                      <a:pt x="1" y="15"/>
                    </a:lnTo>
                    <a:lnTo>
                      <a:pt x="5" y="14"/>
                    </a:lnTo>
                    <a:lnTo>
                      <a:pt x="4" y="7"/>
                    </a:lnTo>
                    <a:lnTo>
                      <a:pt x="6" y="4"/>
                    </a:lnTo>
                    <a:lnTo>
                      <a:pt x="8" y="4"/>
                    </a:lnTo>
                    <a:lnTo>
                      <a:pt x="10" y="0"/>
                    </a:lnTo>
                    <a:lnTo>
                      <a:pt x="8" y="4"/>
                    </a:lnTo>
                    <a:lnTo>
                      <a:pt x="20" y="5"/>
                    </a:lnTo>
                    <a:lnTo>
                      <a:pt x="10" y="0"/>
                    </a:lnTo>
                    <a:lnTo>
                      <a:pt x="7" y="4"/>
                    </a:lnTo>
                  </a:path>
                </a:pathLst>
              </a:custGeom>
              <a:solidFill>
                <a:srgbClr val="000000"/>
              </a:solidFill>
              <a:ln w="9525" cap="rnd">
                <a:noFill/>
                <a:round/>
                <a:headEnd/>
                <a:tailEnd/>
              </a:ln>
            </p:spPr>
            <p:txBody>
              <a:bodyPr/>
              <a:lstStyle/>
              <a:p>
                <a:endParaRPr lang="tr-TR"/>
              </a:p>
            </p:txBody>
          </p:sp>
          <p:sp>
            <p:nvSpPr>
              <p:cNvPr id="18691" name="Freeform 965"/>
              <p:cNvSpPr>
                <a:spLocks/>
              </p:cNvSpPr>
              <p:nvPr/>
            </p:nvSpPr>
            <p:spPr bwMode="auto">
              <a:xfrm>
                <a:off x="153" y="3917"/>
                <a:ext cx="14" cy="10"/>
              </a:xfrm>
              <a:custGeom>
                <a:avLst/>
                <a:gdLst>
                  <a:gd name="T0" fmla="*/ 1 w 14"/>
                  <a:gd name="T1" fmla="*/ 1 h 10"/>
                  <a:gd name="T2" fmla="*/ 2 w 14"/>
                  <a:gd name="T3" fmla="*/ 4 h 10"/>
                  <a:gd name="T4" fmla="*/ 11 w 14"/>
                  <a:gd name="T5" fmla="*/ 9 h 10"/>
                  <a:gd name="T6" fmla="*/ 13 w 14"/>
                  <a:gd name="T7" fmla="*/ 5 h 10"/>
                  <a:gd name="T8" fmla="*/ 4 w 14"/>
                  <a:gd name="T9" fmla="*/ 0 h 10"/>
                  <a:gd name="T10" fmla="*/ 5 w 14"/>
                  <a:gd name="T11" fmla="*/ 2 h 10"/>
                  <a:gd name="T12" fmla="*/ 1 w 14"/>
                  <a:gd name="T13" fmla="*/ 1 h 10"/>
                  <a:gd name="T14" fmla="*/ 0 w 14"/>
                  <a:gd name="T15" fmla="*/ 3 h 10"/>
                  <a:gd name="T16" fmla="*/ 2 w 14"/>
                  <a:gd name="T17" fmla="*/ 4 h 10"/>
                  <a:gd name="T18" fmla="*/ 1 w 14"/>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0"/>
                  <a:gd name="T32" fmla="*/ 14 w 1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0">
                    <a:moveTo>
                      <a:pt x="1" y="1"/>
                    </a:moveTo>
                    <a:lnTo>
                      <a:pt x="2" y="4"/>
                    </a:lnTo>
                    <a:lnTo>
                      <a:pt x="11" y="9"/>
                    </a:lnTo>
                    <a:lnTo>
                      <a:pt x="13" y="5"/>
                    </a:lnTo>
                    <a:lnTo>
                      <a:pt x="4" y="0"/>
                    </a:lnTo>
                    <a:lnTo>
                      <a:pt x="5" y="2"/>
                    </a:lnTo>
                    <a:lnTo>
                      <a:pt x="1" y="1"/>
                    </a:lnTo>
                    <a:lnTo>
                      <a:pt x="0" y="3"/>
                    </a:lnTo>
                    <a:lnTo>
                      <a:pt x="2" y="4"/>
                    </a:lnTo>
                    <a:lnTo>
                      <a:pt x="1" y="1"/>
                    </a:lnTo>
                  </a:path>
                </a:pathLst>
              </a:custGeom>
              <a:solidFill>
                <a:srgbClr val="000000"/>
              </a:solidFill>
              <a:ln w="9525" cap="rnd">
                <a:noFill/>
                <a:round/>
                <a:headEnd/>
                <a:tailEnd/>
              </a:ln>
            </p:spPr>
            <p:txBody>
              <a:bodyPr/>
              <a:lstStyle/>
              <a:p>
                <a:endParaRPr lang="tr-TR"/>
              </a:p>
            </p:txBody>
          </p:sp>
          <p:sp>
            <p:nvSpPr>
              <p:cNvPr id="18692" name="Freeform 966"/>
              <p:cNvSpPr>
                <a:spLocks/>
              </p:cNvSpPr>
              <p:nvPr/>
            </p:nvSpPr>
            <p:spPr bwMode="auto">
              <a:xfrm>
                <a:off x="153" y="3876"/>
                <a:ext cx="23" cy="44"/>
              </a:xfrm>
              <a:custGeom>
                <a:avLst/>
                <a:gdLst>
                  <a:gd name="T0" fmla="*/ 21 w 23"/>
                  <a:gd name="T1" fmla="*/ 1 h 44"/>
                  <a:gd name="T2" fmla="*/ 17 w 23"/>
                  <a:gd name="T3" fmla="*/ 2 h 44"/>
                  <a:gd name="T4" fmla="*/ 0 w 23"/>
                  <a:gd name="T5" fmla="*/ 42 h 44"/>
                  <a:gd name="T6" fmla="*/ 4 w 23"/>
                  <a:gd name="T7" fmla="*/ 43 h 44"/>
                  <a:gd name="T8" fmla="*/ 22 w 23"/>
                  <a:gd name="T9" fmla="*/ 3 h 44"/>
                  <a:gd name="T10" fmla="*/ 18 w 23"/>
                  <a:gd name="T11" fmla="*/ 5 h 44"/>
                  <a:gd name="T12" fmla="*/ 21 w 23"/>
                  <a:gd name="T13" fmla="*/ 1 h 44"/>
                  <a:gd name="T14" fmla="*/ 18 w 23"/>
                  <a:gd name="T15" fmla="*/ 0 h 44"/>
                  <a:gd name="T16" fmla="*/ 17 w 23"/>
                  <a:gd name="T17" fmla="*/ 2 h 44"/>
                  <a:gd name="T18" fmla="*/ 21 w 23"/>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4"/>
                  <a:gd name="T32" fmla="*/ 23 w 23"/>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4">
                    <a:moveTo>
                      <a:pt x="21" y="1"/>
                    </a:moveTo>
                    <a:lnTo>
                      <a:pt x="17" y="2"/>
                    </a:lnTo>
                    <a:lnTo>
                      <a:pt x="0" y="42"/>
                    </a:lnTo>
                    <a:lnTo>
                      <a:pt x="4" y="43"/>
                    </a:lnTo>
                    <a:lnTo>
                      <a:pt x="22" y="3"/>
                    </a:lnTo>
                    <a:lnTo>
                      <a:pt x="18" y="5"/>
                    </a:lnTo>
                    <a:lnTo>
                      <a:pt x="21" y="1"/>
                    </a:lnTo>
                    <a:lnTo>
                      <a:pt x="18" y="0"/>
                    </a:lnTo>
                    <a:lnTo>
                      <a:pt x="17" y="2"/>
                    </a:lnTo>
                    <a:lnTo>
                      <a:pt x="21" y="1"/>
                    </a:lnTo>
                  </a:path>
                </a:pathLst>
              </a:custGeom>
              <a:solidFill>
                <a:srgbClr val="000000"/>
              </a:solidFill>
              <a:ln w="9525" cap="rnd">
                <a:noFill/>
                <a:round/>
                <a:headEnd/>
                <a:tailEnd/>
              </a:ln>
            </p:spPr>
            <p:txBody>
              <a:bodyPr/>
              <a:lstStyle/>
              <a:p>
                <a:endParaRPr lang="tr-TR"/>
              </a:p>
            </p:txBody>
          </p:sp>
          <p:sp>
            <p:nvSpPr>
              <p:cNvPr id="18693" name="Freeform 967"/>
              <p:cNvSpPr>
                <a:spLocks/>
              </p:cNvSpPr>
              <p:nvPr/>
            </p:nvSpPr>
            <p:spPr bwMode="auto">
              <a:xfrm>
                <a:off x="171" y="3877"/>
                <a:ext cx="15" cy="10"/>
              </a:xfrm>
              <a:custGeom>
                <a:avLst/>
                <a:gdLst>
                  <a:gd name="T0" fmla="*/ 13 w 15"/>
                  <a:gd name="T1" fmla="*/ 5 h 10"/>
                  <a:gd name="T2" fmla="*/ 14 w 15"/>
                  <a:gd name="T3" fmla="*/ 5 h 10"/>
                  <a:gd name="T4" fmla="*/ 3 w 15"/>
                  <a:gd name="T5" fmla="*/ 0 h 10"/>
                  <a:gd name="T6" fmla="*/ 0 w 15"/>
                  <a:gd name="T7" fmla="*/ 4 h 10"/>
                  <a:gd name="T8" fmla="*/ 11 w 15"/>
                  <a:gd name="T9" fmla="*/ 9 h 10"/>
                  <a:gd name="T10" fmla="*/ 13 w 15"/>
                  <a:gd name="T11" fmla="*/ 9 h 10"/>
                  <a:gd name="T12" fmla="*/ 11 w 15"/>
                  <a:gd name="T13" fmla="*/ 9 h 10"/>
                  <a:gd name="T14" fmla="*/ 12 w 15"/>
                  <a:gd name="T15" fmla="*/ 9 h 10"/>
                  <a:gd name="T16" fmla="*/ 13 w 15"/>
                  <a:gd name="T17" fmla="*/ 9 h 10"/>
                  <a:gd name="T18" fmla="*/ 13 w 15"/>
                  <a:gd name="T19" fmla="*/ 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13" y="5"/>
                    </a:moveTo>
                    <a:lnTo>
                      <a:pt x="14" y="5"/>
                    </a:lnTo>
                    <a:lnTo>
                      <a:pt x="3" y="0"/>
                    </a:lnTo>
                    <a:lnTo>
                      <a:pt x="0" y="4"/>
                    </a:lnTo>
                    <a:lnTo>
                      <a:pt x="11" y="9"/>
                    </a:lnTo>
                    <a:lnTo>
                      <a:pt x="13" y="9"/>
                    </a:lnTo>
                    <a:lnTo>
                      <a:pt x="11" y="9"/>
                    </a:lnTo>
                    <a:lnTo>
                      <a:pt x="12" y="9"/>
                    </a:lnTo>
                    <a:lnTo>
                      <a:pt x="13" y="9"/>
                    </a:lnTo>
                    <a:lnTo>
                      <a:pt x="13" y="5"/>
                    </a:lnTo>
                  </a:path>
                </a:pathLst>
              </a:custGeom>
              <a:solidFill>
                <a:srgbClr val="000000"/>
              </a:solidFill>
              <a:ln w="9525" cap="rnd">
                <a:noFill/>
                <a:round/>
                <a:headEnd/>
                <a:tailEnd/>
              </a:ln>
            </p:spPr>
            <p:txBody>
              <a:bodyPr/>
              <a:lstStyle/>
              <a:p>
                <a:endParaRPr lang="tr-TR"/>
              </a:p>
            </p:txBody>
          </p:sp>
          <p:sp>
            <p:nvSpPr>
              <p:cNvPr id="18694" name="Freeform 968"/>
              <p:cNvSpPr>
                <a:spLocks/>
              </p:cNvSpPr>
              <p:nvPr/>
            </p:nvSpPr>
            <p:spPr bwMode="auto">
              <a:xfrm>
                <a:off x="184" y="3879"/>
                <a:ext cx="26" cy="8"/>
              </a:xfrm>
              <a:custGeom>
                <a:avLst/>
                <a:gdLst>
                  <a:gd name="T0" fmla="*/ 25 w 26"/>
                  <a:gd name="T1" fmla="*/ 1 h 8"/>
                  <a:gd name="T2" fmla="*/ 23 w 26"/>
                  <a:gd name="T3" fmla="*/ 0 h 8"/>
                  <a:gd name="T4" fmla="*/ 0 w 26"/>
                  <a:gd name="T5" fmla="*/ 3 h 8"/>
                  <a:gd name="T6" fmla="*/ 0 w 26"/>
                  <a:gd name="T7" fmla="*/ 7 h 8"/>
                  <a:gd name="T8" fmla="*/ 23 w 26"/>
                  <a:gd name="T9" fmla="*/ 4 h 8"/>
                  <a:gd name="T10" fmla="*/ 20 w 26"/>
                  <a:gd name="T11" fmla="*/ 3 h 8"/>
                  <a:gd name="T12" fmla="*/ 25 w 26"/>
                  <a:gd name="T13" fmla="*/ 1 h 8"/>
                  <a:gd name="T14" fmla="*/ 24 w 26"/>
                  <a:gd name="T15" fmla="*/ 0 h 8"/>
                  <a:gd name="T16" fmla="*/ 23 w 26"/>
                  <a:gd name="T17" fmla="*/ 0 h 8"/>
                  <a:gd name="T18" fmla="*/ 25 w 2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
                  <a:gd name="T32" fmla="*/ 26 w 2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
                    <a:moveTo>
                      <a:pt x="25" y="1"/>
                    </a:moveTo>
                    <a:lnTo>
                      <a:pt x="23" y="0"/>
                    </a:lnTo>
                    <a:lnTo>
                      <a:pt x="0" y="3"/>
                    </a:lnTo>
                    <a:lnTo>
                      <a:pt x="0" y="7"/>
                    </a:lnTo>
                    <a:lnTo>
                      <a:pt x="23" y="4"/>
                    </a:lnTo>
                    <a:lnTo>
                      <a:pt x="20" y="3"/>
                    </a:lnTo>
                    <a:lnTo>
                      <a:pt x="25" y="1"/>
                    </a:lnTo>
                    <a:lnTo>
                      <a:pt x="24" y="0"/>
                    </a:lnTo>
                    <a:lnTo>
                      <a:pt x="23" y="0"/>
                    </a:lnTo>
                    <a:lnTo>
                      <a:pt x="25" y="1"/>
                    </a:lnTo>
                  </a:path>
                </a:pathLst>
              </a:custGeom>
              <a:solidFill>
                <a:srgbClr val="000000"/>
              </a:solidFill>
              <a:ln w="9525" cap="rnd">
                <a:noFill/>
                <a:round/>
                <a:headEnd/>
                <a:tailEnd/>
              </a:ln>
            </p:spPr>
            <p:txBody>
              <a:bodyPr/>
              <a:lstStyle/>
              <a:p>
                <a:endParaRPr lang="tr-TR"/>
              </a:p>
            </p:txBody>
          </p:sp>
          <p:sp>
            <p:nvSpPr>
              <p:cNvPr id="18695" name="Rectangle 969"/>
              <p:cNvSpPr>
                <a:spLocks noChangeArrowheads="1"/>
              </p:cNvSpPr>
              <p:nvPr/>
            </p:nvSpPr>
            <p:spPr bwMode="auto">
              <a:xfrm>
                <a:off x="413" y="3961"/>
                <a:ext cx="148" cy="68"/>
              </a:xfrm>
              <a:prstGeom prst="rect">
                <a:avLst/>
              </a:prstGeom>
              <a:solidFill>
                <a:srgbClr val="FFFF82"/>
              </a:solidFill>
              <a:ln w="9525">
                <a:noFill/>
                <a:miter lim="800000"/>
                <a:headEnd/>
                <a:tailEnd/>
              </a:ln>
            </p:spPr>
            <p:txBody>
              <a:bodyPr wrap="none" anchor="ctr"/>
              <a:lstStyle/>
              <a:p>
                <a:endParaRPr lang="tr-TR"/>
              </a:p>
            </p:txBody>
          </p:sp>
          <p:sp>
            <p:nvSpPr>
              <p:cNvPr id="18696" name="Freeform 970"/>
              <p:cNvSpPr>
                <a:spLocks/>
              </p:cNvSpPr>
              <p:nvPr/>
            </p:nvSpPr>
            <p:spPr bwMode="auto">
              <a:xfrm>
                <a:off x="413" y="3958"/>
                <a:ext cx="152" cy="6"/>
              </a:xfrm>
              <a:custGeom>
                <a:avLst/>
                <a:gdLst>
                  <a:gd name="T0" fmla="*/ 151 w 152"/>
                  <a:gd name="T1" fmla="*/ 3 h 6"/>
                  <a:gd name="T2" fmla="*/ 149 w 152"/>
                  <a:gd name="T3" fmla="*/ 0 h 6"/>
                  <a:gd name="T4" fmla="*/ 0 w 152"/>
                  <a:gd name="T5" fmla="*/ 0 h 6"/>
                  <a:gd name="T6" fmla="*/ 0 w 152"/>
                  <a:gd name="T7" fmla="*/ 5 h 6"/>
                  <a:gd name="T8" fmla="*/ 149 w 152"/>
                  <a:gd name="T9" fmla="*/ 5 h 6"/>
                  <a:gd name="T10" fmla="*/ 146 w 152"/>
                  <a:gd name="T11" fmla="*/ 3 h 6"/>
                  <a:gd name="T12" fmla="*/ 151 w 152"/>
                  <a:gd name="T13" fmla="*/ 3 h 6"/>
                  <a:gd name="T14" fmla="*/ 151 w 152"/>
                  <a:gd name="T15" fmla="*/ 0 h 6"/>
                  <a:gd name="T16" fmla="*/ 149 w 152"/>
                  <a:gd name="T17" fmla="*/ 0 h 6"/>
                  <a:gd name="T18" fmla="*/ 151 w 152"/>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6"/>
                  <a:gd name="T32" fmla="*/ 152 w 15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6">
                    <a:moveTo>
                      <a:pt x="151" y="3"/>
                    </a:moveTo>
                    <a:lnTo>
                      <a:pt x="149" y="0"/>
                    </a:lnTo>
                    <a:lnTo>
                      <a:pt x="0" y="0"/>
                    </a:lnTo>
                    <a:lnTo>
                      <a:pt x="0" y="5"/>
                    </a:lnTo>
                    <a:lnTo>
                      <a:pt x="149" y="5"/>
                    </a:lnTo>
                    <a:lnTo>
                      <a:pt x="146" y="3"/>
                    </a:lnTo>
                    <a:lnTo>
                      <a:pt x="151" y="3"/>
                    </a:lnTo>
                    <a:lnTo>
                      <a:pt x="151" y="0"/>
                    </a:lnTo>
                    <a:lnTo>
                      <a:pt x="149" y="0"/>
                    </a:lnTo>
                    <a:lnTo>
                      <a:pt x="151" y="3"/>
                    </a:lnTo>
                  </a:path>
                </a:pathLst>
              </a:custGeom>
              <a:solidFill>
                <a:srgbClr val="000000"/>
              </a:solidFill>
              <a:ln w="9525" cap="rnd">
                <a:noFill/>
                <a:round/>
                <a:headEnd/>
                <a:tailEnd/>
              </a:ln>
            </p:spPr>
            <p:txBody>
              <a:bodyPr/>
              <a:lstStyle/>
              <a:p>
                <a:endParaRPr lang="tr-TR"/>
              </a:p>
            </p:txBody>
          </p:sp>
          <p:sp>
            <p:nvSpPr>
              <p:cNvPr id="18697" name="Freeform 971"/>
              <p:cNvSpPr>
                <a:spLocks/>
              </p:cNvSpPr>
              <p:nvPr/>
            </p:nvSpPr>
            <p:spPr bwMode="auto">
              <a:xfrm>
                <a:off x="558" y="3961"/>
                <a:ext cx="7" cy="72"/>
              </a:xfrm>
              <a:custGeom>
                <a:avLst/>
                <a:gdLst>
                  <a:gd name="T0" fmla="*/ 3 w 7"/>
                  <a:gd name="T1" fmla="*/ 71 h 72"/>
                  <a:gd name="T2" fmla="*/ 6 w 7"/>
                  <a:gd name="T3" fmla="*/ 69 h 72"/>
                  <a:gd name="T4" fmla="*/ 6 w 7"/>
                  <a:gd name="T5" fmla="*/ 0 h 72"/>
                  <a:gd name="T6" fmla="*/ 0 w 7"/>
                  <a:gd name="T7" fmla="*/ 0 h 72"/>
                  <a:gd name="T8" fmla="*/ 0 w 7"/>
                  <a:gd name="T9" fmla="*/ 69 h 72"/>
                  <a:gd name="T10" fmla="*/ 3 w 7"/>
                  <a:gd name="T11" fmla="*/ 66 h 72"/>
                  <a:gd name="T12" fmla="*/ 3 w 7"/>
                  <a:gd name="T13" fmla="*/ 71 h 72"/>
                  <a:gd name="T14" fmla="*/ 6 w 7"/>
                  <a:gd name="T15" fmla="*/ 71 h 72"/>
                  <a:gd name="T16" fmla="*/ 6 w 7"/>
                  <a:gd name="T17" fmla="*/ 69 h 72"/>
                  <a:gd name="T18" fmla="*/ 3 w 7"/>
                  <a:gd name="T19" fmla="*/ 7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2"/>
                  <a:gd name="T32" fmla="*/ 7 w 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2">
                    <a:moveTo>
                      <a:pt x="3" y="71"/>
                    </a:moveTo>
                    <a:lnTo>
                      <a:pt x="6" y="69"/>
                    </a:lnTo>
                    <a:lnTo>
                      <a:pt x="6" y="0"/>
                    </a:lnTo>
                    <a:lnTo>
                      <a:pt x="0" y="0"/>
                    </a:lnTo>
                    <a:lnTo>
                      <a:pt x="0" y="69"/>
                    </a:lnTo>
                    <a:lnTo>
                      <a:pt x="3" y="66"/>
                    </a:lnTo>
                    <a:lnTo>
                      <a:pt x="3" y="71"/>
                    </a:lnTo>
                    <a:lnTo>
                      <a:pt x="6" y="71"/>
                    </a:lnTo>
                    <a:lnTo>
                      <a:pt x="6" y="69"/>
                    </a:lnTo>
                    <a:lnTo>
                      <a:pt x="3" y="71"/>
                    </a:lnTo>
                  </a:path>
                </a:pathLst>
              </a:custGeom>
              <a:solidFill>
                <a:srgbClr val="000000"/>
              </a:solidFill>
              <a:ln w="9525" cap="rnd">
                <a:noFill/>
                <a:round/>
                <a:headEnd/>
                <a:tailEnd/>
              </a:ln>
            </p:spPr>
            <p:txBody>
              <a:bodyPr/>
              <a:lstStyle/>
              <a:p>
                <a:endParaRPr lang="tr-TR"/>
              </a:p>
            </p:txBody>
          </p:sp>
          <p:sp>
            <p:nvSpPr>
              <p:cNvPr id="18698" name="Freeform 972"/>
              <p:cNvSpPr>
                <a:spLocks/>
              </p:cNvSpPr>
              <p:nvPr/>
            </p:nvSpPr>
            <p:spPr bwMode="auto">
              <a:xfrm>
                <a:off x="411" y="4027"/>
                <a:ext cx="151" cy="6"/>
              </a:xfrm>
              <a:custGeom>
                <a:avLst/>
                <a:gdLst>
                  <a:gd name="T0" fmla="*/ 0 w 151"/>
                  <a:gd name="T1" fmla="*/ 2 h 6"/>
                  <a:gd name="T2" fmla="*/ 2 w 151"/>
                  <a:gd name="T3" fmla="*/ 5 h 6"/>
                  <a:gd name="T4" fmla="*/ 150 w 151"/>
                  <a:gd name="T5" fmla="*/ 5 h 6"/>
                  <a:gd name="T6" fmla="*/ 150 w 151"/>
                  <a:gd name="T7" fmla="*/ 0 h 6"/>
                  <a:gd name="T8" fmla="*/ 2 w 151"/>
                  <a:gd name="T9" fmla="*/ 0 h 6"/>
                  <a:gd name="T10" fmla="*/ 5 w 151"/>
                  <a:gd name="T11" fmla="*/ 2 h 6"/>
                  <a:gd name="T12" fmla="*/ 0 w 151"/>
                  <a:gd name="T13" fmla="*/ 2 h 6"/>
                  <a:gd name="T14" fmla="*/ 0 w 151"/>
                  <a:gd name="T15" fmla="*/ 5 h 6"/>
                  <a:gd name="T16" fmla="*/ 2 w 151"/>
                  <a:gd name="T17" fmla="*/ 5 h 6"/>
                  <a:gd name="T18" fmla="*/ 0 w 151"/>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6"/>
                  <a:gd name="T32" fmla="*/ 151 w 15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6">
                    <a:moveTo>
                      <a:pt x="0" y="2"/>
                    </a:moveTo>
                    <a:lnTo>
                      <a:pt x="2" y="5"/>
                    </a:lnTo>
                    <a:lnTo>
                      <a:pt x="150" y="5"/>
                    </a:lnTo>
                    <a:lnTo>
                      <a:pt x="150"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699" name="Freeform 973"/>
              <p:cNvSpPr>
                <a:spLocks/>
              </p:cNvSpPr>
              <p:nvPr/>
            </p:nvSpPr>
            <p:spPr bwMode="auto">
              <a:xfrm>
                <a:off x="411" y="3958"/>
                <a:ext cx="6" cy="72"/>
              </a:xfrm>
              <a:custGeom>
                <a:avLst/>
                <a:gdLst>
                  <a:gd name="T0" fmla="*/ 2 w 6"/>
                  <a:gd name="T1" fmla="*/ 0 h 72"/>
                  <a:gd name="T2" fmla="*/ 0 w 6"/>
                  <a:gd name="T3" fmla="*/ 2 h 72"/>
                  <a:gd name="T4" fmla="*/ 0 w 6"/>
                  <a:gd name="T5" fmla="*/ 71 h 72"/>
                  <a:gd name="T6" fmla="*/ 5 w 6"/>
                  <a:gd name="T7" fmla="*/ 71 h 72"/>
                  <a:gd name="T8" fmla="*/ 5 w 6"/>
                  <a:gd name="T9" fmla="*/ 2 h 72"/>
                  <a:gd name="T10" fmla="*/ 2 w 6"/>
                  <a:gd name="T11" fmla="*/ 4 h 72"/>
                  <a:gd name="T12" fmla="*/ 2 w 6"/>
                  <a:gd name="T13" fmla="*/ 0 h 72"/>
                  <a:gd name="T14" fmla="*/ 0 w 6"/>
                  <a:gd name="T15" fmla="*/ 0 h 72"/>
                  <a:gd name="T16" fmla="*/ 0 w 6"/>
                  <a:gd name="T17" fmla="*/ 2 h 72"/>
                  <a:gd name="T18" fmla="*/ 2 w 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2"/>
                  <a:gd name="T32" fmla="*/ 6 w 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2">
                    <a:moveTo>
                      <a:pt x="2" y="0"/>
                    </a:moveTo>
                    <a:lnTo>
                      <a:pt x="0" y="2"/>
                    </a:lnTo>
                    <a:lnTo>
                      <a:pt x="0" y="71"/>
                    </a:lnTo>
                    <a:lnTo>
                      <a:pt x="5" y="71"/>
                    </a:lnTo>
                    <a:lnTo>
                      <a:pt x="5" y="2"/>
                    </a:lnTo>
                    <a:lnTo>
                      <a:pt x="2" y="4"/>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700" name="Rectangle 974"/>
              <p:cNvSpPr>
                <a:spLocks noChangeArrowheads="1"/>
              </p:cNvSpPr>
              <p:nvPr/>
            </p:nvSpPr>
            <p:spPr bwMode="auto">
              <a:xfrm>
                <a:off x="408" y="3975"/>
                <a:ext cx="156" cy="5"/>
              </a:xfrm>
              <a:prstGeom prst="rect">
                <a:avLst/>
              </a:prstGeom>
              <a:solidFill>
                <a:srgbClr val="D1AF70"/>
              </a:solidFill>
              <a:ln w="9525">
                <a:noFill/>
                <a:miter lim="800000"/>
                <a:headEnd/>
                <a:tailEnd/>
              </a:ln>
            </p:spPr>
            <p:txBody>
              <a:bodyPr wrap="none" anchor="ctr"/>
              <a:lstStyle/>
              <a:p>
                <a:endParaRPr lang="tr-TR"/>
              </a:p>
            </p:txBody>
          </p:sp>
          <p:sp>
            <p:nvSpPr>
              <p:cNvPr id="18701" name="Freeform 975"/>
              <p:cNvSpPr>
                <a:spLocks/>
              </p:cNvSpPr>
              <p:nvPr/>
            </p:nvSpPr>
            <p:spPr bwMode="auto">
              <a:xfrm>
                <a:off x="408" y="3973"/>
                <a:ext cx="159" cy="6"/>
              </a:xfrm>
              <a:custGeom>
                <a:avLst/>
                <a:gdLst>
                  <a:gd name="T0" fmla="*/ 158 w 159"/>
                  <a:gd name="T1" fmla="*/ 2 h 6"/>
                  <a:gd name="T2" fmla="*/ 155 w 159"/>
                  <a:gd name="T3" fmla="*/ 0 h 6"/>
                  <a:gd name="T4" fmla="*/ 0 w 159"/>
                  <a:gd name="T5" fmla="*/ 0 h 6"/>
                  <a:gd name="T6" fmla="*/ 0 w 159"/>
                  <a:gd name="T7" fmla="*/ 5 h 6"/>
                  <a:gd name="T8" fmla="*/ 155 w 159"/>
                  <a:gd name="T9" fmla="*/ 5 h 6"/>
                  <a:gd name="T10" fmla="*/ 153 w 159"/>
                  <a:gd name="T11" fmla="*/ 2 h 6"/>
                  <a:gd name="T12" fmla="*/ 158 w 159"/>
                  <a:gd name="T13" fmla="*/ 2 h 6"/>
                  <a:gd name="T14" fmla="*/ 158 w 159"/>
                  <a:gd name="T15" fmla="*/ 0 h 6"/>
                  <a:gd name="T16" fmla="*/ 155 w 159"/>
                  <a:gd name="T17" fmla="*/ 0 h 6"/>
                  <a:gd name="T18" fmla="*/ 158 w 15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6"/>
                  <a:gd name="T32" fmla="*/ 159 w 15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6">
                    <a:moveTo>
                      <a:pt x="158" y="2"/>
                    </a:moveTo>
                    <a:lnTo>
                      <a:pt x="155" y="0"/>
                    </a:lnTo>
                    <a:lnTo>
                      <a:pt x="0" y="0"/>
                    </a:lnTo>
                    <a:lnTo>
                      <a:pt x="0" y="5"/>
                    </a:lnTo>
                    <a:lnTo>
                      <a:pt x="155" y="5"/>
                    </a:lnTo>
                    <a:lnTo>
                      <a:pt x="153" y="2"/>
                    </a:lnTo>
                    <a:lnTo>
                      <a:pt x="158" y="2"/>
                    </a:lnTo>
                    <a:lnTo>
                      <a:pt x="158" y="0"/>
                    </a:lnTo>
                    <a:lnTo>
                      <a:pt x="155" y="0"/>
                    </a:lnTo>
                    <a:lnTo>
                      <a:pt x="158" y="2"/>
                    </a:lnTo>
                  </a:path>
                </a:pathLst>
              </a:custGeom>
              <a:solidFill>
                <a:srgbClr val="000000"/>
              </a:solidFill>
              <a:ln w="9525" cap="rnd">
                <a:noFill/>
                <a:round/>
                <a:headEnd/>
                <a:tailEnd/>
              </a:ln>
            </p:spPr>
            <p:txBody>
              <a:bodyPr/>
              <a:lstStyle/>
              <a:p>
                <a:endParaRPr lang="tr-TR"/>
              </a:p>
            </p:txBody>
          </p:sp>
          <p:sp>
            <p:nvSpPr>
              <p:cNvPr id="18702" name="Freeform 976"/>
              <p:cNvSpPr>
                <a:spLocks/>
              </p:cNvSpPr>
              <p:nvPr/>
            </p:nvSpPr>
            <p:spPr bwMode="auto">
              <a:xfrm>
                <a:off x="561" y="3975"/>
                <a:ext cx="6" cy="9"/>
              </a:xfrm>
              <a:custGeom>
                <a:avLst/>
                <a:gdLst>
                  <a:gd name="T0" fmla="*/ 2 w 6"/>
                  <a:gd name="T1" fmla="*/ 8 h 9"/>
                  <a:gd name="T2" fmla="*/ 5 w 6"/>
                  <a:gd name="T3" fmla="*/ 6 h 9"/>
                  <a:gd name="T4" fmla="*/ 5 w 6"/>
                  <a:gd name="T5" fmla="*/ 0 h 9"/>
                  <a:gd name="T6" fmla="*/ 0 w 6"/>
                  <a:gd name="T7" fmla="*/ 0 h 9"/>
                  <a:gd name="T8" fmla="*/ 0 w 6"/>
                  <a:gd name="T9" fmla="*/ 6 h 9"/>
                  <a:gd name="T10" fmla="*/ 2 w 6"/>
                  <a:gd name="T11" fmla="*/ 3 h 9"/>
                  <a:gd name="T12" fmla="*/ 2 w 6"/>
                  <a:gd name="T13" fmla="*/ 8 h 9"/>
                  <a:gd name="T14" fmla="*/ 5 w 6"/>
                  <a:gd name="T15" fmla="*/ 8 h 9"/>
                  <a:gd name="T16" fmla="*/ 5 w 6"/>
                  <a:gd name="T17" fmla="*/ 6 h 9"/>
                  <a:gd name="T18" fmla="*/ 2 w 6"/>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2" y="8"/>
                    </a:moveTo>
                    <a:lnTo>
                      <a:pt x="5" y="6"/>
                    </a:lnTo>
                    <a:lnTo>
                      <a:pt x="5" y="0"/>
                    </a:lnTo>
                    <a:lnTo>
                      <a:pt x="0" y="0"/>
                    </a:lnTo>
                    <a:lnTo>
                      <a:pt x="0" y="6"/>
                    </a:lnTo>
                    <a:lnTo>
                      <a:pt x="2" y="3"/>
                    </a:lnTo>
                    <a:lnTo>
                      <a:pt x="2" y="8"/>
                    </a:lnTo>
                    <a:lnTo>
                      <a:pt x="5" y="8"/>
                    </a:lnTo>
                    <a:lnTo>
                      <a:pt x="5" y="6"/>
                    </a:lnTo>
                    <a:lnTo>
                      <a:pt x="2" y="8"/>
                    </a:lnTo>
                  </a:path>
                </a:pathLst>
              </a:custGeom>
              <a:solidFill>
                <a:srgbClr val="000000"/>
              </a:solidFill>
              <a:ln w="9525" cap="rnd">
                <a:noFill/>
                <a:round/>
                <a:headEnd/>
                <a:tailEnd/>
              </a:ln>
            </p:spPr>
            <p:txBody>
              <a:bodyPr/>
              <a:lstStyle/>
              <a:p>
                <a:endParaRPr lang="tr-TR"/>
              </a:p>
            </p:txBody>
          </p:sp>
          <p:sp>
            <p:nvSpPr>
              <p:cNvPr id="18703" name="Freeform 977"/>
              <p:cNvSpPr>
                <a:spLocks/>
              </p:cNvSpPr>
              <p:nvPr/>
            </p:nvSpPr>
            <p:spPr bwMode="auto">
              <a:xfrm>
                <a:off x="405" y="3979"/>
                <a:ext cx="160" cy="5"/>
              </a:xfrm>
              <a:custGeom>
                <a:avLst/>
                <a:gdLst>
                  <a:gd name="T0" fmla="*/ 0 w 160"/>
                  <a:gd name="T1" fmla="*/ 2 h 5"/>
                  <a:gd name="T2" fmla="*/ 2 w 160"/>
                  <a:gd name="T3" fmla="*/ 4 h 5"/>
                  <a:gd name="T4" fmla="*/ 159 w 160"/>
                  <a:gd name="T5" fmla="*/ 4 h 5"/>
                  <a:gd name="T6" fmla="*/ 159 w 160"/>
                  <a:gd name="T7" fmla="*/ 0 h 5"/>
                  <a:gd name="T8" fmla="*/ 2 w 160"/>
                  <a:gd name="T9" fmla="*/ 0 h 5"/>
                  <a:gd name="T10" fmla="*/ 5 w 160"/>
                  <a:gd name="T11" fmla="*/ 2 h 5"/>
                  <a:gd name="T12" fmla="*/ 0 w 160"/>
                  <a:gd name="T13" fmla="*/ 2 h 5"/>
                  <a:gd name="T14" fmla="*/ 0 w 160"/>
                  <a:gd name="T15" fmla="*/ 4 h 5"/>
                  <a:gd name="T16" fmla="*/ 2 w 160"/>
                  <a:gd name="T17" fmla="*/ 4 h 5"/>
                  <a:gd name="T18" fmla="*/ 0 w 160"/>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5"/>
                  <a:gd name="T32" fmla="*/ 160 w 16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5">
                    <a:moveTo>
                      <a:pt x="0" y="2"/>
                    </a:moveTo>
                    <a:lnTo>
                      <a:pt x="2" y="4"/>
                    </a:lnTo>
                    <a:lnTo>
                      <a:pt x="159" y="4"/>
                    </a:lnTo>
                    <a:lnTo>
                      <a:pt x="159" y="0"/>
                    </a:lnTo>
                    <a:lnTo>
                      <a:pt x="2" y="0"/>
                    </a:lnTo>
                    <a:lnTo>
                      <a:pt x="5" y="2"/>
                    </a:lnTo>
                    <a:lnTo>
                      <a:pt x="0" y="2"/>
                    </a:lnTo>
                    <a:lnTo>
                      <a:pt x="0" y="4"/>
                    </a:lnTo>
                    <a:lnTo>
                      <a:pt x="2" y="4"/>
                    </a:lnTo>
                    <a:lnTo>
                      <a:pt x="0" y="2"/>
                    </a:lnTo>
                  </a:path>
                </a:pathLst>
              </a:custGeom>
              <a:solidFill>
                <a:srgbClr val="000000"/>
              </a:solidFill>
              <a:ln w="9525" cap="rnd">
                <a:noFill/>
                <a:round/>
                <a:headEnd/>
                <a:tailEnd/>
              </a:ln>
            </p:spPr>
            <p:txBody>
              <a:bodyPr/>
              <a:lstStyle/>
              <a:p>
                <a:endParaRPr lang="tr-TR"/>
              </a:p>
            </p:txBody>
          </p:sp>
          <p:sp>
            <p:nvSpPr>
              <p:cNvPr id="18704" name="Freeform 978"/>
              <p:cNvSpPr>
                <a:spLocks/>
              </p:cNvSpPr>
              <p:nvPr/>
            </p:nvSpPr>
            <p:spPr bwMode="auto">
              <a:xfrm>
                <a:off x="405" y="3973"/>
                <a:ext cx="7" cy="8"/>
              </a:xfrm>
              <a:custGeom>
                <a:avLst/>
                <a:gdLst>
                  <a:gd name="T0" fmla="*/ 3 w 7"/>
                  <a:gd name="T1" fmla="*/ 0 h 8"/>
                  <a:gd name="T2" fmla="*/ 0 w 7"/>
                  <a:gd name="T3" fmla="*/ 2 h 8"/>
                  <a:gd name="T4" fmla="*/ 0 w 7"/>
                  <a:gd name="T5" fmla="*/ 7 h 8"/>
                  <a:gd name="T6" fmla="*/ 6 w 7"/>
                  <a:gd name="T7" fmla="*/ 7 h 8"/>
                  <a:gd name="T8" fmla="*/ 6 w 7"/>
                  <a:gd name="T9" fmla="*/ 2 h 8"/>
                  <a:gd name="T10" fmla="*/ 3 w 7"/>
                  <a:gd name="T11" fmla="*/ 4 h 8"/>
                  <a:gd name="T12" fmla="*/ 3 w 7"/>
                  <a:gd name="T13" fmla="*/ 0 h 8"/>
                  <a:gd name="T14" fmla="*/ 0 w 7"/>
                  <a:gd name="T15" fmla="*/ 0 h 8"/>
                  <a:gd name="T16" fmla="*/ 0 w 7"/>
                  <a:gd name="T17" fmla="*/ 2 h 8"/>
                  <a:gd name="T18" fmla="*/ 3 w 7"/>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3" y="0"/>
                    </a:moveTo>
                    <a:lnTo>
                      <a:pt x="0" y="2"/>
                    </a:lnTo>
                    <a:lnTo>
                      <a:pt x="0" y="7"/>
                    </a:lnTo>
                    <a:lnTo>
                      <a:pt x="6" y="7"/>
                    </a:lnTo>
                    <a:lnTo>
                      <a:pt x="6" y="2"/>
                    </a:lnTo>
                    <a:lnTo>
                      <a:pt x="3" y="4"/>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705" name="Rectangle 979"/>
              <p:cNvSpPr>
                <a:spLocks noChangeArrowheads="1"/>
              </p:cNvSpPr>
              <p:nvPr/>
            </p:nvSpPr>
            <p:spPr bwMode="auto">
              <a:xfrm>
                <a:off x="409" y="3991"/>
                <a:ext cx="156" cy="6"/>
              </a:xfrm>
              <a:prstGeom prst="rect">
                <a:avLst/>
              </a:prstGeom>
              <a:solidFill>
                <a:srgbClr val="D1AF70"/>
              </a:solidFill>
              <a:ln w="9525">
                <a:noFill/>
                <a:miter lim="800000"/>
                <a:headEnd/>
                <a:tailEnd/>
              </a:ln>
            </p:spPr>
            <p:txBody>
              <a:bodyPr wrap="none" anchor="ctr"/>
              <a:lstStyle/>
              <a:p>
                <a:endParaRPr lang="tr-TR"/>
              </a:p>
            </p:txBody>
          </p:sp>
          <p:sp>
            <p:nvSpPr>
              <p:cNvPr id="18706" name="Freeform 980"/>
              <p:cNvSpPr>
                <a:spLocks/>
              </p:cNvSpPr>
              <p:nvPr/>
            </p:nvSpPr>
            <p:spPr bwMode="auto">
              <a:xfrm>
                <a:off x="409" y="3989"/>
                <a:ext cx="159" cy="6"/>
              </a:xfrm>
              <a:custGeom>
                <a:avLst/>
                <a:gdLst>
                  <a:gd name="T0" fmla="*/ 158 w 159"/>
                  <a:gd name="T1" fmla="*/ 2 h 6"/>
                  <a:gd name="T2" fmla="*/ 155 w 159"/>
                  <a:gd name="T3" fmla="*/ 0 h 6"/>
                  <a:gd name="T4" fmla="*/ 0 w 159"/>
                  <a:gd name="T5" fmla="*/ 0 h 6"/>
                  <a:gd name="T6" fmla="*/ 0 w 159"/>
                  <a:gd name="T7" fmla="*/ 5 h 6"/>
                  <a:gd name="T8" fmla="*/ 155 w 159"/>
                  <a:gd name="T9" fmla="*/ 5 h 6"/>
                  <a:gd name="T10" fmla="*/ 153 w 159"/>
                  <a:gd name="T11" fmla="*/ 2 h 6"/>
                  <a:gd name="T12" fmla="*/ 158 w 159"/>
                  <a:gd name="T13" fmla="*/ 2 h 6"/>
                  <a:gd name="T14" fmla="*/ 158 w 159"/>
                  <a:gd name="T15" fmla="*/ 0 h 6"/>
                  <a:gd name="T16" fmla="*/ 155 w 159"/>
                  <a:gd name="T17" fmla="*/ 0 h 6"/>
                  <a:gd name="T18" fmla="*/ 158 w 15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6"/>
                  <a:gd name="T32" fmla="*/ 159 w 15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6">
                    <a:moveTo>
                      <a:pt x="158" y="2"/>
                    </a:moveTo>
                    <a:lnTo>
                      <a:pt x="155" y="0"/>
                    </a:lnTo>
                    <a:lnTo>
                      <a:pt x="0" y="0"/>
                    </a:lnTo>
                    <a:lnTo>
                      <a:pt x="0" y="5"/>
                    </a:lnTo>
                    <a:lnTo>
                      <a:pt x="155" y="5"/>
                    </a:lnTo>
                    <a:lnTo>
                      <a:pt x="153" y="2"/>
                    </a:lnTo>
                    <a:lnTo>
                      <a:pt x="158" y="2"/>
                    </a:lnTo>
                    <a:lnTo>
                      <a:pt x="158" y="0"/>
                    </a:lnTo>
                    <a:lnTo>
                      <a:pt x="155" y="0"/>
                    </a:lnTo>
                    <a:lnTo>
                      <a:pt x="158" y="2"/>
                    </a:lnTo>
                  </a:path>
                </a:pathLst>
              </a:custGeom>
              <a:solidFill>
                <a:srgbClr val="000000"/>
              </a:solidFill>
              <a:ln w="9525" cap="rnd">
                <a:noFill/>
                <a:round/>
                <a:headEnd/>
                <a:tailEnd/>
              </a:ln>
            </p:spPr>
            <p:txBody>
              <a:bodyPr/>
              <a:lstStyle/>
              <a:p>
                <a:endParaRPr lang="tr-TR"/>
              </a:p>
            </p:txBody>
          </p:sp>
          <p:sp>
            <p:nvSpPr>
              <p:cNvPr id="18707" name="Freeform 981"/>
              <p:cNvSpPr>
                <a:spLocks/>
              </p:cNvSpPr>
              <p:nvPr/>
            </p:nvSpPr>
            <p:spPr bwMode="auto">
              <a:xfrm>
                <a:off x="562" y="3991"/>
                <a:ext cx="6" cy="10"/>
              </a:xfrm>
              <a:custGeom>
                <a:avLst/>
                <a:gdLst>
                  <a:gd name="T0" fmla="*/ 2 w 6"/>
                  <a:gd name="T1" fmla="*/ 9 h 10"/>
                  <a:gd name="T2" fmla="*/ 5 w 6"/>
                  <a:gd name="T3" fmla="*/ 6 h 10"/>
                  <a:gd name="T4" fmla="*/ 5 w 6"/>
                  <a:gd name="T5" fmla="*/ 0 h 10"/>
                  <a:gd name="T6" fmla="*/ 0 w 6"/>
                  <a:gd name="T7" fmla="*/ 0 h 10"/>
                  <a:gd name="T8" fmla="*/ 0 w 6"/>
                  <a:gd name="T9" fmla="*/ 6 h 10"/>
                  <a:gd name="T10" fmla="*/ 2 w 6"/>
                  <a:gd name="T11" fmla="*/ 4 h 10"/>
                  <a:gd name="T12" fmla="*/ 2 w 6"/>
                  <a:gd name="T13" fmla="*/ 9 h 10"/>
                  <a:gd name="T14" fmla="*/ 5 w 6"/>
                  <a:gd name="T15" fmla="*/ 9 h 10"/>
                  <a:gd name="T16" fmla="*/ 5 w 6"/>
                  <a:gd name="T17" fmla="*/ 6 h 10"/>
                  <a:gd name="T18" fmla="*/ 2 w 6"/>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2" y="9"/>
                    </a:moveTo>
                    <a:lnTo>
                      <a:pt x="5" y="6"/>
                    </a:lnTo>
                    <a:lnTo>
                      <a:pt x="5" y="0"/>
                    </a:lnTo>
                    <a:lnTo>
                      <a:pt x="0" y="0"/>
                    </a:lnTo>
                    <a:lnTo>
                      <a:pt x="0" y="6"/>
                    </a:lnTo>
                    <a:lnTo>
                      <a:pt x="2" y="4"/>
                    </a:lnTo>
                    <a:lnTo>
                      <a:pt x="2" y="9"/>
                    </a:lnTo>
                    <a:lnTo>
                      <a:pt x="5" y="9"/>
                    </a:lnTo>
                    <a:lnTo>
                      <a:pt x="5" y="6"/>
                    </a:lnTo>
                    <a:lnTo>
                      <a:pt x="2" y="9"/>
                    </a:lnTo>
                  </a:path>
                </a:pathLst>
              </a:custGeom>
              <a:solidFill>
                <a:srgbClr val="000000"/>
              </a:solidFill>
              <a:ln w="9525" cap="rnd">
                <a:noFill/>
                <a:round/>
                <a:headEnd/>
                <a:tailEnd/>
              </a:ln>
            </p:spPr>
            <p:txBody>
              <a:bodyPr/>
              <a:lstStyle/>
              <a:p>
                <a:endParaRPr lang="tr-TR"/>
              </a:p>
            </p:txBody>
          </p:sp>
          <p:sp>
            <p:nvSpPr>
              <p:cNvPr id="18708" name="Freeform 982"/>
              <p:cNvSpPr>
                <a:spLocks/>
              </p:cNvSpPr>
              <p:nvPr/>
            </p:nvSpPr>
            <p:spPr bwMode="auto">
              <a:xfrm>
                <a:off x="407" y="3995"/>
                <a:ext cx="159" cy="6"/>
              </a:xfrm>
              <a:custGeom>
                <a:avLst/>
                <a:gdLst>
                  <a:gd name="T0" fmla="*/ 0 w 159"/>
                  <a:gd name="T1" fmla="*/ 2 h 6"/>
                  <a:gd name="T2" fmla="*/ 2 w 159"/>
                  <a:gd name="T3" fmla="*/ 5 h 6"/>
                  <a:gd name="T4" fmla="*/ 158 w 159"/>
                  <a:gd name="T5" fmla="*/ 5 h 6"/>
                  <a:gd name="T6" fmla="*/ 158 w 159"/>
                  <a:gd name="T7" fmla="*/ 0 h 6"/>
                  <a:gd name="T8" fmla="*/ 2 w 159"/>
                  <a:gd name="T9" fmla="*/ 0 h 6"/>
                  <a:gd name="T10" fmla="*/ 5 w 159"/>
                  <a:gd name="T11" fmla="*/ 2 h 6"/>
                  <a:gd name="T12" fmla="*/ 0 w 159"/>
                  <a:gd name="T13" fmla="*/ 2 h 6"/>
                  <a:gd name="T14" fmla="*/ 0 w 159"/>
                  <a:gd name="T15" fmla="*/ 5 h 6"/>
                  <a:gd name="T16" fmla="*/ 2 w 159"/>
                  <a:gd name="T17" fmla="*/ 5 h 6"/>
                  <a:gd name="T18" fmla="*/ 0 w 15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6"/>
                  <a:gd name="T32" fmla="*/ 159 w 15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6">
                    <a:moveTo>
                      <a:pt x="0" y="2"/>
                    </a:moveTo>
                    <a:lnTo>
                      <a:pt x="2" y="5"/>
                    </a:lnTo>
                    <a:lnTo>
                      <a:pt x="158" y="5"/>
                    </a:lnTo>
                    <a:lnTo>
                      <a:pt x="158"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709" name="Freeform 983"/>
              <p:cNvSpPr>
                <a:spLocks/>
              </p:cNvSpPr>
              <p:nvPr/>
            </p:nvSpPr>
            <p:spPr bwMode="auto">
              <a:xfrm>
                <a:off x="407" y="3989"/>
                <a:ext cx="6" cy="9"/>
              </a:xfrm>
              <a:custGeom>
                <a:avLst/>
                <a:gdLst>
                  <a:gd name="T0" fmla="*/ 2 w 6"/>
                  <a:gd name="T1" fmla="*/ 0 h 9"/>
                  <a:gd name="T2" fmla="*/ 0 w 6"/>
                  <a:gd name="T3" fmla="*/ 2 h 9"/>
                  <a:gd name="T4" fmla="*/ 0 w 6"/>
                  <a:gd name="T5" fmla="*/ 8 h 9"/>
                  <a:gd name="T6" fmla="*/ 5 w 6"/>
                  <a:gd name="T7" fmla="*/ 8 h 9"/>
                  <a:gd name="T8" fmla="*/ 5 w 6"/>
                  <a:gd name="T9" fmla="*/ 2 h 9"/>
                  <a:gd name="T10" fmla="*/ 2 w 6"/>
                  <a:gd name="T11" fmla="*/ 4 h 9"/>
                  <a:gd name="T12" fmla="*/ 2 w 6"/>
                  <a:gd name="T13" fmla="*/ 0 h 9"/>
                  <a:gd name="T14" fmla="*/ 0 w 6"/>
                  <a:gd name="T15" fmla="*/ 0 h 9"/>
                  <a:gd name="T16" fmla="*/ 0 w 6"/>
                  <a:gd name="T17" fmla="*/ 2 h 9"/>
                  <a:gd name="T18" fmla="*/ 2 w 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2" y="0"/>
                    </a:moveTo>
                    <a:lnTo>
                      <a:pt x="0" y="2"/>
                    </a:lnTo>
                    <a:lnTo>
                      <a:pt x="0" y="8"/>
                    </a:lnTo>
                    <a:lnTo>
                      <a:pt x="5" y="8"/>
                    </a:lnTo>
                    <a:lnTo>
                      <a:pt x="5" y="2"/>
                    </a:lnTo>
                    <a:lnTo>
                      <a:pt x="2" y="4"/>
                    </a:lnTo>
                    <a:lnTo>
                      <a:pt x="2" y="0"/>
                    </a:lnTo>
                    <a:lnTo>
                      <a:pt x="0" y="0"/>
                    </a:lnTo>
                    <a:lnTo>
                      <a:pt x="0" y="2"/>
                    </a:lnTo>
                    <a:lnTo>
                      <a:pt x="2" y="0"/>
                    </a:lnTo>
                  </a:path>
                </a:pathLst>
              </a:custGeom>
              <a:solidFill>
                <a:srgbClr val="000000"/>
              </a:solidFill>
              <a:ln w="9525" cap="rnd">
                <a:noFill/>
                <a:round/>
                <a:headEnd/>
                <a:tailEnd/>
              </a:ln>
            </p:spPr>
            <p:txBody>
              <a:bodyPr/>
              <a:lstStyle/>
              <a:p>
                <a:endParaRPr lang="tr-TR"/>
              </a:p>
            </p:txBody>
          </p:sp>
          <p:sp>
            <p:nvSpPr>
              <p:cNvPr id="18710" name="Rectangle 984"/>
              <p:cNvSpPr>
                <a:spLocks noChangeArrowheads="1"/>
              </p:cNvSpPr>
              <p:nvPr/>
            </p:nvSpPr>
            <p:spPr bwMode="auto">
              <a:xfrm>
                <a:off x="408" y="4007"/>
                <a:ext cx="156" cy="6"/>
              </a:xfrm>
              <a:prstGeom prst="rect">
                <a:avLst/>
              </a:prstGeom>
              <a:solidFill>
                <a:srgbClr val="D1AF70"/>
              </a:solidFill>
              <a:ln w="9525">
                <a:noFill/>
                <a:miter lim="800000"/>
                <a:headEnd/>
                <a:tailEnd/>
              </a:ln>
            </p:spPr>
            <p:txBody>
              <a:bodyPr wrap="none" anchor="ctr"/>
              <a:lstStyle/>
              <a:p>
                <a:endParaRPr lang="tr-TR"/>
              </a:p>
            </p:txBody>
          </p:sp>
          <p:sp>
            <p:nvSpPr>
              <p:cNvPr id="18711" name="Freeform 985"/>
              <p:cNvSpPr>
                <a:spLocks/>
              </p:cNvSpPr>
              <p:nvPr/>
            </p:nvSpPr>
            <p:spPr bwMode="auto">
              <a:xfrm>
                <a:off x="408" y="4005"/>
                <a:ext cx="159" cy="6"/>
              </a:xfrm>
              <a:custGeom>
                <a:avLst/>
                <a:gdLst>
                  <a:gd name="T0" fmla="*/ 158 w 159"/>
                  <a:gd name="T1" fmla="*/ 2 h 6"/>
                  <a:gd name="T2" fmla="*/ 155 w 159"/>
                  <a:gd name="T3" fmla="*/ 0 h 6"/>
                  <a:gd name="T4" fmla="*/ 0 w 159"/>
                  <a:gd name="T5" fmla="*/ 0 h 6"/>
                  <a:gd name="T6" fmla="*/ 0 w 159"/>
                  <a:gd name="T7" fmla="*/ 5 h 6"/>
                  <a:gd name="T8" fmla="*/ 155 w 159"/>
                  <a:gd name="T9" fmla="*/ 5 h 6"/>
                  <a:gd name="T10" fmla="*/ 153 w 159"/>
                  <a:gd name="T11" fmla="*/ 2 h 6"/>
                  <a:gd name="T12" fmla="*/ 158 w 159"/>
                  <a:gd name="T13" fmla="*/ 2 h 6"/>
                  <a:gd name="T14" fmla="*/ 158 w 159"/>
                  <a:gd name="T15" fmla="*/ 0 h 6"/>
                  <a:gd name="T16" fmla="*/ 155 w 159"/>
                  <a:gd name="T17" fmla="*/ 0 h 6"/>
                  <a:gd name="T18" fmla="*/ 158 w 15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6"/>
                  <a:gd name="T32" fmla="*/ 159 w 15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6">
                    <a:moveTo>
                      <a:pt x="158" y="2"/>
                    </a:moveTo>
                    <a:lnTo>
                      <a:pt x="155" y="0"/>
                    </a:lnTo>
                    <a:lnTo>
                      <a:pt x="0" y="0"/>
                    </a:lnTo>
                    <a:lnTo>
                      <a:pt x="0" y="5"/>
                    </a:lnTo>
                    <a:lnTo>
                      <a:pt x="155" y="5"/>
                    </a:lnTo>
                    <a:lnTo>
                      <a:pt x="153" y="2"/>
                    </a:lnTo>
                    <a:lnTo>
                      <a:pt x="158" y="2"/>
                    </a:lnTo>
                    <a:lnTo>
                      <a:pt x="158" y="0"/>
                    </a:lnTo>
                    <a:lnTo>
                      <a:pt x="155" y="0"/>
                    </a:lnTo>
                    <a:lnTo>
                      <a:pt x="158" y="2"/>
                    </a:lnTo>
                  </a:path>
                </a:pathLst>
              </a:custGeom>
              <a:solidFill>
                <a:srgbClr val="000000"/>
              </a:solidFill>
              <a:ln w="9525" cap="rnd">
                <a:noFill/>
                <a:round/>
                <a:headEnd/>
                <a:tailEnd/>
              </a:ln>
            </p:spPr>
            <p:txBody>
              <a:bodyPr/>
              <a:lstStyle/>
              <a:p>
                <a:endParaRPr lang="tr-TR"/>
              </a:p>
            </p:txBody>
          </p:sp>
          <p:sp>
            <p:nvSpPr>
              <p:cNvPr id="18712" name="Freeform 986"/>
              <p:cNvSpPr>
                <a:spLocks/>
              </p:cNvSpPr>
              <p:nvPr/>
            </p:nvSpPr>
            <p:spPr bwMode="auto">
              <a:xfrm>
                <a:off x="561" y="4007"/>
                <a:ext cx="6" cy="10"/>
              </a:xfrm>
              <a:custGeom>
                <a:avLst/>
                <a:gdLst>
                  <a:gd name="T0" fmla="*/ 2 w 6"/>
                  <a:gd name="T1" fmla="*/ 9 h 10"/>
                  <a:gd name="T2" fmla="*/ 5 w 6"/>
                  <a:gd name="T3" fmla="*/ 6 h 10"/>
                  <a:gd name="T4" fmla="*/ 5 w 6"/>
                  <a:gd name="T5" fmla="*/ 0 h 10"/>
                  <a:gd name="T6" fmla="*/ 0 w 6"/>
                  <a:gd name="T7" fmla="*/ 0 h 10"/>
                  <a:gd name="T8" fmla="*/ 0 w 6"/>
                  <a:gd name="T9" fmla="*/ 6 h 10"/>
                  <a:gd name="T10" fmla="*/ 2 w 6"/>
                  <a:gd name="T11" fmla="*/ 4 h 10"/>
                  <a:gd name="T12" fmla="*/ 2 w 6"/>
                  <a:gd name="T13" fmla="*/ 9 h 10"/>
                  <a:gd name="T14" fmla="*/ 5 w 6"/>
                  <a:gd name="T15" fmla="*/ 9 h 10"/>
                  <a:gd name="T16" fmla="*/ 5 w 6"/>
                  <a:gd name="T17" fmla="*/ 6 h 10"/>
                  <a:gd name="T18" fmla="*/ 2 w 6"/>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2" y="9"/>
                    </a:moveTo>
                    <a:lnTo>
                      <a:pt x="5" y="6"/>
                    </a:lnTo>
                    <a:lnTo>
                      <a:pt x="5" y="0"/>
                    </a:lnTo>
                    <a:lnTo>
                      <a:pt x="0" y="0"/>
                    </a:lnTo>
                    <a:lnTo>
                      <a:pt x="0" y="6"/>
                    </a:lnTo>
                    <a:lnTo>
                      <a:pt x="2" y="4"/>
                    </a:lnTo>
                    <a:lnTo>
                      <a:pt x="2" y="9"/>
                    </a:lnTo>
                    <a:lnTo>
                      <a:pt x="5" y="9"/>
                    </a:lnTo>
                    <a:lnTo>
                      <a:pt x="5" y="6"/>
                    </a:lnTo>
                    <a:lnTo>
                      <a:pt x="2" y="9"/>
                    </a:lnTo>
                  </a:path>
                </a:pathLst>
              </a:custGeom>
              <a:solidFill>
                <a:srgbClr val="000000"/>
              </a:solidFill>
              <a:ln w="9525" cap="rnd">
                <a:noFill/>
                <a:round/>
                <a:headEnd/>
                <a:tailEnd/>
              </a:ln>
            </p:spPr>
            <p:txBody>
              <a:bodyPr/>
              <a:lstStyle/>
              <a:p>
                <a:endParaRPr lang="tr-TR"/>
              </a:p>
            </p:txBody>
          </p:sp>
          <p:sp>
            <p:nvSpPr>
              <p:cNvPr id="18713" name="Freeform 987"/>
              <p:cNvSpPr>
                <a:spLocks/>
              </p:cNvSpPr>
              <p:nvPr/>
            </p:nvSpPr>
            <p:spPr bwMode="auto">
              <a:xfrm>
                <a:off x="405" y="4011"/>
                <a:ext cx="160" cy="6"/>
              </a:xfrm>
              <a:custGeom>
                <a:avLst/>
                <a:gdLst>
                  <a:gd name="T0" fmla="*/ 0 w 160"/>
                  <a:gd name="T1" fmla="*/ 2 h 6"/>
                  <a:gd name="T2" fmla="*/ 2 w 160"/>
                  <a:gd name="T3" fmla="*/ 5 h 6"/>
                  <a:gd name="T4" fmla="*/ 159 w 160"/>
                  <a:gd name="T5" fmla="*/ 5 h 6"/>
                  <a:gd name="T6" fmla="*/ 159 w 160"/>
                  <a:gd name="T7" fmla="*/ 0 h 6"/>
                  <a:gd name="T8" fmla="*/ 2 w 160"/>
                  <a:gd name="T9" fmla="*/ 0 h 6"/>
                  <a:gd name="T10" fmla="*/ 5 w 160"/>
                  <a:gd name="T11" fmla="*/ 2 h 6"/>
                  <a:gd name="T12" fmla="*/ 0 w 160"/>
                  <a:gd name="T13" fmla="*/ 2 h 6"/>
                  <a:gd name="T14" fmla="*/ 0 w 160"/>
                  <a:gd name="T15" fmla="*/ 5 h 6"/>
                  <a:gd name="T16" fmla="*/ 2 w 160"/>
                  <a:gd name="T17" fmla="*/ 5 h 6"/>
                  <a:gd name="T18" fmla="*/ 0 w 16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6"/>
                  <a:gd name="T32" fmla="*/ 160 w 16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6">
                    <a:moveTo>
                      <a:pt x="0" y="2"/>
                    </a:moveTo>
                    <a:lnTo>
                      <a:pt x="2" y="5"/>
                    </a:lnTo>
                    <a:lnTo>
                      <a:pt x="159" y="5"/>
                    </a:lnTo>
                    <a:lnTo>
                      <a:pt x="159" y="0"/>
                    </a:lnTo>
                    <a:lnTo>
                      <a:pt x="2" y="0"/>
                    </a:lnTo>
                    <a:lnTo>
                      <a:pt x="5" y="2"/>
                    </a:lnTo>
                    <a:lnTo>
                      <a:pt x="0" y="2"/>
                    </a:lnTo>
                    <a:lnTo>
                      <a:pt x="0" y="5"/>
                    </a:lnTo>
                    <a:lnTo>
                      <a:pt x="2" y="5"/>
                    </a:lnTo>
                    <a:lnTo>
                      <a:pt x="0" y="2"/>
                    </a:lnTo>
                  </a:path>
                </a:pathLst>
              </a:custGeom>
              <a:solidFill>
                <a:srgbClr val="000000"/>
              </a:solidFill>
              <a:ln w="9525" cap="rnd">
                <a:noFill/>
                <a:round/>
                <a:headEnd/>
                <a:tailEnd/>
              </a:ln>
            </p:spPr>
            <p:txBody>
              <a:bodyPr/>
              <a:lstStyle/>
              <a:p>
                <a:endParaRPr lang="tr-TR"/>
              </a:p>
            </p:txBody>
          </p:sp>
          <p:sp>
            <p:nvSpPr>
              <p:cNvPr id="18714" name="Freeform 988"/>
              <p:cNvSpPr>
                <a:spLocks/>
              </p:cNvSpPr>
              <p:nvPr/>
            </p:nvSpPr>
            <p:spPr bwMode="auto">
              <a:xfrm>
                <a:off x="405" y="4005"/>
                <a:ext cx="7" cy="9"/>
              </a:xfrm>
              <a:custGeom>
                <a:avLst/>
                <a:gdLst>
                  <a:gd name="T0" fmla="*/ 3 w 7"/>
                  <a:gd name="T1" fmla="*/ 0 h 9"/>
                  <a:gd name="T2" fmla="*/ 0 w 7"/>
                  <a:gd name="T3" fmla="*/ 2 h 9"/>
                  <a:gd name="T4" fmla="*/ 0 w 7"/>
                  <a:gd name="T5" fmla="*/ 8 h 9"/>
                  <a:gd name="T6" fmla="*/ 6 w 7"/>
                  <a:gd name="T7" fmla="*/ 8 h 9"/>
                  <a:gd name="T8" fmla="*/ 6 w 7"/>
                  <a:gd name="T9" fmla="*/ 2 h 9"/>
                  <a:gd name="T10" fmla="*/ 3 w 7"/>
                  <a:gd name="T11" fmla="*/ 5 h 9"/>
                  <a:gd name="T12" fmla="*/ 3 w 7"/>
                  <a:gd name="T13" fmla="*/ 0 h 9"/>
                  <a:gd name="T14" fmla="*/ 0 w 7"/>
                  <a:gd name="T15" fmla="*/ 0 h 9"/>
                  <a:gd name="T16" fmla="*/ 0 w 7"/>
                  <a:gd name="T17" fmla="*/ 2 h 9"/>
                  <a:gd name="T18" fmla="*/ 3 w 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3" y="0"/>
                    </a:moveTo>
                    <a:lnTo>
                      <a:pt x="0" y="2"/>
                    </a:lnTo>
                    <a:lnTo>
                      <a:pt x="0" y="8"/>
                    </a:lnTo>
                    <a:lnTo>
                      <a:pt x="6" y="8"/>
                    </a:lnTo>
                    <a:lnTo>
                      <a:pt x="6" y="2"/>
                    </a:lnTo>
                    <a:lnTo>
                      <a:pt x="3" y="5"/>
                    </a:lnTo>
                    <a:lnTo>
                      <a:pt x="3" y="0"/>
                    </a:lnTo>
                    <a:lnTo>
                      <a:pt x="0" y="0"/>
                    </a:lnTo>
                    <a:lnTo>
                      <a:pt x="0" y="2"/>
                    </a:lnTo>
                    <a:lnTo>
                      <a:pt x="3" y="0"/>
                    </a:lnTo>
                  </a:path>
                </a:pathLst>
              </a:custGeom>
              <a:solidFill>
                <a:srgbClr val="000000"/>
              </a:solidFill>
              <a:ln w="9525" cap="rnd">
                <a:noFill/>
                <a:round/>
                <a:headEnd/>
                <a:tailEnd/>
              </a:ln>
            </p:spPr>
            <p:txBody>
              <a:bodyPr/>
              <a:lstStyle/>
              <a:p>
                <a:endParaRPr lang="tr-TR"/>
              </a:p>
            </p:txBody>
          </p:sp>
          <p:sp>
            <p:nvSpPr>
              <p:cNvPr id="18715" name="Rectangle 989"/>
              <p:cNvSpPr>
                <a:spLocks noChangeArrowheads="1"/>
              </p:cNvSpPr>
              <p:nvPr/>
            </p:nvSpPr>
            <p:spPr bwMode="auto">
              <a:xfrm>
                <a:off x="407" y="3960"/>
                <a:ext cx="155" cy="6"/>
              </a:xfrm>
              <a:prstGeom prst="rect">
                <a:avLst/>
              </a:prstGeom>
              <a:solidFill>
                <a:srgbClr val="D1AF70"/>
              </a:solidFill>
              <a:ln w="9525">
                <a:noFill/>
                <a:miter lim="800000"/>
                <a:headEnd/>
                <a:tailEnd/>
              </a:ln>
            </p:spPr>
            <p:txBody>
              <a:bodyPr wrap="none" anchor="ctr"/>
              <a:lstStyle/>
              <a:p>
                <a:endParaRPr lang="tr-TR"/>
              </a:p>
            </p:txBody>
          </p:sp>
          <p:sp>
            <p:nvSpPr>
              <p:cNvPr id="18716" name="Freeform 990"/>
              <p:cNvSpPr>
                <a:spLocks/>
              </p:cNvSpPr>
              <p:nvPr/>
            </p:nvSpPr>
            <p:spPr bwMode="auto">
              <a:xfrm>
                <a:off x="407" y="3957"/>
                <a:ext cx="159" cy="6"/>
              </a:xfrm>
              <a:custGeom>
                <a:avLst/>
                <a:gdLst>
                  <a:gd name="T0" fmla="*/ 158 w 159"/>
                  <a:gd name="T1" fmla="*/ 3 h 6"/>
                  <a:gd name="T2" fmla="*/ 156 w 159"/>
                  <a:gd name="T3" fmla="*/ 0 h 6"/>
                  <a:gd name="T4" fmla="*/ 0 w 159"/>
                  <a:gd name="T5" fmla="*/ 0 h 6"/>
                  <a:gd name="T6" fmla="*/ 0 w 159"/>
                  <a:gd name="T7" fmla="*/ 5 h 6"/>
                  <a:gd name="T8" fmla="*/ 156 w 159"/>
                  <a:gd name="T9" fmla="*/ 5 h 6"/>
                  <a:gd name="T10" fmla="*/ 153 w 159"/>
                  <a:gd name="T11" fmla="*/ 3 h 6"/>
                  <a:gd name="T12" fmla="*/ 158 w 159"/>
                  <a:gd name="T13" fmla="*/ 3 h 6"/>
                  <a:gd name="T14" fmla="*/ 158 w 159"/>
                  <a:gd name="T15" fmla="*/ 0 h 6"/>
                  <a:gd name="T16" fmla="*/ 156 w 159"/>
                  <a:gd name="T17" fmla="*/ 0 h 6"/>
                  <a:gd name="T18" fmla="*/ 158 w 159"/>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6"/>
                  <a:gd name="T32" fmla="*/ 159 w 15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6">
                    <a:moveTo>
                      <a:pt x="158" y="3"/>
                    </a:moveTo>
                    <a:lnTo>
                      <a:pt x="156" y="0"/>
                    </a:lnTo>
                    <a:lnTo>
                      <a:pt x="0" y="0"/>
                    </a:lnTo>
                    <a:lnTo>
                      <a:pt x="0" y="5"/>
                    </a:lnTo>
                    <a:lnTo>
                      <a:pt x="156" y="5"/>
                    </a:lnTo>
                    <a:lnTo>
                      <a:pt x="153" y="3"/>
                    </a:lnTo>
                    <a:lnTo>
                      <a:pt x="158" y="3"/>
                    </a:lnTo>
                    <a:lnTo>
                      <a:pt x="158" y="0"/>
                    </a:lnTo>
                    <a:lnTo>
                      <a:pt x="156" y="0"/>
                    </a:lnTo>
                    <a:lnTo>
                      <a:pt x="158" y="3"/>
                    </a:lnTo>
                  </a:path>
                </a:pathLst>
              </a:custGeom>
              <a:solidFill>
                <a:srgbClr val="000000"/>
              </a:solidFill>
              <a:ln w="9525" cap="rnd">
                <a:noFill/>
                <a:round/>
                <a:headEnd/>
                <a:tailEnd/>
              </a:ln>
            </p:spPr>
            <p:txBody>
              <a:bodyPr/>
              <a:lstStyle/>
              <a:p>
                <a:endParaRPr lang="tr-TR"/>
              </a:p>
            </p:txBody>
          </p:sp>
          <p:sp>
            <p:nvSpPr>
              <p:cNvPr id="18717" name="Freeform 991"/>
              <p:cNvSpPr>
                <a:spLocks/>
              </p:cNvSpPr>
              <p:nvPr/>
            </p:nvSpPr>
            <p:spPr bwMode="auto">
              <a:xfrm>
                <a:off x="559" y="3960"/>
                <a:ext cx="7" cy="9"/>
              </a:xfrm>
              <a:custGeom>
                <a:avLst/>
                <a:gdLst>
                  <a:gd name="T0" fmla="*/ 3 w 7"/>
                  <a:gd name="T1" fmla="*/ 8 h 9"/>
                  <a:gd name="T2" fmla="*/ 6 w 7"/>
                  <a:gd name="T3" fmla="*/ 6 h 9"/>
                  <a:gd name="T4" fmla="*/ 6 w 7"/>
                  <a:gd name="T5" fmla="*/ 0 h 9"/>
                  <a:gd name="T6" fmla="*/ 0 w 7"/>
                  <a:gd name="T7" fmla="*/ 0 h 9"/>
                  <a:gd name="T8" fmla="*/ 0 w 7"/>
                  <a:gd name="T9" fmla="*/ 6 h 9"/>
                  <a:gd name="T10" fmla="*/ 3 w 7"/>
                  <a:gd name="T11" fmla="*/ 3 h 9"/>
                  <a:gd name="T12" fmla="*/ 3 w 7"/>
                  <a:gd name="T13" fmla="*/ 8 h 9"/>
                  <a:gd name="T14" fmla="*/ 6 w 7"/>
                  <a:gd name="T15" fmla="*/ 8 h 9"/>
                  <a:gd name="T16" fmla="*/ 6 w 7"/>
                  <a:gd name="T17" fmla="*/ 6 h 9"/>
                  <a:gd name="T18" fmla="*/ 3 w 7"/>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3" y="8"/>
                    </a:moveTo>
                    <a:lnTo>
                      <a:pt x="6" y="6"/>
                    </a:lnTo>
                    <a:lnTo>
                      <a:pt x="6" y="0"/>
                    </a:lnTo>
                    <a:lnTo>
                      <a:pt x="0" y="0"/>
                    </a:lnTo>
                    <a:lnTo>
                      <a:pt x="0" y="6"/>
                    </a:lnTo>
                    <a:lnTo>
                      <a:pt x="3" y="3"/>
                    </a:lnTo>
                    <a:lnTo>
                      <a:pt x="3" y="8"/>
                    </a:lnTo>
                    <a:lnTo>
                      <a:pt x="6" y="8"/>
                    </a:lnTo>
                    <a:lnTo>
                      <a:pt x="6" y="6"/>
                    </a:lnTo>
                    <a:lnTo>
                      <a:pt x="3" y="8"/>
                    </a:lnTo>
                  </a:path>
                </a:pathLst>
              </a:custGeom>
              <a:solidFill>
                <a:srgbClr val="000000"/>
              </a:solidFill>
              <a:ln w="9525" cap="rnd">
                <a:noFill/>
                <a:round/>
                <a:headEnd/>
                <a:tailEnd/>
              </a:ln>
            </p:spPr>
            <p:txBody>
              <a:bodyPr/>
              <a:lstStyle/>
              <a:p>
                <a:endParaRPr lang="tr-TR"/>
              </a:p>
            </p:txBody>
          </p:sp>
          <p:sp>
            <p:nvSpPr>
              <p:cNvPr id="18718" name="Freeform 992"/>
              <p:cNvSpPr>
                <a:spLocks/>
              </p:cNvSpPr>
              <p:nvPr/>
            </p:nvSpPr>
            <p:spPr bwMode="auto">
              <a:xfrm>
                <a:off x="404" y="3963"/>
                <a:ext cx="159" cy="6"/>
              </a:xfrm>
              <a:custGeom>
                <a:avLst/>
                <a:gdLst>
                  <a:gd name="T0" fmla="*/ 0 w 159"/>
                  <a:gd name="T1" fmla="*/ 3 h 6"/>
                  <a:gd name="T2" fmla="*/ 3 w 159"/>
                  <a:gd name="T3" fmla="*/ 5 h 6"/>
                  <a:gd name="T4" fmla="*/ 158 w 159"/>
                  <a:gd name="T5" fmla="*/ 5 h 6"/>
                  <a:gd name="T6" fmla="*/ 158 w 159"/>
                  <a:gd name="T7" fmla="*/ 0 h 6"/>
                  <a:gd name="T8" fmla="*/ 3 w 159"/>
                  <a:gd name="T9" fmla="*/ 0 h 6"/>
                  <a:gd name="T10" fmla="*/ 5 w 159"/>
                  <a:gd name="T11" fmla="*/ 3 h 6"/>
                  <a:gd name="T12" fmla="*/ 0 w 159"/>
                  <a:gd name="T13" fmla="*/ 3 h 6"/>
                  <a:gd name="T14" fmla="*/ 0 w 159"/>
                  <a:gd name="T15" fmla="*/ 5 h 6"/>
                  <a:gd name="T16" fmla="*/ 3 w 159"/>
                  <a:gd name="T17" fmla="*/ 5 h 6"/>
                  <a:gd name="T18" fmla="*/ 0 w 159"/>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6"/>
                  <a:gd name="T32" fmla="*/ 159 w 15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6">
                    <a:moveTo>
                      <a:pt x="0" y="3"/>
                    </a:moveTo>
                    <a:lnTo>
                      <a:pt x="3" y="5"/>
                    </a:lnTo>
                    <a:lnTo>
                      <a:pt x="158" y="5"/>
                    </a:lnTo>
                    <a:lnTo>
                      <a:pt x="158" y="0"/>
                    </a:lnTo>
                    <a:lnTo>
                      <a:pt x="3" y="0"/>
                    </a:lnTo>
                    <a:lnTo>
                      <a:pt x="5" y="3"/>
                    </a:lnTo>
                    <a:lnTo>
                      <a:pt x="0" y="3"/>
                    </a:lnTo>
                    <a:lnTo>
                      <a:pt x="0" y="5"/>
                    </a:lnTo>
                    <a:lnTo>
                      <a:pt x="3" y="5"/>
                    </a:lnTo>
                    <a:lnTo>
                      <a:pt x="0" y="3"/>
                    </a:lnTo>
                  </a:path>
                </a:pathLst>
              </a:custGeom>
              <a:solidFill>
                <a:srgbClr val="000000"/>
              </a:solidFill>
              <a:ln w="9525" cap="rnd">
                <a:noFill/>
                <a:round/>
                <a:headEnd/>
                <a:tailEnd/>
              </a:ln>
            </p:spPr>
            <p:txBody>
              <a:bodyPr/>
              <a:lstStyle/>
              <a:p>
                <a:endParaRPr lang="tr-TR"/>
              </a:p>
            </p:txBody>
          </p:sp>
          <p:sp>
            <p:nvSpPr>
              <p:cNvPr id="18719" name="Freeform 993"/>
              <p:cNvSpPr>
                <a:spLocks/>
              </p:cNvSpPr>
              <p:nvPr/>
            </p:nvSpPr>
            <p:spPr bwMode="auto">
              <a:xfrm>
                <a:off x="404" y="3957"/>
                <a:ext cx="6" cy="10"/>
              </a:xfrm>
              <a:custGeom>
                <a:avLst/>
                <a:gdLst>
                  <a:gd name="T0" fmla="*/ 3 w 6"/>
                  <a:gd name="T1" fmla="*/ 0 h 10"/>
                  <a:gd name="T2" fmla="*/ 0 w 6"/>
                  <a:gd name="T3" fmla="*/ 3 h 10"/>
                  <a:gd name="T4" fmla="*/ 0 w 6"/>
                  <a:gd name="T5" fmla="*/ 9 h 10"/>
                  <a:gd name="T6" fmla="*/ 5 w 6"/>
                  <a:gd name="T7" fmla="*/ 9 h 10"/>
                  <a:gd name="T8" fmla="*/ 5 w 6"/>
                  <a:gd name="T9" fmla="*/ 3 h 10"/>
                  <a:gd name="T10" fmla="*/ 3 w 6"/>
                  <a:gd name="T11" fmla="*/ 5 h 10"/>
                  <a:gd name="T12" fmla="*/ 3 w 6"/>
                  <a:gd name="T13" fmla="*/ 0 h 10"/>
                  <a:gd name="T14" fmla="*/ 0 w 6"/>
                  <a:gd name="T15" fmla="*/ 0 h 10"/>
                  <a:gd name="T16" fmla="*/ 0 w 6"/>
                  <a:gd name="T17" fmla="*/ 3 h 10"/>
                  <a:gd name="T18" fmla="*/ 3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0" y="3"/>
                    </a:lnTo>
                    <a:lnTo>
                      <a:pt x="0" y="9"/>
                    </a:lnTo>
                    <a:lnTo>
                      <a:pt x="5" y="9"/>
                    </a:lnTo>
                    <a:lnTo>
                      <a:pt x="5" y="3"/>
                    </a:lnTo>
                    <a:lnTo>
                      <a:pt x="3" y="5"/>
                    </a:lnTo>
                    <a:lnTo>
                      <a:pt x="3" y="0"/>
                    </a:lnTo>
                    <a:lnTo>
                      <a:pt x="0" y="0"/>
                    </a:lnTo>
                    <a:lnTo>
                      <a:pt x="0" y="3"/>
                    </a:lnTo>
                    <a:lnTo>
                      <a:pt x="3" y="0"/>
                    </a:lnTo>
                  </a:path>
                </a:pathLst>
              </a:custGeom>
              <a:solidFill>
                <a:srgbClr val="000000"/>
              </a:solidFill>
              <a:ln w="9525" cap="rnd">
                <a:noFill/>
                <a:round/>
                <a:headEnd/>
                <a:tailEnd/>
              </a:ln>
            </p:spPr>
            <p:txBody>
              <a:bodyPr/>
              <a:lstStyle/>
              <a:p>
                <a:endParaRPr lang="tr-TR"/>
              </a:p>
            </p:txBody>
          </p:sp>
          <p:sp>
            <p:nvSpPr>
              <p:cNvPr id="18720" name="Freeform 994"/>
              <p:cNvSpPr>
                <a:spLocks/>
              </p:cNvSpPr>
              <p:nvPr/>
            </p:nvSpPr>
            <p:spPr bwMode="auto">
              <a:xfrm>
                <a:off x="403" y="4029"/>
                <a:ext cx="171" cy="48"/>
              </a:xfrm>
              <a:custGeom>
                <a:avLst/>
                <a:gdLst>
                  <a:gd name="T0" fmla="*/ 10 w 171"/>
                  <a:gd name="T1" fmla="*/ 0 h 48"/>
                  <a:gd name="T2" fmla="*/ 160 w 171"/>
                  <a:gd name="T3" fmla="*/ 0 h 48"/>
                  <a:gd name="T4" fmla="*/ 170 w 171"/>
                  <a:gd name="T5" fmla="*/ 47 h 48"/>
                  <a:gd name="T6" fmla="*/ 0 w 171"/>
                  <a:gd name="T7" fmla="*/ 47 h 48"/>
                  <a:gd name="T8" fmla="*/ 10 w 171"/>
                  <a:gd name="T9" fmla="*/ 0 h 48"/>
                  <a:gd name="T10" fmla="*/ 0 60000 65536"/>
                  <a:gd name="T11" fmla="*/ 0 60000 65536"/>
                  <a:gd name="T12" fmla="*/ 0 60000 65536"/>
                  <a:gd name="T13" fmla="*/ 0 60000 65536"/>
                  <a:gd name="T14" fmla="*/ 0 60000 65536"/>
                  <a:gd name="T15" fmla="*/ 0 w 171"/>
                  <a:gd name="T16" fmla="*/ 0 h 48"/>
                  <a:gd name="T17" fmla="*/ 171 w 171"/>
                  <a:gd name="T18" fmla="*/ 48 h 48"/>
                </a:gdLst>
                <a:ahLst/>
                <a:cxnLst>
                  <a:cxn ang="T10">
                    <a:pos x="T0" y="T1"/>
                  </a:cxn>
                  <a:cxn ang="T11">
                    <a:pos x="T2" y="T3"/>
                  </a:cxn>
                  <a:cxn ang="T12">
                    <a:pos x="T4" y="T5"/>
                  </a:cxn>
                  <a:cxn ang="T13">
                    <a:pos x="T6" y="T7"/>
                  </a:cxn>
                  <a:cxn ang="T14">
                    <a:pos x="T8" y="T9"/>
                  </a:cxn>
                </a:cxnLst>
                <a:rect l="T15" t="T16" r="T17" b="T18"/>
                <a:pathLst>
                  <a:path w="171" h="48">
                    <a:moveTo>
                      <a:pt x="10" y="0"/>
                    </a:moveTo>
                    <a:lnTo>
                      <a:pt x="160" y="0"/>
                    </a:lnTo>
                    <a:lnTo>
                      <a:pt x="170" y="47"/>
                    </a:lnTo>
                    <a:lnTo>
                      <a:pt x="0" y="47"/>
                    </a:lnTo>
                    <a:lnTo>
                      <a:pt x="10" y="0"/>
                    </a:lnTo>
                  </a:path>
                </a:pathLst>
              </a:custGeom>
              <a:solidFill>
                <a:srgbClr val="D1AF70"/>
              </a:solidFill>
              <a:ln w="9525" cap="rnd">
                <a:noFill/>
                <a:round/>
                <a:headEnd/>
                <a:tailEnd/>
              </a:ln>
            </p:spPr>
            <p:txBody>
              <a:bodyPr/>
              <a:lstStyle/>
              <a:p>
                <a:endParaRPr lang="tr-TR"/>
              </a:p>
            </p:txBody>
          </p:sp>
          <p:sp>
            <p:nvSpPr>
              <p:cNvPr id="18721" name="Freeform 995"/>
              <p:cNvSpPr>
                <a:spLocks/>
              </p:cNvSpPr>
              <p:nvPr/>
            </p:nvSpPr>
            <p:spPr bwMode="auto">
              <a:xfrm>
                <a:off x="413" y="4027"/>
                <a:ext cx="152" cy="6"/>
              </a:xfrm>
              <a:custGeom>
                <a:avLst/>
                <a:gdLst>
                  <a:gd name="T0" fmla="*/ 151 w 152"/>
                  <a:gd name="T1" fmla="*/ 2 h 6"/>
                  <a:gd name="T2" fmla="*/ 149 w 152"/>
                  <a:gd name="T3" fmla="*/ 0 h 6"/>
                  <a:gd name="T4" fmla="*/ 0 w 152"/>
                  <a:gd name="T5" fmla="*/ 0 h 6"/>
                  <a:gd name="T6" fmla="*/ 0 w 152"/>
                  <a:gd name="T7" fmla="*/ 5 h 6"/>
                  <a:gd name="T8" fmla="*/ 149 w 152"/>
                  <a:gd name="T9" fmla="*/ 5 h 6"/>
                  <a:gd name="T10" fmla="*/ 147 w 152"/>
                  <a:gd name="T11" fmla="*/ 3 h 6"/>
                  <a:gd name="T12" fmla="*/ 151 w 152"/>
                  <a:gd name="T13" fmla="*/ 2 h 6"/>
                  <a:gd name="T14" fmla="*/ 151 w 152"/>
                  <a:gd name="T15" fmla="*/ 0 h 6"/>
                  <a:gd name="T16" fmla="*/ 149 w 152"/>
                  <a:gd name="T17" fmla="*/ 0 h 6"/>
                  <a:gd name="T18" fmla="*/ 151 w 152"/>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6"/>
                  <a:gd name="T32" fmla="*/ 152 w 15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6">
                    <a:moveTo>
                      <a:pt x="151" y="2"/>
                    </a:moveTo>
                    <a:lnTo>
                      <a:pt x="149" y="0"/>
                    </a:lnTo>
                    <a:lnTo>
                      <a:pt x="0" y="0"/>
                    </a:lnTo>
                    <a:lnTo>
                      <a:pt x="0" y="5"/>
                    </a:lnTo>
                    <a:lnTo>
                      <a:pt x="149" y="5"/>
                    </a:lnTo>
                    <a:lnTo>
                      <a:pt x="147" y="3"/>
                    </a:lnTo>
                    <a:lnTo>
                      <a:pt x="151" y="2"/>
                    </a:lnTo>
                    <a:lnTo>
                      <a:pt x="151" y="0"/>
                    </a:lnTo>
                    <a:lnTo>
                      <a:pt x="149" y="0"/>
                    </a:lnTo>
                    <a:lnTo>
                      <a:pt x="151" y="2"/>
                    </a:lnTo>
                  </a:path>
                </a:pathLst>
              </a:custGeom>
              <a:solidFill>
                <a:srgbClr val="000000"/>
              </a:solidFill>
              <a:ln w="9525" cap="rnd">
                <a:noFill/>
                <a:round/>
                <a:headEnd/>
                <a:tailEnd/>
              </a:ln>
            </p:spPr>
            <p:txBody>
              <a:bodyPr/>
              <a:lstStyle/>
              <a:p>
                <a:endParaRPr lang="tr-TR"/>
              </a:p>
            </p:txBody>
          </p:sp>
          <p:sp>
            <p:nvSpPr>
              <p:cNvPr id="18722" name="Freeform 996"/>
              <p:cNvSpPr>
                <a:spLocks/>
              </p:cNvSpPr>
              <p:nvPr/>
            </p:nvSpPr>
            <p:spPr bwMode="auto">
              <a:xfrm>
                <a:off x="560" y="4029"/>
                <a:ext cx="16" cy="50"/>
              </a:xfrm>
              <a:custGeom>
                <a:avLst/>
                <a:gdLst>
                  <a:gd name="T0" fmla="*/ 12 w 16"/>
                  <a:gd name="T1" fmla="*/ 49 h 50"/>
                  <a:gd name="T2" fmla="*/ 15 w 16"/>
                  <a:gd name="T3" fmla="*/ 47 h 50"/>
                  <a:gd name="T4" fmla="*/ 4 w 16"/>
                  <a:gd name="T5" fmla="*/ 0 h 50"/>
                  <a:gd name="T6" fmla="*/ 0 w 16"/>
                  <a:gd name="T7" fmla="*/ 1 h 50"/>
                  <a:gd name="T8" fmla="*/ 10 w 16"/>
                  <a:gd name="T9" fmla="*/ 47 h 50"/>
                  <a:gd name="T10" fmla="*/ 12 w 16"/>
                  <a:gd name="T11" fmla="*/ 44 h 50"/>
                  <a:gd name="T12" fmla="*/ 12 w 16"/>
                  <a:gd name="T13" fmla="*/ 49 h 50"/>
                  <a:gd name="T14" fmla="*/ 15 w 16"/>
                  <a:gd name="T15" fmla="*/ 49 h 50"/>
                  <a:gd name="T16" fmla="*/ 15 w 16"/>
                  <a:gd name="T17" fmla="*/ 47 h 50"/>
                  <a:gd name="T18" fmla="*/ 12 w 16"/>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0"/>
                  <a:gd name="T32" fmla="*/ 16 w 16"/>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0">
                    <a:moveTo>
                      <a:pt x="12" y="49"/>
                    </a:moveTo>
                    <a:lnTo>
                      <a:pt x="15" y="47"/>
                    </a:lnTo>
                    <a:lnTo>
                      <a:pt x="4" y="0"/>
                    </a:lnTo>
                    <a:lnTo>
                      <a:pt x="0" y="1"/>
                    </a:lnTo>
                    <a:lnTo>
                      <a:pt x="10" y="47"/>
                    </a:lnTo>
                    <a:lnTo>
                      <a:pt x="12" y="44"/>
                    </a:lnTo>
                    <a:lnTo>
                      <a:pt x="12" y="49"/>
                    </a:lnTo>
                    <a:lnTo>
                      <a:pt x="15" y="49"/>
                    </a:lnTo>
                    <a:lnTo>
                      <a:pt x="15" y="47"/>
                    </a:lnTo>
                    <a:lnTo>
                      <a:pt x="12" y="49"/>
                    </a:lnTo>
                  </a:path>
                </a:pathLst>
              </a:custGeom>
              <a:solidFill>
                <a:srgbClr val="000000"/>
              </a:solidFill>
              <a:ln w="9525" cap="rnd">
                <a:noFill/>
                <a:round/>
                <a:headEnd/>
                <a:tailEnd/>
              </a:ln>
            </p:spPr>
            <p:txBody>
              <a:bodyPr/>
              <a:lstStyle/>
              <a:p>
                <a:endParaRPr lang="tr-TR"/>
              </a:p>
            </p:txBody>
          </p:sp>
          <p:sp>
            <p:nvSpPr>
              <p:cNvPr id="18723" name="Freeform 997"/>
              <p:cNvSpPr>
                <a:spLocks/>
              </p:cNvSpPr>
              <p:nvPr/>
            </p:nvSpPr>
            <p:spPr bwMode="auto">
              <a:xfrm>
                <a:off x="400" y="4073"/>
                <a:ext cx="174" cy="6"/>
              </a:xfrm>
              <a:custGeom>
                <a:avLst/>
                <a:gdLst>
                  <a:gd name="T0" fmla="*/ 1 w 174"/>
                  <a:gd name="T1" fmla="*/ 2 h 6"/>
                  <a:gd name="T2" fmla="*/ 3 w 174"/>
                  <a:gd name="T3" fmla="*/ 5 h 6"/>
                  <a:gd name="T4" fmla="*/ 173 w 174"/>
                  <a:gd name="T5" fmla="*/ 5 h 6"/>
                  <a:gd name="T6" fmla="*/ 173 w 174"/>
                  <a:gd name="T7" fmla="*/ 0 h 6"/>
                  <a:gd name="T8" fmla="*/ 3 w 174"/>
                  <a:gd name="T9" fmla="*/ 0 h 6"/>
                  <a:gd name="T10" fmla="*/ 5 w 174"/>
                  <a:gd name="T11" fmla="*/ 3 h 6"/>
                  <a:gd name="T12" fmla="*/ 1 w 174"/>
                  <a:gd name="T13" fmla="*/ 2 h 6"/>
                  <a:gd name="T14" fmla="*/ 0 w 174"/>
                  <a:gd name="T15" fmla="*/ 5 h 6"/>
                  <a:gd name="T16" fmla="*/ 3 w 174"/>
                  <a:gd name="T17" fmla="*/ 5 h 6"/>
                  <a:gd name="T18" fmla="*/ 1 w 174"/>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6"/>
                  <a:gd name="T32" fmla="*/ 174 w 1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6">
                    <a:moveTo>
                      <a:pt x="1" y="2"/>
                    </a:moveTo>
                    <a:lnTo>
                      <a:pt x="3" y="5"/>
                    </a:lnTo>
                    <a:lnTo>
                      <a:pt x="173" y="5"/>
                    </a:lnTo>
                    <a:lnTo>
                      <a:pt x="173" y="0"/>
                    </a:lnTo>
                    <a:lnTo>
                      <a:pt x="3" y="0"/>
                    </a:lnTo>
                    <a:lnTo>
                      <a:pt x="5" y="3"/>
                    </a:lnTo>
                    <a:lnTo>
                      <a:pt x="1" y="2"/>
                    </a:lnTo>
                    <a:lnTo>
                      <a:pt x="0" y="5"/>
                    </a:lnTo>
                    <a:lnTo>
                      <a:pt x="3" y="5"/>
                    </a:lnTo>
                    <a:lnTo>
                      <a:pt x="1" y="2"/>
                    </a:lnTo>
                  </a:path>
                </a:pathLst>
              </a:custGeom>
              <a:solidFill>
                <a:srgbClr val="000000"/>
              </a:solidFill>
              <a:ln w="9525" cap="rnd">
                <a:noFill/>
                <a:round/>
                <a:headEnd/>
                <a:tailEnd/>
              </a:ln>
            </p:spPr>
            <p:txBody>
              <a:bodyPr/>
              <a:lstStyle/>
              <a:p>
                <a:endParaRPr lang="tr-TR"/>
              </a:p>
            </p:txBody>
          </p:sp>
          <p:sp>
            <p:nvSpPr>
              <p:cNvPr id="18724" name="Freeform 998"/>
              <p:cNvSpPr>
                <a:spLocks/>
              </p:cNvSpPr>
              <p:nvPr/>
            </p:nvSpPr>
            <p:spPr bwMode="auto">
              <a:xfrm>
                <a:off x="400" y="4027"/>
                <a:ext cx="16" cy="50"/>
              </a:xfrm>
              <a:custGeom>
                <a:avLst/>
                <a:gdLst>
                  <a:gd name="T0" fmla="*/ 12 w 16"/>
                  <a:gd name="T1" fmla="*/ 0 h 50"/>
                  <a:gd name="T2" fmla="*/ 10 w 16"/>
                  <a:gd name="T3" fmla="*/ 2 h 50"/>
                  <a:gd name="T4" fmla="*/ 0 w 16"/>
                  <a:gd name="T5" fmla="*/ 48 h 50"/>
                  <a:gd name="T6" fmla="*/ 5 w 16"/>
                  <a:gd name="T7" fmla="*/ 49 h 50"/>
                  <a:gd name="T8" fmla="*/ 15 w 16"/>
                  <a:gd name="T9" fmla="*/ 2 h 50"/>
                  <a:gd name="T10" fmla="*/ 12 w 16"/>
                  <a:gd name="T11" fmla="*/ 5 h 50"/>
                  <a:gd name="T12" fmla="*/ 12 w 16"/>
                  <a:gd name="T13" fmla="*/ 0 h 50"/>
                  <a:gd name="T14" fmla="*/ 11 w 16"/>
                  <a:gd name="T15" fmla="*/ 0 h 50"/>
                  <a:gd name="T16" fmla="*/ 10 w 16"/>
                  <a:gd name="T17" fmla="*/ 2 h 50"/>
                  <a:gd name="T18" fmla="*/ 12 w 16"/>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0"/>
                  <a:gd name="T32" fmla="*/ 16 w 16"/>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0">
                    <a:moveTo>
                      <a:pt x="12" y="0"/>
                    </a:moveTo>
                    <a:lnTo>
                      <a:pt x="10" y="2"/>
                    </a:lnTo>
                    <a:lnTo>
                      <a:pt x="0" y="48"/>
                    </a:lnTo>
                    <a:lnTo>
                      <a:pt x="5" y="49"/>
                    </a:lnTo>
                    <a:lnTo>
                      <a:pt x="15" y="2"/>
                    </a:lnTo>
                    <a:lnTo>
                      <a:pt x="12" y="5"/>
                    </a:lnTo>
                    <a:lnTo>
                      <a:pt x="12" y="0"/>
                    </a:lnTo>
                    <a:lnTo>
                      <a:pt x="11" y="0"/>
                    </a:lnTo>
                    <a:lnTo>
                      <a:pt x="10" y="2"/>
                    </a:lnTo>
                    <a:lnTo>
                      <a:pt x="12" y="0"/>
                    </a:lnTo>
                  </a:path>
                </a:pathLst>
              </a:custGeom>
              <a:solidFill>
                <a:srgbClr val="000000"/>
              </a:solidFill>
              <a:ln w="9525" cap="rnd">
                <a:noFill/>
                <a:round/>
                <a:headEnd/>
                <a:tailEnd/>
              </a:ln>
            </p:spPr>
            <p:txBody>
              <a:bodyPr/>
              <a:lstStyle/>
              <a:p>
                <a:endParaRPr lang="tr-TR"/>
              </a:p>
            </p:txBody>
          </p:sp>
          <p:sp>
            <p:nvSpPr>
              <p:cNvPr id="18725" name="Freeform 999"/>
              <p:cNvSpPr>
                <a:spLocks/>
              </p:cNvSpPr>
              <p:nvPr/>
            </p:nvSpPr>
            <p:spPr bwMode="auto">
              <a:xfrm>
                <a:off x="437" y="3873"/>
                <a:ext cx="16" cy="14"/>
              </a:xfrm>
              <a:custGeom>
                <a:avLst/>
                <a:gdLst>
                  <a:gd name="T0" fmla="*/ 0 w 16"/>
                  <a:gd name="T1" fmla="*/ 6 h 14"/>
                  <a:gd name="T2" fmla="*/ 1 w 16"/>
                  <a:gd name="T3" fmla="*/ 3 h 14"/>
                  <a:gd name="T4" fmla="*/ 3 w 16"/>
                  <a:gd name="T5" fmla="*/ 2 h 14"/>
                  <a:gd name="T6" fmla="*/ 5 w 16"/>
                  <a:gd name="T7" fmla="*/ 1 h 14"/>
                  <a:gd name="T8" fmla="*/ 8 w 16"/>
                  <a:gd name="T9" fmla="*/ 0 h 14"/>
                  <a:gd name="T10" fmla="*/ 11 w 16"/>
                  <a:gd name="T11" fmla="*/ 1 h 14"/>
                  <a:gd name="T12" fmla="*/ 13 w 16"/>
                  <a:gd name="T13" fmla="*/ 2 h 14"/>
                  <a:gd name="T14" fmla="*/ 14 w 16"/>
                  <a:gd name="T15" fmla="*/ 3 h 14"/>
                  <a:gd name="T16" fmla="*/ 15 w 16"/>
                  <a:gd name="T17" fmla="*/ 6 h 14"/>
                  <a:gd name="T18" fmla="*/ 14 w 16"/>
                  <a:gd name="T19" fmla="*/ 10 h 14"/>
                  <a:gd name="T20" fmla="*/ 12 w 16"/>
                  <a:gd name="T21" fmla="*/ 12 h 14"/>
                  <a:gd name="T22" fmla="*/ 10 w 16"/>
                  <a:gd name="T23" fmla="*/ 12 h 14"/>
                  <a:gd name="T24" fmla="*/ 7 w 16"/>
                  <a:gd name="T25" fmla="*/ 13 h 14"/>
                  <a:gd name="T26" fmla="*/ 4 w 16"/>
                  <a:gd name="T27" fmla="*/ 12 h 14"/>
                  <a:gd name="T28" fmla="*/ 2 w 16"/>
                  <a:gd name="T29" fmla="*/ 11 h 14"/>
                  <a:gd name="T30" fmla="*/ 0 w 16"/>
                  <a:gd name="T31" fmla="*/ 9 h 14"/>
                  <a:gd name="T32" fmla="*/ 0 w 16"/>
                  <a:gd name="T33" fmla="*/ 6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4"/>
                  <a:gd name="T53" fmla="*/ 16 w 1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4">
                    <a:moveTo>
                      <a:pt x="0" y="6"/>
                    </a:moveTo>
                    <a:lnTo>
                      <a:pt x="1" y="3"/>
                    </a:lnTo>
                    <a:lnTo>
                      <a:pt x="3" y="2"/>
                    </a:lnTo>
                    <a:lnTo>
                      <a:pt x="5" y="1"/>
                    </a:lnTo>
                    <a:lnTo>
                      <a:pt x="8" y="0"/>
                    </a:lnTo>
                    <a:lnTo>
                      <a:pt x="11" y="1"/>
                    </a:lnTo>
                    <a:lnTo>
                      <a:pt x="13" y="2"/>
                    </a:lnTo>
                    <a:lnTo>
                      <a:pt x="14" y="3"/>
                    </a:lnTo>
                    <a:lnTo>
                      <a:pt x="15" y="6"/>
                    </a:lnTo>
                    <a:lnTo>
                      <a:pt x="14" y="10"/>
                    </a:lnTo>
                    <a:lnTo>
                      <a:pt x="12" y="12"/>
                    </a:lnTo>
                    <a:lnTo>
                      <a:pt x="10" y="12"/>
                    </a:lnTo>
                    <a:lnTo>
                      <a:pt x="7" y="13"/>
                    </a:lnTo>
                    <a:lnTo>
                      <a:pt x="4" y="12"/>
                    </a:lnTo>
                    <a:lnTo>
                      <a:pt x="2" y="11"/>
                    </a:lnTo>
                    <a:lnTo>
                      <a:pt x="0" y="9"/>
                    </a:lnTo>
                    <a:lnTo>
                      <a:pt x="0" y="6"/>
                    </a:lnTo>
                  </a:path>
                </a:pathLst>
              </a:custGeom>
              <a:solidFill>
                <a:srgbClr val="BFBFBF"/>
              </a:solidFill>
              <a:ln w="9525" cap="rnd">
                <a:noFill/>
                <a:round/>
                <a:headEnd/>
                <a:tailEnd/>
              </a:ln>
            </p:spPr>
            <p:txBody>
              <a:bodyPr/>
              <a:lstStyle/>
              <a:p>
                <a:endParaRPr lang="tr-TR"/>
              </a:p>
            </p:txBody>
          </p:sp>
          <p:sp>
            <p:nvSpPr>
              <p:cNvPr id="18726" name="Freeform 1000"/>
              <p:cNvSpPr>
                <a:spLocks/>
              </p:cNvSpPr>
              <p:nvPr/>
            </p:nvSpPr>
            <p:spPr bwMode="auto">
              <a:xfrm>
                <a:off x="435" y="3870"/>
                <a:ext cx="11" cy="10"/>
              </a:xfrm>
              <a:custGeom>
                <a:avLst/>
                <a:gdLst>
                  <a:gd name="T0" fmla="*/ 10 w 11"/>
                  <a:gd name="T1" fmla="*/ 0 h 10"/>
                  <a:gd name="T2" fmla="*/ 6 w 11"/>
                  <a:gd name="T3" fmla="*/ 1 h 10"/>
                  <a:gd name="T4" fmla="*/ 4 w 11"/>
                  <a:gd name="T5" fmla="*/ 3 h 10"/>
                  <a:gd name="T6" fmla="*/ 1 w 11"/>
                  <a:gd name="T7" fmla="*/ 6 h 10"/>
                  <a:gd name="T8" fmla="*/ 0 w 11"/>
                  <a:gd name="T9" fmla="*/ 9 h 10"/>
                  <a:gd name="T10" fmla="*/ 5 w 11"/>
                  <a:gd name="T11" fmla="*/ 9 h 10"/>
                  <a:gd name="T12" fmla="*/ 7 w 11"/>
                  <a:gd name="T13" fmla="*/ 6 h 10"/>
                  <a:gd name="T14" fmla="*/ 10 w 11"/>
                  <a:gd name="T15" fmla="*/ 5 h 10"/>
                  <a:gd name="T16" fmla="*/ 10 w 1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10" y="0"/>
                    </a:moveTo>
                    <a:lnTo>
                      <a:pt x="6" y="1"/>
                    </a:lnTo>
                    <a:lnTo>
                      <a:pt x="4" y="3"/>
                    </a:lnTo>
                    <a:lnTo>
                      <a:pt x="1" y="6"/>
                    </a:lnTo>
                    <a:lnTo>
                      <a:pt x="0" y="9"/>
                    </a:lnTo>
                    <a:lnTo>
                      <a:pt x="5" y="9"/>
                    </a:lnTo>
                    <a:lnTo>
                      <a:pt x="7" y="6"/>
                    </a:lnTo>
                    <a:lnTo>
                      <a:pt x="10" y="5"/>
                    </a:lnTo>
                    <a:lnTo>
                      <a:pt x="10" y="0"/>
                    </a:lnTo>
                  </a:path>
                </a:pathLst>
              </a:custGeom>
              <a:solidFill>
                <a:srgbClr val="000000"/>
              </a:solidFill>
              <a:ln w="9525" cap="rnd">
                <a:noFill/>
                <a:round/>
                <a:headEnd/>
                <a:tailEnd/>
              </a:ln>
            </p:spPr>
            <p:txBody>
              <a:bodyPr/>
              <a:lstStyle/>
              <a:p>
                <a:endParaRPr lang="tr-TR"/>
              </a:p>
            </p:txBody>
          </p:sp>
          <p:sp>
            <p:nvSpPr>
              <p:cNvPr id="18727" name="Freeform 1001"/>
              <p:cNvSpPr>
                <a:spLocks/>
              </p:cNvSpPr>
              <p:nvPr/>
            </p:nvSpPr>
            <p:spPr bwMode="auto">
              <a:xfrm>
                <a:off x="445" y="3870"/>
                <a:ext cx="11" cy="10"/>
              </a:xfrm>
              <a:custGeom>
                <a:avLst/>
                <a:gdLst>
                  <a:gd name="T0" fmla="*/ 10 w 11"/>
                  <a:gd name="T1" fmla="*/ 9 h 10"/>
                  <a:gd name="T2" fmla="*/ 9 w 11"/>
                  <a:gd name="T3" fmla="*/ 6 h 10"/>
                  <a:gd name="T4" fmla="*/ 7 w 11"/>
                  <a:gd name="T5" fmla="*/ 3 h 10"/>
                  <a:gd name="T6" fmla="*/ 4 w 11"/>
                  <a:gd name="T7" fmla="*/ 1 h 10"/>
                  <a:gd name="T8" fmla="*/ 0 w 11"/>
                  <a:gd name="T9" fmla="*/ 0 h 10"/>
                  <a:gd name="T10" fmla="*/ 0 w 11"/>
                  <a:gd name="T11" fmla="*/ 5 h 10"/>
                  <a:gd name="T12" fmla="*/ 4 w 11"/>
                  <a:gd name="T13" fmla="*/ 6 h 10"/>
                  <a:gd name="T14" fmla="*/ 5 w 11"/>
                  <a:gd name="T15" fmla="*/ 9 h 10"/>
                  <a:gd name="T16" fmla="*/ 10 w 11"/>
                  <a:gd name="T17" fmla="*/ 9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10" y="9"/>
                    </a:moveTo>
                    <a:lnTo>
                      <a:pt x="9" y="6"/>
                    </a:lnTo>
                    <a:lnTo>
                      <a:pt x="7" y="3"/>
                    </a:lnTo>
                    <a:lnTo>
                      <a:pt x="4" y="1"/>
                    </a:lnTo>
                    <a:lnTo>
                      <a:pt x="0" y="0"/>
                    </a:lnTo>
                    <a:lnTo>
                      <a:pt x="0" y="5"/>
                    </a:lnTo>
                    <a:lnTo>
                      <a:pt x="4" y="6"/>
                    </a:lnTo>
                    <a:lnTo>
                      <a:pt x="5" y="9"/>
                    </a:lnTo>
                    <a:lnTo>
                      <a:pt x="10" y="9"/>
                    </a:lnTo>
                  </a:path>
                </a:pathLst>
              </a:custGeom>
              <a:solidFill>
                <a:srgbClr val="000000"/>
              </a:solidFill>
              <a:ln w="9525" cap="rnd">
                <a:noFill/>
                <a:round/>
                <a:headEnd/>
                <a:tailEnd/>
              </a:ln>
            </p:spPr>
            <p:txBody>
              <a:bodyPr/>
              <a:lstStyle/>
              <a:p>
                <a:endParaRPr lang="tr-TR"/>
              </a:p>
            </p:txBody>
          </p:sp>
          <p:sp>
            <p:nvSpPr>
              <p:cNvPr id="18728" name="Freeform 1002"/>
              <p:cNvSpPr>
                <a:spLocks/>
              </p:cNvSpPr>
              <p:nvPr/>
            </p:nvSpPr>
            <p:spPr bwMode="auto">
              <a:xfrm>
                <a:off x="445" y="3879"/>
                <a:ext cx="11" cy="10"/>
              </a:xfrm>
              <a:custGeom>
                <a:avLst/>
                <a:gdLst>
                  <a:gd name="T0" fmla="*/ 0 w 11"/>
                  <a:gd name="T1" fmla="*/ 9 h 10"/>
                  <a:gd name="T2" fmla="*/ 4 w 11"/>
                  <a:gd name="T3" fmla="*/ 8 h 10"/>
                  <a:gd name="T4" fmla="*/ 7 w 11"/>
                  <a:gd name="T5" fmla="*/ 6 h 10"/>
                  <a:gd name="T6" fmla="*/ 9 w 11"/>
                  <a:gd name="T7" fmla="*/ 3 h 10"/>
                  <a:gd name="T8" fmla="*/ 10 w 11"/>
                  <a:gd name="T9" fmla="*/ 0 h 10"/>
                  <a:gd name="T10" fmla="*/ 5 w 11"/>
                  <a:gd name="T11" fmla="*/ 0 h 10"/>
                  <a:gd name="T12" fmla="*/ 4 w 11"/>
                  <a:gd name="T13" fmla="*/ 3 h 10"/>
                  <a:gd name="T14" fmla="*/ 0 w 11"/>
                  <a:gd name="T15" fmla="*/ 4 h 10"/>
                  <a:gd name="T16" fmla="*/ 0 w 11"/>
                  <a:gd name="T17" fmla="*/ 9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9"/>
                    </a:moveTo>
                    <a:lnTo>
                      <a:pt x="4" y="8"/>
                    </a:lnTo>
                    <a:lnTo>
                      <a:pt x="7" y="6"/>
                    </a:lnTo>
                    <a:lnTo>
                      <a:pt x="9" y="3"/>
                    </a:lnTo>
                    <a:lnTo>
                      <a:pt x="10" y="0"/>
                    </a:lnTo>
                    <a:lnTo>
                      <a:pt x="5" y="0"/>
                    </a:lnTo>
                    <a:lnTo>
                      <a:pt x="4" y="3"/>
                    </a:lnTo>
                    <a:lnTo>
                      <a:pt x="0" y="4"/>
                    </a:lnTo>
                    <a:lnTo>
                      <a:pt x="0" y="9"/>
                    </a:lnTo>
                  </a:path>
                </a:pathLst>
              </a:custGeom>
              <a:solidFill>
                <a:srgbClr val="000000"/>
              </a:solidFill>
              <a:ln w="9525" cap="rnd">
                <a:noFill/>
                <a:round/>
                <a:headEnd/>
                <a:tailEnd/>
              </a:ln>
            </p:spPr>
            <p:txBody>
              <a:bodyPr/>
              <a:lstStyle/>
              <a:p>
                <a:endParaRPr lang="tr-TR"/>
              </a:p>
            </p:txBody>
          </p:sp>
          <p:sp>
            <p:nvSpPr>
              <p:cNvPr id="18729" name="Freeform 1003"/>
              <p:cNvSpPr>
                <a:spLocks/>
              </p:cNvSpPr>
              <p:nvPr/>
            </p:nvSpPr>
            <p:spPr bwMode="auto">
              <a:xfrm>
                <a:off x="435" y="3879"/>
                <a:ext cx="11" cy="10"/>
              </a:xfrm>
              <a:custGeom>
                <a:avLst/>
                <a:gdLst>
                  <a:gd name="T0" fmla="*/ 0 w 11"/>
                  <a:gd name="T1" fmla="*/ 0 h 10"/>
                  <a:gd name="T2" fmla="*/ 1 w 11"/>
                  <a:gd name="T3" fmla="*/ 4 h 10"/>
                  <a:gd name="T4" fmla="*/ 4 w 11"/>
                  <a:gd name="T5" fmla="*/ 6 h 10"/>
                  <a:gd name="T6" fmla="*/ 6 w 11"/>
                  <a:gd name="T7" fmla="*/ 8 h 10"/>
                  <a:gd name="T8" fmla="*/ 10 w 11"/>
                  <a:gd name="T9" fmla="*/ 9 h 10"/>
                  <a:gd name="T10" fmla="*/ 10 w 11"/>
                  <a:gd name="T11" fmla="*/ 4 h 10"/>
                  <a:gd name="T12" fmla="*/ 7 w 11"/>
                  <a:gd name="T13" fmla="*/ 3 h 10"/>
                  <a:gd name="T14" fmla="*/ 5 w 11"/>
                  <a:gd name="T15" fmla="*/ 0 h 10"/>
                  <a:gd name="T16" fmla="*/ 0 w 1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0"/>
                    </a:moveTo>
                    <a:lnTo>
                      <a:pt x="1" y="4"/>
                    </a:lnTo>
                    <a:lnTo>
                      <a:pt x="4" y="6"/>
                    </a:lnTo>
                    <a:lnTo>
                      <a:pt x="6" y="8"/>
                    </a:lnTo>
                    <a:lnTo>
                      <a:pt x="10" y="9"/>
                    </a:lnTo>
                    <a:lnTo>
                      <a:pt x="10" y="4"/>
                    </a:lnTo>
                    <a:lnTo>
                      <a:pt x="7" y="3"/>
                    </a:lnTo>
                    <a:lnTo>
                      <a:pt x="5" y="0"/>
                    </a:lnTo>
                    <a:lnTo>
                      <a:pt x="0" y="0"/>
                    </a:lnTo>
                  </a:path>
                </a:pathLst>
              </a:custGeom>
              <a:solidFill>
                <a:srgbClr val="000000"/>
              </a:solidFill>
              <a:ln w="9525" cap="rnd">
                <a:noFill/>
                <a:round/>
                <a:headEnd/>
                <a:tailEnd/>
              </a:ln>
            </p:spPr>
            <p:txBody>
              <a:bodyPr/>
              <a:lstStyle/>
              <a:p>
                <a:endParaRPr lang="tr-TR"/>
              </a:p>
            </p:txBody>
          </p:sp>
        </p:grpSp>
      </p:grpSp>
      <p:sp>
        <p:nvSpPr>
          <p:cNvPr id="496" name="Text Box 1038"/>
          <p:cNvSpPr txBox="1">
            <a:spLocks noChangeArrowheads="1"/>
          </p:cNvSpPr>
          <p:nvPr/>
        </p:nvSpPr>
        <p:spPr bwMode="auto">
          <a:xfrm>
            <a:off x="706438" y="3879850"/>
            <a:ext cx="1330325" cy="461963"/>
          </a:xfrm>
          <a:prstGeom prst="rect">
            <a:avLst/>
          </a:prstGeom>
          <a:noFill/>
          <a:ln w="9525">
            <a:noFill/>
            <a:miter lim="800000"/>
            <a:headEnd/>
            <a:tailEnd/>
          </a:ln>
          <a:effectLst/>
        </p:spPr>
        <p:txBody>
          <a:bodyPr>
            <a:spAutoFit/>
          </a:bodyPr>
          <a:lstStyle/>
          <a:p>
            <a:pPr algn="r">
              <a:spcBef>
                <a:spcPct val="50000"/>
              </a:spcBef>
              <a:defRPr/>
            </a:pPr>
            <a:r>
              <a:rPr lang="tr-TR" sz="1200" dirty="0">
                <a:solidFill>
                  <a:srgbClr val="008000"/>
                </a:solidFill>
                <a:effectLst>
                  <a:outerShdw blurRad="38100" dist="38100" dir="2700000" algn="tl">
                    <a:srgbClr val="C0C0C0"/>
                  </a:outerShdw>
                </a:effectLst>
                <a:latin typeface="Verdana" pitchFamily="34" charset="0"/>
                <a:cs typeface="+mn-cs"/>
              </a:rPr>
              <a:t>Referans değer</a:t>
            </a:r>
            <a:endParaRPr lang="fr-FR" sz="1200" dirty="0">
              <a:solidFill>
                <a:srgbClr val="008000"/>
              </a:solidFill>
              <a:effectLst>
                <a:outerShdw blurRad="38100" dist="38100" dir="2700000" algn="tl">
                  <a:srgbClr val="C0C0C0"/>
                </a:outerShdw>
              </a:effectLst>
              <a:latin typeface="Verdana" pitchFamily="34" charset="0"/>
              <a:cs typeface="+mn-cs"/>
            </a:endParaRPr>
          </a:p>
        </p:txBody>
      </p:sp>
      <p:sp>
        <p:nvSpPr>
          <p:cNvPr id="497" name="Text Box 1039"/>
          <p:cNvSpPr txBox="1">
            <a:spLocks noChangeArrowheads="1"/>
          </p:cNvSpPr>
          <p:nvPr/>
        </p:nvSpPr>
        <p:spPr bwMode="auto">
          <a:xfrm>
            <a:off x="631825" y="4511675"/>
            <a:ext cx="1414463" cy="461963"/>
          </a:xfrm>
          <a:prstGeom prst="rect">
            <a:avLst/>
          </a:prstGeom>
          <a:noFill/>
          <a:ln w="9525">
            <a:noFill/>
            <a:miter lim="800000"/>
            <a:headEnd/>
            <a:tailEnd/>
          </a:ln>
          <a:effectLst/>
        </p:spPr>
        <p:txBody>
          <a:bodyPr>
            <a:spAutoFit/>
          </a:bodyPr>
          <a:lstStyle/>
          <a:p>
            <a:pPr algn="r">
              <a:spcBef>
                <a:spcPct val="50000"/>
              </a:spcBef>
              <a:defRPr/>
            </a:pPr>
            <a:r>
              <a:rPr lang="tr-TR" sz="1200" dirty="0">
                <a:solidFill>
                  <a:srgbClr val="FF0000"/>
                </a:solidFill>
                <a:effectLst>
                  <a:outerShdw blurRad="38100" dist="38100" dir="2700000" algn="tl">
                    <a:srgbClr val="C0C0C0"/>
                  </a:outerShdw>
                </a:effectLst>
                <a:latin typeface="Verdana" pitchFamily="34" charset="0"/>
                <a:cs typeface="+mn-cs"/>
              </a:rPr>
              <a:t>Minimum gereksinim</a:t>
            </a:r>
            <a:endParaRPr lang="fr-FR" sz="1200" dirty="0">
              <a:solidFill>
                <a:srgbClr val="FF0000"/>
              </a:solidFill>
              <a:effectLst>
                <a:outerShdw blurRad="38100" dist="38100" dir="2700000" algn="tl">
                  <a:srgbClr val="C0C0C0"/>
                </a:outerShdw>
              </a:effectLst>
              <a:latin typeface="Verdana" pitchFamily="34" charset="0"/>
              <a:cs typeface="+mn-cs"/>
            </a:endParaRPr>
          </a:p>
        </p:txBody>
      </p:sp>
      <p:sp>
        <p:nvSpPr>
          <p:cNvPr id="18439" name="Rectangle 1027"/>
          <p:cNvSpPr>
            <a:spLocks noChangeArrowheads="1"/>
          </p:cNvSpPr>
          <p:nvPr/>
        </p:nvSpPr>
        <p:spPr bwMode="auto">
          <a:xfrm>
            <a:off x="2141538" y="4754563"/>
            <a:ext cx="282575" cy="565150"/>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8440" name="Rectangle 1028"/>
          <p:cNvSpPr>
            <a:spLocks noChangeArrowheads="1"/>
          </p:cNvSpPr>
          <p:nvPr/>
        </p:nvSpPr>
        <p:spPr bwMode="auto">
          <a:xfrm>
            <a:off x="2549525" y="4754563"/>
            <a:ext cx="280988" cy="565150"/>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8441" name="Rectangle 1029"/>
          <p:cNvSpPr>
            <a:spLocks noChangeArrowheads="1"/>
          </p:cNvSpPr>
          <p:nvPr/>
        </p:nvSpPr>
        <p:spPr bwMode="auto">
          <a:xfrm>
            <a:off x="2957513" y="4754563"/>
            <a:ext cx="282575" cy="565150"/>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8442" name="Rectangle 1030"/>
          <p:cNvSpPr>
            <a:spLocks noChangeArrowheads="1"/>
          </p:cNvSpPr>
          <p:nvPr/>
        </p:nvSpPr>
        <p:spPr bwMode="auto">
          <a:xfrm>
            <a:off x="3365500" y="4754563"/>
            <a:ext cx="282575" cy="565150"/>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8443" name="Rectangle 1031"/>
          <p:cNvSpPr>
            <a:spLocks noChangeArrowheads="1"/>
          </p:cNvSpPr>
          <p:nvPr/>
        </p:nvSpPr>
        <p:spPr bwMode="auto">
          <a:xfrm>
            <a:off x="3773488" y="4754563"/>
            <a:ext cx="282575" cy="565150"/>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8444" name="Rectangle 1032"/>
          <p:cNvSpPr>
            <a:spLocks noChangeArrowheads="1"/>
          </p:cNvSpPr>
          <p:nvPr/>
        </p:nvSpPr>
        <p:spPr bwMode="auto">
          <a:xfrm>
            <a:off x="2141538" y="3687763"/>
            <a:ext cx="282575" cy="1066800"/>
          </a:xfrm>
          <a:prstGeom prst="rect">
            <a:avLst/>
          </a:prstGeom>
          <a:gradFill rotWithShape="0">
            <a:gsLst>
              <a:gs pos="0">
                <a:schemeClr val="accent1"/>
              </a:gs>
              <a:gs pos="100000">
                <a:schemeClr val="accent2"/>
              </a:gs>
            </a:gsLst>
            <a:lin ang="5400000" scaled="1"/>
          </a:gradFill>
          <a:ln w="9525">
            <a:solidFill>
              <a:schemeClr val="tx1"/>
            </a:solidFill>
            <a:miter lim="800000"/>
            <a:headEnd/>
            <a:tailEnd/>
          </a:ln>
        </p:spPr>
        <p:txBody>
          <a:bodyPr wrap="none" anchor="ctr"/>
          <a:lstStyle/>
          <a:p>
            <a:endParaRPr lang="tr-TR"/>
          </a:p>
        </p:txBody>
      </p:sp>
      <p:sp>
        <p:nvSpPr>
          <p:cNvPr id="18445" name="Rectangle 1033"/>
          <p:cNvSpPr>
            <a:spLocks noChangeArrowheads="1"/>
          </p:cNvSpPr>
          <p:nvPr/>
        </p:nvSpPr>
        <p:spPr bwMode="auto">
          <a:xfrm>
            <a:off x="2549525" y="4127500"/>
            <a:ext cx="280988" cy="627063"/>
          </a:xfrm>
          <a:prstGeom prst="rect">
            <a:avLst/>
          </a:prstGeom>
          <a:gradFill rotWithShape="0">
            <a:gsLst>
              <a:gs pos="0">
                <a:schemeClr val="accent1"/>
              </a:gs>
              <a:gs pos="100000">
                <a:schemeClr val="accent2"/>
              </a:gs>
            </a:gsLst>
            <a:lin ang="5400000" scaled="1"/>
          </a:gradFill>
          <a:ln w="9525">
            <a:solidFill>
              <a:schemeClr val="tx1"/>
            </a:solidFill>
            <a:miter lim="800000"/>
            <a:headEnd/>
            <a:tailEnd/>
          </a:ln>
        </p:spPr>
        <p:txBody>
          <a:bodyPr wrap="none" anchor="ctr"/>
          <a:lstStyle/>
          <a:p>
            <a:endParaRPr lang="tr-TR"/>
          </a:p>
        </p:txBody>
      </p:sp>
      <p:sp>
        <p:nvSpPr>
          <p:cNvPr id="18446" name="Rectangle 1034"/>
          <p:cNvSpPr>
            <a:spLocks noChangeArrowheads="1"/>
          </p:cNvSpPr>
          <p:nvPr/>
        </p:nvSpPr>
        <p:spPr bwMode="auto">
          <a:xfrm>
            <a:off x="2957513" y="3876675"/>
            <a:ext cx="282575" cy="877888"/>
          </a:xfrm>
          <a:prstGeom prst="rect">
            <a:avLst/>
          </a:prstGeom>
          <a:gradFill rotWithShape="0">
            <a:gsLst>
              <a:gs pos="0">
                <a:schemeClr val="accent1"/>
              </a:gs>
              <a:gs pos="100000">
                <a:schemeClr val="accent2"/>
              </a:gs>
            </a:gsLst>
            <a:lin ang="5400000" scaled="1"/>
          </a:gradFill>
          <a:ln w="9525">
            <a:solidFill>
              <a:schemeClr val="tx1"/>
            </a:solidFill>
            <a:miter lim="800000"/>
            <a:headEnd/>
            <a:tailEnd/>
          </a:ln>
        </p:spPr>
        <p:txBody>
          <a:bodyPr wrap="none" anchor="ctr"/>
          <a:lstStyle/>
          <a:p>
            <a:endParaRPr lang="tr-TR"/>
          </a:p>
        </p:txBody>
      </p:sp>
      <p:sp>
        <p:nvSpPr>
          <p:cNvPr id="18447" name="Rectangle 1035"/>
          <p:cNvSpPr>
            <a:spLocks noChangeArrowheads="1"/>
          </p:cNvSpPr>
          <p:nvPr/>
        </p:nvSpPr>
        <p:spPr bwMode="auto">
          <a:xfrm>
            <a:off x="3365500" y="4283075"/>
            <a:ext cx="282575" cy="471488"/>
          </a:xfrm>
          <a:prstGeom prst="rect">
            <a:avLst/>
          </a:prstGeom>
          <a:gradFill rotWithShape="0">
            <a:gsLst>
              <a:gs pos="0">
                <a:schemeClr val="accent1"/>
              </a:gs>
              <a:gs pos="100000">
                <a:schemeClr val="accent2"/>
              </a:gs>
            </a:gsLst>
            <a:lin ang="5400000" scaled="1"/>
          </a:gradFill>
          <a:ln w="9525">
            <a:solidFill>
              <a:schemeClr val="tx1"/>
            </a:solidFill>
            <a:miter lim="800000"/>
            <a:headEnd/>
            <a:tailEnd/>
          </a:ln>
        </p:spPr>
        <p:txBody>
          <a:bodyPr wrap="none" anchor="ctr"/>
          <a:lstStyle/>
          <a:p>
            <a:endParaRPr lang="tr-TR"/>
          </a:p>
        </p:txBody>
      </p:sp>
      <p:sp>
        <p:nvSpPr>
          <p:cNvPr id="18448" name="Rectangle 1036"/>
          <p:cNvSpPr>
            <a:spLocks noChangeArrowheads="1"/>
          </p:cNvSpPr>
          <p:nvPr/>
        </p:nvSpPr>
        <p:spPr bwMode="auto">
          <a:xfrm>
            <a:off x="3773488" y="4033838"/>
            <a:ext cx="282575" cy="720725"/>
          </a:xfrm>
          <a:prstGeom prst="rect">
            <a:avLst/>
          </a:prstGeom>
          <a:gradFill rotWithShape="0">
            <a:gsLst>
              <a:gs pos="0">
                <a:schemeClr val="accent1"/>
              </a:gs>
              <a:gs pos="100000">
                <a:schemeClr val="accent2"/>
              </a:gs>
            </a:gsLst>
            <a:lin ang="5400000" scaled="1"/>
          </a:gradFill>
          <a:ln w="9525">
            <a:solidFill>
              <a:schemeClr val="tx1"/>
            </a:solidFill>
            <a:miter lim="800000"/>
            <a:headEnd/>
            <a:tailEnd/>
          </a:ln>
        </p:spPr>
        <p:txBody>
          <a:bodyPr wrap="none" anchor="ctr"/>
          <a:lstStyle/>
          <a:p>
            <a:endParaRPr lang="tr-TR"/>
          </a:p>
        </p:txBody>
      </p:sp>
      <p:sp>
        <p:nvSpPr>
          <p:cNvPr id="18449" name="Line 1037"/>
          <p:cNvSpPr>
            <a:spLocks noChangeShapeType="1"/>
          </p:cNvSpPr>
          <p:nvPr/>
        </p:nvSpPr>
        <p:spPr bwMode="auto">
          <a:xfrm>
            <a:off x="2016125" y="4064000"/>
            <a:ext cx="2165350" cy="0"/>
          </a:xfrm>
          <a:prstGeom prst="line">
            <a:avLst/>
          </a:prstGeom>
          <a:noFill/>
          <a:ln w="38100" cap="rnd">
            <a:solidFill>
              <a:srgbClr val="008000"/>
            </a:solidFill>
            <a:prstDash val="sysDot"/>
            <a:round/>
            <a:headEnd/>
            <a:tailEnd/>
          </a:ln>
        </p:spPr>
        <p:txBody>
          <a:bodyPr/>
          <a:lstStyle/>
          <a:p>
            <a:endParaRPr lang="tr-TR"/>
          </a:p>
        </p:txBody>
      </p:sp>
      <p:sp>
        <p:nvSpPr>
          <p:cNvPr id="18450" name="Line 1040"/>
          <p:cNvSpPr>
            <a:spLocks noChangeShapeType="1"/>
          </p:cNvSpPr>
          <p:nvPr/>
        </p:nvSpPr>
        <p:spPr bwMode="auto">
          <a:xfrm>
            <a:off x="2016125" y="4754563"/>
            <a:ext cx="2165350" cy="0"/>
          </a:xfrm>
          <a:prstGeom prst="line">
            <a:avLst/>
          </a:prstGeom>
          <a:noFill/>
          <a:ln w="38100">
            <a:solidFill>
              <a:srgbClr val="FF0000"/>
            </a:solidFill>
            <a:round/>
            <a:headEnd/>
            <a:tailEnd/>
          </a:ln>
        </p:spPr>
        <p:txBody>
          <a:bodyPr/>
          <a:lstStyle/>
          <a:p>
            <a:endParaRPr lang="tr-TR"/>
          </a:p>
        </p:txBody>
      </p:sp>
      <p:sp>
        <p:nvSpPr>
          <p:cNvPr id="18451" name="Text Box 1041"/>
          <p:cNvSpPr txBox="1">
            <a:spLocks noChangeArrowheads="1"/>
          </p:cNvSpPr>
          <p:nvPr/>
        </p:nvSpPr>
        <p:spPr bwMode="auto">
          <a:xfrm rot="-2764691">
            <a:off x="1969294" y="3051969"/>
            <a:ext cx="1311275" cy="274637"/>
          </a:xfrm>
          <a:prstGeom prst="rect">
            <a:avLst/>
          </a:prstGeom>
          <a:noFill/>
          <a:ln w="9525">
            <a:noFill/>
            <a:miter lim="800000"/>
            <a:headEnd/>
            <a:tailEnd/>
          </a:ln>
        </p:spPr>
        <p:txBody>
          <a:bodyPr>
            <a:spAutoFit/>
          </a:bodyPr>
          <a:lstStyle/>
          <a:p>
            <a:pPr>
              <a:spcBef>
                <a:spcPct val="50000"/>
              </a:spcBef>
            </a:pPr>
            <a:r>
              <a:rPr lang="tr-TR" sz="1200" dirty="0">
                <a:latin typeface="Verdana" pitchFamily="34" charset="0"/>
              </a:rPr>
              <a:t>Isıtma </a:t>
            </a:r>
            <a:endParaRPr lang="fr-FR" sz="1200" dirty="0">
              <a:latin typeface="Verdana" pitchFamily="34" charset="0"/>
            </a:endParaRPr>
          </a:p>
        </p:txBody>
      </p:sp>
      <p:sp>
        <p:nvSpPr>
          <p:cNvPr id="18452" name="Text Box 1042"/>
          <p:cNvSpPr txBox="1">
            <a:spLocks noChangeArrowheads="1"/>
          </p:cNvSpPr>
          <p:nvPr/>
        </p:nvSpPr>
        <p:spPr bwMode="auto">
          <a:xfrm rot="-2764691">
            <a:off x="3727451" y="3457575"/>
            <a:ext cx="1109662" cy="274637"/>
          </a:xfrm>
          <a:prstGeom prst="rect">
            <a:avLst/>
          </a:prstGeom>
          <a:noFill/>
          <a:ln w="9525">
            <a:noFill/>
            <a:miter lim="800000"/>
            <a:headEnd/>
            <a:tailEnd/>
          </a:ln>
        </p:spPr>
        <p:txBody>
          <a:bodyPr>
            <a:spAutoFit/>
          </a:bodyPr>
          <a:lstStyle/>
          <a:p>
            <a:pPr>
              <a:spcBef>
                <a:spcPct val="50000"/>
              </a:spcBef>
            </a:pPr>
            <a:r>
              <a:rPr lang="tr-TR" sz="1200">
                <a:latin typeface="Verdana" pitchFamily="34" charset="0"/>
              </a:rPr>
              <a:t>Aydınlatma</a:t>
            </a:r>
            <a:endParaRPr lang="fr-FR" sz="1200">
              <a:latin typeface="Verdana" pitchFamily="34" charset="0"/>
            </a:endParaRPr>
          </a:p>
        </p:txBody>
      </p:sp>
      <p:sp>
        <p:nvSpPr>
          <p:cNvPr id="18453" name="Text Box 1043"/>
          <p:cNvSpPr txBox="1">
            <a:spLocks noChangeArrowheads="1"/>
          </p:cNvSpPr>
          <p:nvPr/>
        </p:nvSpPr>
        <p:spPr bwMode="auto">
          <a:xfrm rot="-2764691">
            <a:off x="2789238" y="3175000"/>
            <a:ext cx="1528762" cy="274638"/>
          </a:xfrm>
          <a:prstGeom prst="rect">
            <a:avLst/>
          </a:prstGeom>
          <a:noFill/>
          <a:ln w="9525">
            <a:noFill/>
            <a:miter lim="800000"/>
            <a:headEnd/>
            <a:tailEnd/>
          </a:ln>
        </p:spPr>
        <p:txBody>
          <a:bodyPr>
            <a:spAutoFit/>
          </a:bodyPr>
          <a:lstStyle/>
          <a:p>
            <a:pPr>
              <a:spcBef>
                <a:spcPct val="50000"/>
              </a:spcBef>
            </a:pPr>
            <a:r>
              <a:rPr lang="tr-TR" sz="1200" dirty="0">
                <a:latin typeface="Verdana" pitchFamily="34" charset="0"/>
              </a:rPr>
              <a:t>Bina kabuğu</a:t>
            </a:r>
            <a:endParaRPr lang="fr-FR" sz="1200" dirty="0">
              <a:latin typeface="Verdana" pitchFamily="34" charset="0"/>
            </a:endParaRPr>
          </a:p>
        </p:txBody>
      </p:sp>
      <p:sp>
        <p:nvSpPr>
          <p:cNvPr id="18454" name="Text Box 1046"/>
          <p:cNvSpPr txBox="1">
            <a:spLocks noChangeArrowheads="1"/>
          </p:cNvSpPr>
          <p:nvPr/>
        </p:nvSpPr>
        <p:spPr bwMode="auto">
          <a:xfrm rot="-2764691">
            <a:off x="2342356" y="3439319"/>
            <a:ext cx="1311275" cy="274638"/>
          </a:xfrm>
          <a:prstGeom prst="rect">
            <a:avLst/>
          </a:prstGeom>
          <a:noFill/>
          <a:ln w="9525">
            <a:noFill/>
            <a:miter lim="800000"/>
            <a:headEnd/>
            <a:tailEnd/>
          </a:ln>
        </p:spPr>
        <p:txBody>
          <a:bodyPr>
            <a:spAutoFit/>
          </a:bodyPr>
          <a:lstStyle/>
          <a:p>
            <a:pPr>
              <a:spcBef>
                <a:spcPct val="50000"/>
              </a:spcBef>
            </a:pPr>
            <a:r>
              <a:rPr lang="tr-TR" sz="1200" dirty="0">
                <a:latin typeface="Verdana" pitchFamily="34" charset="0"/>
              </a:rPr>
              <a:t>Sıcak su</a:t>
            </a:r>
            <a:endParaRPr lang="fr-FR" sz="1200" dirty="0">
              <a:latin typeface="Verdana" pitchFamily="34" charset="0"/>
            </a:endParaRPr>
          </a:p>
        </p:txBody>
      </p:sp>
      <p:sp>
        <p:nvSpPr>
          <p:cNvPr id="18455" name="Text Box 1048"/>
          <p:cNvSpPr txBox="1">
            <a:spLocks noChangeArrowheads="1"/>
          </p:cNvSpPr>
          <p:nvPr/>
        </p:nvSpPr>
        <p:spPr bwMode="auto">
          <a:xfrm rot="-2764691">
            <a:off x="3189288" y="3355975"/>
            <a:ext cx="1528762" cy="274638"/>
          </a:xfrm>
          <a:prstGeom prst="rect">
            <a:avLst/>
          </a:prstGeom>
          <a:noFill/>
          <a:ln w="9525">
            <a:noFill/>
            <a:miter lim="800000"/>
            <a:headEnd/>
            <a:tailEnd/>
          </a:ln>
        </p:spPr>
        <p:txBody>
          <a:bodyPr>
            <a:spAutoFit/>
          </a:bodyPr>
          <a:lstStyle/>
          <a:p>
            <a:pPr>
              <a:spcBef>
                <a:spcPct val="50000"/>
              </a:spcBef>
            </a:pPr>
            <a:r>
              <a:rPr lang="tr-TR" sz="1200">
                <a:latin typeface="Verdana" pitchFamily="34" charset="0"/>
              </a:rPr>
              <a:t>havalandırma</a:t>
            </a:r>
            <a:endParaRPr lang="fr-FR" sz="1200">
              <a:latin typeface="Verdana" pitchFamily="34" charset="0"/>
            </a:endParaRPr>
          </a:p>
        </p:txBody>
      </p:sp>
      <p:sp>
        <p:nvSpPr>
          <p:cNvPr id="518" name="Oval 517"/>
          <p:cNvSpPr/>
          <p:nvPr/>
        </p:nvSpPr>
        <p:spPr>
          <a:xfrm>
            <a:off x="3686175" y="3643313"/>
            <a:ext cx="528638" cy="200025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tr-TR"/>
          </a:p>
        </p:txBody>
      </p:sp>
      <p:sp>
        <p:nvSpPr>
          <p:cNvPr id="519" name="Oval 518"/>
          <p:cNvSpPr/>
          <p:nvPr/>
        </p:nvSpPr>
        <p:spPr>
          <a:xfrm>
            <a:off x="7429500" y="3571875"/>
            <a:ext cx="428625" cy="200025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tr-TR"/>
          </a:p>
        </p:txBody>
      </p:sp>
      <p:sp>
        <p:nvSpPr>
          <p:cNvPr id="7" name="TextBox 6">
            <a:extLst>
              <a:ext uri="{FF2B5EF4-FFF2-40B4-BE49-F238E27FC236}">
                <a16:creationId xmlns:a16="http://schemas.microsoft.com/office/drawing/2014/main" id="{ED7B3450-5FD9-4B25-99F6-B359E982C4B1}"/>
              </a:ext>
            </a:extLst>
          </p:cNvPr>
          <p:cNvSpPr txBox="1"/>
          <p:nvPr/>
        </p:nvSpPr>
        <p:spPr>
          <a:xfrm>
            <a:off x="131736" y="260648"/>
            <a:ext cx="7635169" cy="584775"/>
          </a:xfrm>
          <a:prstGeom prst="rect">
            <a:avLst/>
          </a:prstGeom>
          <a:noFill/>
        </p:spPr>
        <p:txBody>
          <a:bodyPr wrap="square" rtlCol="0">
            <a:spAutoFit/>
          </a:bodyPr>
          <a:lstStyle/>
          <a:p>
            <a:r>
              <a:rPr lang="en-US" sz="3200" dirty="0" err="1"/>
              <a:t>Olası</a:t>
            </a:r>
            <a:r>
              <a:rPr lang="en-US" sz="3200" dirty="0"/>
              <a:t> </a:t>
            </a:r>
            <a:r>
              <a:rPr lang="en-US" sz="3200" dirty="0" err="1"/>
              <a:t>Enerji</a:t>
            </a:r>
            <a:r>
              <a:rPr lang="en-US" sz="3200" dirty="0"/>
              <a:t> </a:t>
            </a:r>
            <a:r>
              <a:rPr lang="en-US" sz="3200" dirty="0" err="1"/>
              <a:t>Tasarruf</a:t>
            </a:r>
            <a:r>
              <a:rPr lang="en-US" sz="3200" dirty="0"/>
              <a:t> </a:t>
            </a:r>
            <a:r>
              <a:rPr lang="en-US" sz="3200" dirty="0" err="1"/>
              <a:t>Oranları</a:t>
            </a:r>
            <a:r>
              <a:rPr lang="en-US" sz="3200" dirty="0"/>
              <a:t> </a:t>
            </a:r>
          </a:p>
        </p:txBody>
      </p:sp>
      <p:pic>
        <p:nvPicPr>
          <p:cNvPr id="10" name="Picture 9">
            <a:extLst>
              <a:ext uri="{FF2B5EF4-FFF2-40B4-BE49-F238E27FC236}">
                <a16:creationId xmlns:a16="http://schemas.microsoft.com/office/drawing/2014/main" id="{236F3AA5-AFFF-4CC1-A0FB-C227AACDC3FB}"/>
              </a:ext>
            </a:extLst>
          </p:cNvPr>
          <p:cNvPicPr>
            <a:picLocks noChangeAspect="1"/>
          </p:cNvPicPr>
          <p:nvPr/>
        </p:nvPicPr>
        <p:blipFill>
          <a:blip r:embed="rId21"/>
          <a:stretch>
            <a:fillRect/>
          </a:stretch>
        </p:blipFill>
        <p:spPr>
          <a:xfrm>
            <a:off x="3124074" y="3246104"/>
            <a:ext cx="2895851" cy="365792"/>
          </a:xfrm>
          <a:prstGeom prst="rect">
            <a:avLst/>
          </a:prstGeom>
        </p:spPr>
      </p:pic>
      <p:sp>
        <p:nvSpPr>
          <p:cNvPr id="11" name="TextBox 10">
            <a:extLst>
              <a:ext uri="{FF2B5EF4-FFF2-40B4-BE49-F238E27FC236}">
                <a16:creationId xmlns:a16="http://schemas.microsoft.com/office/drawing/2014/main" id="{82E633FF-18BC-4806-B81D-CB7627A67233}"/>
              </a:ext>
            </a:extLst>
          </p:cNvPr>
          <p:cNvSpPr txBox="1"/>
          <p:nvPr/>
        </p:nvSpPr>
        <p:spPr>
          <a:xfrm>
            <a:off x="212898" y="1134937"/>
            <a:ext cx="9624840" cy="1908215"/>
          </a:xfrm>
          <a:prstGeom prst="rect">
            <a:avLst/>
          </a:prstGeom>
          <a:noFill/>
        </p:spPr>
        <p:txBody>
          <a:bodyPr wrap="square" rtlCol="0">
            <a:spAutoFit/>
          </a:bodyPr>
          <a:lstStyle/>
          <a:p>
            <a:pPr marL="342900" indent="-342900">
              <a:buFont typeface="Arial" panose="020B0604020202020204" pitchFamily="34" charset="0"/>
              <a:buChar char="•"/>
            </a:pPr>
            <a:r>
              <a:rPr lang="en-US" sz="2000" i="1" dirty="0" err="1"/>
              <a:t>Esas</a:t>
            </a:r>
            <a:r>
              <a:rPr lang="en-US" sz="2000" i="1" dirty="0"/>
              <a:t> </a:t>
            </a:r>
            <a:r>
              <a:rPr lang="en-US" sz="2000" i="1" dirty="0" err="1"/>
              <a:t>olan</a:t>
            </a:r>
            <a:r>
              <a:rPr lang="en-US" sz="2000" i="1" dirty="0"/>
              <a:t> </a:t>
            </a:r>
            <a:r>
              <a:rPr lang="en-US" sz="2000" i="1" dirty="0" err="1"/>
              <a:t>enerji</a:t>
            </a:r>
            <a:r>
              <a:rPr lang="en-US" sz="2000" i="1" dirty="0"/>
              <a:t> </a:t>
            </a:r>
            <a:r>
              <a:rPr lang="en-US" sz="2000" i="1" dirty="0" err="1"/>
              <a:t>tasarruf</a:t>
            </a:r>
            <a:r>
              <a:rPr lang="en-US" sz="2000" i="1" dirty="0"/>
              <a:t> </a:t>
            </a:r>
            <a:r>
              <a:rPr lang="en-US" sz="2000" i="1" dirty="0" err="1"/>
              <a:t>olasılıklarının</a:t>
            </a:r>
            <a:r>
              <a:rPr lang="en-US" sz="2000" i="1" dirty="0"/>
              <a:t> </a:t>
            </a:r>
            <a:r>
              <a:rPr lang="en-US" sz="2000" i="1" dirty="0" err="1"/>
              <a:t>değerlendirilmesidir</a:t>
            </a:r>
            <a:r>
              <a:rPr lang="en-US" sz="2000" i="1" dirty="0"/>
              <a:t>….</a:t>
            </a:r>
          </a:p>
          <a:p>
            <a:pPr marL="342900" indent="-342900">
              <a:buFont typeface="Arial" panose="020B0604020202020204" pitchFamily="34" charset="0"/>
              <a:buChar char="•"/>
            </a:pPr>
            <a:r>
              <a:rPr lang="tr-TR" sz="2000" i="1" dirty="0"/>
              <a:t>Bina sistemlerinin hepsinde standartlarca önerilen kriterlerin sağlanması ve </a:t>
            </a:r>
            <a:endParaRPr lang="en-US" sz="2000" i="1" dirty="0"/>
          </a:p>
          <a:p>
            <a:r>
              <a:rPr lang="tr-TR" sz="2000" i="1" dirty="0"/>
              <a:t>bunların sürekli kontrolü en önemli konudur.  </a:t>
            </a:r>
            <a:endParaRPr lang="en-US" sz="2000" i="1" dirty="0"/>
          </a:p>
          <a:p>
            <a:pPr marL="342900" indent="-342900">
              <a:buFont typeface="Arial" panose="020B0604020202020204" pitchFamily="34" charset="0"/>
              <a:buChar char="•"/>
            </a:pPr>
            <a:r>
              <a:rPr lang="en-US" sz="2000" i="1" dirty="0"/>
              <a:t>AESG (kWh/m</a:t>
            </a:r>
            <a:r>
              <a:rPr lang="en-US" sz="2000" i="1" baseline="30000" dirty="0"/>
              <a:t>2.</a:t>
            </a:r>
            <a:r>
              <a:rPr lang="en-US" sz="2000" i="1" dirty="0"/>
              <a:t>yıl) </a:t>
            </a:r>
            <a:r>
              <a:rPr lang="en-US" sz="2000" i="1" dirty="0" err="1"/>
              <a:t>yeterli</a:t>
            </a:r>
            <a:r>
              <a:rPr lang="en-US" sz="2000" i="1" dirty="0"/>
              <a:t> </a:t>
            </a:r>
            <a:r>
              <a:rPr lang="en-US" sz="2000" i="1" dirty="0" err="1"/>
              <a:t>bir</a:t>
            </a:r>
            <a:r>
              <a:rPr lang="en-US" sz="2000" i="1" dirty="0"/>
              <a:t> </a:t>
            </a:r>
            <a:r>
              <a:rPr lang="en-US" sz="2000" i="1" dirty="0" err="1"/>
              <a:t>gösterge</a:t>
            </a:r>
            <a:r>
              <a:rPr lang="en-US" sz="2000" i="1" dirty="0"/>
              <a:t> </a:t>
            </a:r>
            <a:r>
              <a:rPr lang="en-US" sz="2000" i="1" dirty="0" err="1"/>
              <a:t>değil</a:t>
            </a:r>
            <a:r>
              <a:rPr lang="en-US" sz="2000" i="1" dirty="0"/>
              <a:t>. </a:t>
            </a:r>
            <a:r>
              <a:rPr lang="en-US" sz="2000" i="1" dirty="0" err="1"/>
              <a:t>Öneri</a:t>
            </a:r>
            <a:r>
              <a:rPr lang="en-US" sz="2000" i="1" dirty="0"/>
              <a:t>: </a:t>
            </a:r>
            <a:r>
              <a:rPr lang="en-US" sz="2000" b="1" i="1" dirty="0"/>
              <a:t>kWh/ m</a:t>
            </a:r>
            <a:r>
              <a:rPr lang="en-US" sz="2000" b="1" i="1" baseline="30000" dirty="0"/>
              <a:t>2.</a:t>
            </a:r>
            <a:r>
              <a:rPr lang="en-US" sz="2000" b="1" i="1" dirty="0"/>
              <a:t>yıl/lux</a:t>
            </a:r>
          </a:p>
          <a:p>
            <a:r>
              <a:rPr lang="en-US" sz="2000" i="1" dirty="0"/>
              <a:t>                                                                                                     </a:t>
            </a:r>
            <a:r>
              <a:rPr lang="en-US" sz="2000" b="1" i="1" dirty="0"/>
              <a:t>W/ m</a:t>
            </a:r>
            <a:r>
              <a:rPr lang="en-US" sz="2000" b="1" i="1" baseline="30000" dirty="0"/>
              <a:t>2 </a:t>
            </a:r>
            <a:r>
              <a:rPr lang="en-US" sz="2000" b="1" i="1" dirty="0"/>
              <a:t>/100lux</a:t>
            </a:r>
            <a:endParaRPr lang="tr-TR" sz="2000" b="1" i="1" dirty="0"/>
          </a:p>
          <a:p>
            <a:endParaRPr lang="en-US" i="1" dirty="0"/>
          </a:p>
        </p:txBody>
      </p:sp>
    </p:spTree>
    <p:extLst>
      <p:ext uri="{BB962C8B-B14F-4D97-AF65-F5344CB8AC3E}">
        <p14:creationId xmlns:p14="http://schemas.microsoft.com/office/powerpoint/2010/main" val="27944648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97768"/>
            <a:ext cx="8712968" cy="710952"/>
          </a:xfrm>
        </p:spPr>
        <p:txBody>
          <a:bodyPr>
            <a:normAutofit fontScale="90000"/>
          </a:bodyPr>
          <a:lstStyle/>
          <a:p>
            <a:r>
              <a:rPr lang="tr-TR" dirty="0"/>
              <a:t/>
            </a:r>
            <a:br>
              <a:rPr lang="tr-TR" dirty="0"/>
            </a:br>
            <a:r>
              <a:rPr lang="en-US" dirty="0"/>
              <a:t>BEP </a:t>
            </a:r>
            <a:r>
              <a:rPr lang="tr-TR" dirty="0">
                <a:latin typeface="+mn-lt"/>
              </a:rPr>
              <a:t>Aydınlatma Sistemleri </a:t>
            </a:r>
            <a:r>
              <a:rPr lang="en-US" dirty="0">
                <a:latin typeface="+mn-lt"/>
              </a:rPr>
              <a:t>- </a:t>
            </a:r>
            <a:r>
              <a:rPr lang="tr-TR" dirty="0">
                <a:latin typeface="+mn-lt"/>
              </a:rPr>
              <a:t>Referans Standart</a:t>
            </a:r>
            <a:r>
              <a:rPr lang="tr-TR" dirty="0"/>
              <a:t/>
            </a:r>
            <a:br>
              <a:rPr lang="tr-TR" dirty="0"/>
            </a:br>
            <a:endParaRPr lang="tr-TR" dirty="0"/>
          </a:p>
        </p:txBody>
      </p:sp>
      <p:sp>
        <p:nvSpPr>
          <p:cNvPr id="6" name="Content Placeholder 5"/>
          <p:cNvSpPr>
            <a:spLocks noGrp="1"/>
          </p:cNvSpPr>
          <p:nvPr>
            <p:ph idx="1"/>
          </p:nvPr>
        </p:nvSpPr>
        <p:spPr/>
        <p:txBody>
          <a:bodyPr>
            <a:normAutofit/>
          </a:bodyPr>
          <a:lstStyle/>
          <a:p>
            <a:pPr lvl="1" algn="just"/>
            <a:endParaRPr lang="tr-TR" sz="2000" dirty="0"/>
          </a:p>
          <a:p>
            <a:pPr lvl="1" algn="just"/>
            <a:endParaRPr lang="tr-TR" sz="2000" dirty="0"/>
          </a:p>
          <a:p>
            <a:pPr lvl="1" algn="just"/>
            <a:endParaRPr lang="tr-TR" sz="2000" dirty="0"/>
          </a:p>
          <a:p>
            <a:pPr lvl="1" algn="just"/>
            <a:endParaRPr lang="tr-TR" sz="2000" dirty="0"/>
          </a:p>
          <a:p>
            <a:pPr lvl="1" algn="just"/>
            <a:endParaRPr lang="tr-TR" sz="2000" dirty="0"/>
          </a:p>
          <a:p>
            <a:endParaRPr lang="tr-TR" sz="2400" dirty="0"/>
          </a:p>
        </p:txBody>
      </p:sp>
      <p:pic>
        <p:nvPicPr>
          <p:cNvPr id="5" name="Picture 6"/>
          <p:cNvPicPr>
            <a:picLocks noChangeAspect="1" noChangeArrowheads="1"/>
          </p:cNvPicPr>
          <p:nvPr/>
        </p:nvPicPr>
        <p:blipFill>
          <a:blip r:embed="rId3"/>
          <a:srcRect/>
          <a:stretch>
            <a:fillRect/>
          </a:stretch>
        </p:blipFill>
        <p:spPr bwMode="auto">
          <a:xfrm>
            <a:off x="357159" y="1643063"/>
            <a:ext cx="8429683" cy="3390900"/>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285720" y="2143125"/>
            <a:ext cx="8786843" cy="3571875"/>
          </a:xfrm>
          <a:prstGeom prst="rect">
            <a:avLst/>
          </a:prstGeom>
          <a:noFill/>
          <a:ln w="9525">
            <a:noFill/>
            <a:miter lim="800000"/>
            <a:headEnd/>
            <a:tailEnd/>
          </a:ln>
        </p:spPr>
      </p:pic>
    </p:spTree>
    <p:extLst>
      <p:ext uri="{BB962C8B-B14F-4D97-AF65-F5344CB8AC3E}">
        <p14:creationId xmlns:p14="http://schemas.microsoft.com/office/powerpoint/2010/main" val="1099739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C46B-932F-4069-B532-A058035B494F}"/>
              </a:ext>
            </a:extLst>
          </p:cNvPr>
          <p:cNvSpPr>
            <a:spLocks noGrp="1"/>
          </p:cNvSpPr>
          <p:nvPr>
            <p:ph type="title"/>
          </p:nvPr>
        </p:nvSpPr>
        <p:spPr/>
        <p:txBody>
          <a:bodyPr/>
          <a:lstStyle/>
          <a:p>
            <a:r>
              <a:rPr lang="en-US" dirty="0" err="1"/>
              <a:t>Sunum</a:t>
            </a:r>
            <a:r>
              <a:rPr lang="en-US" dirty="0"/>
              <a:t> </a:t>
            </a:r>
            <a:r>
              <a:rPr lang="en-US" dirty="0" err="1"/>
              <a:t>İçeriği</a:t>
            </a:r>
            <a:endParaRPr lang="en-US" dirty="0"/>
          </a:p>
        </p:txBody>
      </p:sp>
      <p:sp>
        <p:nvSpPr>
          <p:cNvPr id="3" name="Content Placeholder 2">
            <a:extLst>
              <a:ext uri="{FF2B5EF4-FFF2-40B4-BE49-F238E27FC236}">
                <a16:creationId xmlns:a16="http://schemas.microsoft.com/office/drawing/2014/main" id="{75126C4E-6D0D-4827-944B-C868B00FDA1F}"/>
              </a:ext>
            </a:extLst>
          </p:cNvPr>
          <p:cNvSpPr>
            <a:spLocks noGrp="1"/>
          </p:cNvSpPr>
          <p:nvPr>
            <p:ph idx="1"/>
          </p:nvPr>
        </p:nvSpPr>
        <p:spPr>
          <a:xfrm>
            <a:off x="467544" y="1446849"/>
            <a:ext cx="8568952" cy="5184576"/>
          </a:xfrm>
        </p:spPr>
        <p:txBody>
          <a:bodyPr>
            <a:normAutofit/>
          </a:bodyPr>
          <a:lstStyle/>
          <a:p>
            <a:pPr>
              <a:lnSpc>
                <a:spcPct val="150000"/>
              </a:lnSpc>
            </a:pPr>
            <a:r>
              <a:rPr lang="en-US" sz="3000" dirty="0" err="1"/>
              <a:t>Aydınlatma</a:t>
            </a:r>
            <a:r>
              <a:rPr lang="en-US" sz="3000" dirty="0"/>
              <a:t> </a:t>
            </a:r>
            <a:r>
              <a:rPr lang="en-US" sz="3000" dirty="0" err="1"/>
              <a:t>Tekniği</a:t>
            </a:r>
            <a:r>
              <a:rPr lang="en-US" sz="3000" dirty="0"/>
              <a:t> </a:t>
            </a:r>
            <a:r>
              <a:rPr lang="en-US" sz="3000" dirty="0" err="1"/>
              <a:t>Gereklilikleri</a:t>
            </a:r>
            <a:endParaRPr lang="en-US" sz="3000" dirty="0"/>
          </a:p>
          <a:p>
            <a:pPr>
              <a:lnSpc>
                <a:spcPct val="150000"/>
              </a:lnSpc>
            </a:pPr>
            <a:r>
              <a:rPr lang="en-US" sz="3000" dirty="0" err="1"/>
              <a:t>Aydınlatmada</a:t>
            </a:r>
            <a:r>
              <a:rPr lang="en-US" sz="3000" dirty="0"/>
              <a:t> </a:t>
            </a:r>
            <a:r>
              <a:rPr lang="en-US" sz="3000" dirty="0" err="1"/>
              <a:t>Verimlilik</a:t>
            </a:r>
            <a:r>
              <a:rPr lang="en-US" sz="3000" dirty="0"/>
              <a:t> &amp; </a:t>
            </a:r>
            <a:r>
              <a:rPr lang="en-US" sz="3000" dirty="0" err="1"/>
              <a:t>Tasarruf</a:t>
            </a:r>
            <a:endParaRPr lang="en-US" sz="3000" dirty="0"/>
          </a:p>
          <a:p>
            <a:pPr>
              <a:lnSpc>
                <a:spcPct val="150000"/>
              </a:lnSpc>
            </a:pPr>
            <a:r>
              <a:rPr lang="en-US" sz="3000" dirty="0" err="1"/>
              <a:t>Verimli</a:t>
            </a:r>
            <a:r>
              <a:rPr lang="en-US" sz="3000" dirty="0"/>
              <a:t> </a:t>
            </a:r>
            <a:r>
              <a:rPr lang="en-US" sz="3000" dirty="0" err="1"/>
              <a:t>Aydınlatma</a:t>
            </a:r>
            <a:r>
              <a:rPr lang="en-US" sz="3000" dirty="0"/>
              <a:t> </a:t>
            </a:r>
            <a:r>
              <a:rPr lang="en-US" sz="3000" dirty="0" err="1"/>
              <a:t>Yöntemleri</a:t>
            </a:r>
            <a:endParaRPr lang="en-US" sz="3000" dirty="0"/>
          </a:p>
          <a:p>
            <a:pPr>
              <a:lnSpc>
                <a:spcPct val="150000"/>
              </a:lnSpc>
            </a:pPr>
            <a:r>
              <a:rPr lang="en-US" sz="3000" dirty="0" err="1"/>
              <a:t>Aydınlatmadaki</a:t>
            </a:r>
            <a:r>
              <a:rPr lang="en-US" sz="3000" dirty="0"/>
              <a:t> </a:t>
            </a:r>
            <a:r>
              <a:rPr lang="en-US" sz="3000" dirty="0" err="1"/>
              <a:t>Gelişmeler</a:t>
            </a:r>
            <a:endParaRPr lang="en-US" sz="3000" dirty="0"/>
          </a:p>
          <a:p>
            <a:pPr>
              <a:lnSpc>
                <a:spcPct val="150000"/>
              </a:lnSpc>
            </a:pPr>
            <a:r>
              <a:rPr lang="en-US" sz="3000" dirty="0" err="1"/>
              <a:t>Sonuç</a:t>
            </a:r>
            <a:r>
              <a:rPr lang="en-US" sz="3000" dirty="0"/>
              <a:t> </a:t>
            </a:r>
            <a:r>
              <a:rPr lang="en-US" sz="3000" dirty="0" err="1"/>
              <a:t>ve</a:t>
            </a:r>
            <a:r>
              <a:rPr lang="en-US" sz="3000" dirty="0"/>
              <a:t> </a:t>
            </a:r>
            <a:r>
              <a:rPr lang="en-US" sz="3000" dirty="0" err="1"/>
              <a:t>Değerlendirme</a:t>
            </a:r>
            <a:endParaRPr lang="en-US" sz="3000" dirty="0"/>
          </a:p>
        </p:txBody>
      </p:sp>
    </p:spTree>
    <p:extLst>
      <p:ext uri="{BB962C8B-B14F-4D97-AF65-F5344CB8AC3E}">
        <p14:creationId xmlns:p14="http://schemas.microsoft.com/office/powerpoint/2010/main" val="2704198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9"/>
          <p:cNvSpPr>
            <a:spLocks noGrp="1" noChangeArrowheads="1"/>
          </p:cNvSpPr>
          <p:nvPr>
            <p:ph type="title"/>
          </p:nvPr>
        </p:nvSpPr>
        <p:spPr>
          <a:xfrm>
            <a:off x="250825" y="333375"/>
            <a:ext cx="7772400" cy="508000"/>
          </a:xfrm>
        </p:spPr>
        <p:txBody>
          <a:bodyPr lIns="0" tIns="0" rIns="0" anchor="t">
            <a:noAutofit/>
          </a:bodyPr>
          <a:lstStyle/>
          <a:p>
            <a:pPr eaLnBrk="1" hangingPunct="1"/>
            <a:r>
              <a:rPr lang="tr-TR" dirty="0"/>
              <a:t>TS </a:t>
            </a:r>
            <a:r>
              <a:rPr lang="en-US" dirty="0"/>
              <a:t>EN </a:t>
            </a:r>
            <a:r>
              <a:rPr lang="tr-TR" dirty="0"/>
              <a:t>Standartı</a:t>
            </a:r>
          </a:p>
        </p:txBody>
      </p:sp>
      <p:sp>
        <p:nvSpPr>
          <p:cNvPr id="59395" name="Rectangle 3"/>
          <p:cNvSpPr txBox="1">
            <a:spLocks noChangeArrowheads="1"/>
          </p:cNvSpPr>
          <p:nvPr/>
        </p:nvSpPr>
        <p:spPr bwMode="auto">
          <a:xfrm>
            <a:off x="395288" y="1028700"/>
            <a:ext cx="7972425" cy="2471738"/>
          </a:xfrm>
          <a:prstGeom prst="rect">
            <a:avLst/>
          </a:prstGeom>
          <a:solidFill>
            <a:schemeClr val="bg1"/>
          </a:solidFill>
          <a:ln w="9525">
            <a:noFill/>
            <a:miter lim="800000"/>
            <a:headEnd/>
            <a:tailEnd/>
          </a:ln>
        </p:spPr>
        <p:txBody>
          <a:bodyPr/>
          <a:lstStyle/>
          <a:p>
            <a:pPr>
              <a:spcBef>
                <a:spcPct val="20000"/>
              </a:spcBef>
              <a:defRPr/>
            </a:pPr>
            <a:r>
              <a:rPr lang="tr-TR" sz="2000" dirty="0">
                <a:solidFill>
                  <a:srgbClr val="CC3300"/>
                </a:solidFill>
                <a:latin typeface="Arial" panose="020B0604020202020204" pitchFamily="34" charset="0"/>
                <a:cs typeface="Arial" panose="020B0604020202020204" pitchFamily="34" charset="0"/>
              </a:rPr>
              <a:t>TS EN 12464</a:t>
            </a:r>
          </a:p>
          <a:p>
            <a:pPr marL="342900" indent="-342900">
              <a:spcBef>
                <a:spcPct val="20000"/>
              </a:spcBef>
              <a:defRPr/>
            </a:pPr>
            <a:r>
              <a:rPr lang="tr-TR" sz="2000" dirty="0">
                <a:latin typeface="Arial" panose="020B0604020202020204" pitchFamily="34" charset="0"/>
                <a:cs typeface="Arial" panose="020B0604020202020204" pitchFamily="34" charset="0"/>
              </a:rPr>
              <a:t>	Işık ve Aydınlatma - İş yerlerinin aydınlatılması</a:t>
            </a:r>
          </a:p>
          <a:p>
            <a:pPr marL="342900" indent="-342900">
              <a:spcBef>
                <a:spcPct val="20000"/>
              </a:spcBef>
              <a:defRPr/>
            </a:pPr>
            <a:r>
              <a:rPr lang="tr-TR" sz="2000" dirty="0">
                <a:latin typeface="Arial" panose="020B0604020202020204" pitchFamily="34" charset="0"/>
                <a:cs typeface="Arial" panose="020B0604020202020204" pitchFamily="34" charset="0"/>
              </a:rPr>
              <a:t>	Bölüm 1: Kapalı alanlardaki iş mahalleri               Ocak 2004</a:t>
            </a:r>
          </a:p>
          <a:p>
            <a:pPr marL="342900" indent="-342900">
              <a:spcBef>
                <a:spcPts val="0"/>
              </a:spcBef>
              <a:defRPr/>
            </a:pPr>
            <a:r>
              <a:rPr lang="tr-TR" sz="2000" dirty="0">
                <a:latin typeface="Arial" panose="020B0604020202020204" pitchFamily="34" charset="0"/>
                <a:cs typeface="Arial" panose="020B0604020202020204" pitchFamily="34" charset="0"/>
              </a:rPr>
              <a:t>	Bölüm 2: Bina dışı iş yerleri                                  Nisan 2008</a:t>
            </a:r>
          </a:p>
        </p:txBody>
      </p:sp>
      <p:pic>
        <p:nvPicPr>
          <p:cNvPr id="1065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2924175"/>
            <a:ext cx="41036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400" y="2924175"/>
            <a:ext cx="39258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13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250825" y="333375"/>
            <a:ext cx="7772400" cy="508000"/>
          </a:xfrm>
        </p:spPr>
        <p:txBody>
          <a:bodyPr>
            <a:noAutofit/>
          </a:bodyPr>
          <a:lstStyle/>
          <a:p>
            <a:pPr>
              <a:defRPr/>
            </a:pPr>
            <a:r>
              <a:rPr lang="nl-NL" dirty="0"/>
              <a:t>TS EN 12464-1</a:t>
            </a:r>
          </a:p>
        </p:txBody>
      </p:sp>
      <p:pic>
        <p:nvPicPr>
          <p:cNvPr id="1075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0"/>
            <a:ext cx="44958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4" name="AutoShape 4"/>
          <p:cNvSpPr>
            <a:spLocks/>
          </p:cNvSpPr>
          <p:nvPr/>
        </p:nvSpPr>
        <p:spPr bwMode="auto">
          <a:xfrm>
            <a:off x="5105400" y="3124200"/>
            <a:ext cx="3354388" cy="414338"/>
          </a:xfrm>
          <a:prstGeom prst="borderCallout2">
            <a:avLst>
              <a:gd name="adj1" fmla="val 27588"/>
              <a:gd name="adj2" fmla="val -2273"/>
              <a:gd name="adj3" fmla="val 27588"/>
              <a:gd name="adj4" fmla="val -20162"/>
              <a:gd name="adj5" fmla="val -5366"/>
              <a:gd name="adj6" fmla="val -79648"/>
            </a:avLst>
          </a:prstGeom>
          <a:solidFill>
            <a:schemeClr val="accent2"/>
          </a:solidFill>
          <a:ln w="9525">
            <a:solidFill>
              <a:schemeClr val="tx1"/>
            </a:solidFill>
            <a:miter lim="800000"/>
            <a:headEnd/>
            <a:tailEnd type="triangle" w="med" len="med"/>
          </a:ln>
        </p:spPr>
        <p:txBody>
          <a:bodyPr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dirty="0"/>
              <a:t>Aydınlık Düzeyi</a:t>
            </a:r>
            <a:r>
              <a:rPr lang="en-GB" dirty="0"/>
              <a:t> [lux] </a:t>
            </a:r>
          </a:p>
        </p:txBody>
      </p:sp>
      <p:sp>
        <p:nvSpPr>
          <p:cNvPr id="107525" name="AutoShape 5"/>
          <p:cNvSpPr>
            <a:spLocks/>
          </p:cNvSpPr>
          <p:nvPr/>
        </p:nvSpPr>
        <p:spPr bwMode="auto">
          <a:xfrm>
            <a:off x="5105400" y="1752600"/>
            <a:ext cx="1800225" cy="414338"/>
          </a:xfrm>
          <a:prstGeom prst="borderCallout2">
            <a:avLst>
              <a:gd name="adj1" fmla="val 27588"/>
              <a:gd name="adj2" fmla="val -4231"/>
              <a:gd name="adj3" fmla="val 27588"/>
              <a:gd name="adj4" fmla="val -94796"/>
              <a:gd name="adj5" fmla="val 54787"/>
              <a:gd name="adj6" fmla="val -177162"/>
            </a:avLst>
          </a:prstGeom>
          <a:solidFill>
            <a:schemeClr val="accent2"/>
          </a:solidFill>
          <a:ln w="9525">
            <a:solidFill>
              <a:schemeClr val="tx1"/>
            </a:solidFill>
            <a:miter lim="800000"/>
            <a:headEnd/>
            <a:tailEnd type="triangle" w="med" len="med"/>
          </a:ln>
        </p:spPr>
        <p:txBody>
          <a:bodyPr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dirty="0"/>
              <a:t>Alt sektör</a:t>
            </a:r>
            <a:endParaRPr lang="en-GB" dirty="0"/>
          </a:p>
        </p:txBody>
      </p:sp>
      <p:sp>
        <p:nvSpPr>
          <p:cNvPr id="107526" name="AutoShape 6"/>
          <p:cNvSpPr>
            <a:spLocks/>
          </p:cNvSpPr>
          <p:nvPr/>
        </p:nvSpPr>
        <p:spPr bwMode="auto">
          <a:xfrm>
            <a:off x="5105400" y="2438400"/>
            <a:ext cx="1800225" cy="414338"/>
          </a:xfrm>
          <a:prstGeom prst="borderCallout2">
            <a:avLst>
              <a:gd name="adj1" fmla="val 27588"/>
              <a:gd name="adj2" fmla="val -4231"/>
              <a:gd name="adj3" fmla="val 27588"/>
              <a:gd name="adj4" fmla="val -97000"/>
              <a:gd name="adj5" fmla="val 104981"/>
              <a:gd name="adj6" fmla="val -181481"/>
            </a:avLst>
          </a:prstGeom>
          <a:solidFill>
            <a:schemeClr val="accent2"/>
          </a:solidFill>
          <a:ln w="9525">
            <a:solidFill>
              <a:schemeClr val="tx1"/>
            </a:solidFill>
            <a:miter lim="800000"/>
            <a:headEnd/>
            <a:tailEnd type="triangle" w="med" len="med"/>
          </a:ln>
        </p:spPr>
        <p:txBody>
          <a:bodyPr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dirty="0"/>
              <a:t>Yapılan iş</a:t>
            </a:r>
            <a:endParaRPr lang="en-GB" dirty="0"/>
          </a:p>
        </p:txBody>
      </p:sp>
      <p:sp>
        <p:nvSpPr>
          <p:cNvPr id="107527" name="AutoShape 7"/>
          <p:cNvSpPr>
            <a:spLocks/>
          </p:cNvSpPr>
          <p:nvPr/>
        </p:nvSpPr>
        <p:spPr bwMode="auto">
          <a:xfrm>
            <a:off x="5105400" y="3759200"/>
            <a:ext cx="2514600" cy="711200"/>
          </a:xfrm>
          <a:prstGeom prst="borderCallout2">
            <a:avLst>
              <a:gd name="adj1" fmla="val 16069"/>
              <a:gd name="adj2" fmla="val -3032"/>
              <a:gd name="adj3" fmla="val 16069"/>
              <a:gd name="adj4" fmla="val -49241"/>
              <a:gd name="adj5" fmla="val -115625"/>
              <a:gd name="adj6" fmla="val -94824"/>
            </a:avLst>
          </a:prstGeom>
          <a:solidFill>
            <a:schemeClr val="accent2"/>
          </a:solidFill>
          <a:ln w="9525">
            <a:solidFill>
              <a:schemeClr val="tx1"/>
            </a:solidFill>
            <a:miter lim="800000"/>
            <a:headEnd/>
            <a:tailEnd type="triangle" w="med" len="med"/>
          </a:ln>
        </p:spPr>
        <p:txBody>
          <a:bodyPr anchor="ctr">
            <a:spAutoFit/>
          </a:bodyP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a:t>Kamaşma sınırlama katsayısı</a:t>
            </a:r>
            <a:endParaRPr lang="en-GB"/>
          </a:p>
        </p:txBody>
      </p:sp>
      <p:sp>
        <p:nvSpPr>
          <p:cNvPr id="107528" name="AutoShape 8"/>
          <p:cNvSpPr>
            <a:spLocks/>
          </p:cNvSpPr>
          <p:nvPr/>
        </p:nvSpPr>
        <p:spPr bwMode="auto">
          <a:xfrm>
            <a:off x="5105400" y="4724400"/>
            <a:ext cx="2438400" cy="406400"/>
          </a:xfrm>
          <a:prstGeom prst="borderCallout2">
            <a:avLst>
              <a:gd name="adj1" fmla="val 28125"/>
              <a:gd name="adj2" fmla="val -3125"/>
              <a:gd name="adj3" fmla="val 28125"/>
              <a:gd name="adj4" fmla="val -20769"/>
              <a:gd name="adj5" fmla="val -111718"/>
              <a:gd name="adj6" fmla="val -84245"/>
            </a:avLst>
          </a:prstGeom>
          <a:solidFill>
            <a:schemeClr val="accent2"/>
          </a:solidFill>
          <a:ln w="9525">
            <a:solidFill>
              <a:schemeClr val="tx1"/>
            </a:solidFill>
            <a:miter lim="800000"/>
            <a:headEnd/>
            <a:tailEnd type="triangle" w="med" len="med"/>
          </a:ln>
        </p:spPr>
        <p:txBody>
          <a:bodyPr anchor="ctr">
            <a:spAutoFit/>
          </a:bodyP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a:t>Renksel geriverim </a:t>
            </a:r>
            <a:endParaRPr lang="en-GB"/>
          </a:p>
        </p:txBody>
      </p:sp>
      <p:sp>
        <p:nvSpPr>
          <p:cNvPr id="107529" name="AutoShape 9"/>
          <p:cNvSpPr>
            <a:spLocks/>
          </p:cNvSpPr>
          <p:nvPr/>
        </p:nvSpPr>
        <p:spPr bwMode="auto">
          <a:xfrm>
            <a:off x="5105400" y="5410200"/>
            <a:ext cx="2133600" cy="406400"/>
          </a:xfrm>
          <a:prstGeom prst="borderCallout2">
            <a:avLst>
              <a:gd name="adj1" fmla="val 28125"/>
              <a:gd name="adj2" fmla="val -3569"/>
              <a:gd name="adj3" fmla="val 28125"/>
              <a:gd name="adj4" fmla="val -17111"/>
              <a:gd name="adj5" fmla="val 157815"/>
              <a:gd name="adj6" fmla="val -65625"/>
            </a:avLst>
          </a:prstGeom>
          <a:solidFill>
            <a:schemeClr val="accent2"/>
          </a:solidFill>
          <a:ln w="9525">
            <a:solidFill>
              <a:schemeClr val="tx1"/>
            </a:solidFill>
            <a:miter lim="800000"/>
            <a:headEnd/>
            <a:tailEnd type="triangle" w="med" len="med"/>
          </a:ln>
        </p:spPr>
        <p:txBody>
          <a:bodyPr anchor="ctr">
            <a:spAutoFit/>
          </a:bodyP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a:t>Notlar</a:t>
            </a:r>
            <a:endParaRPr lang="en-GB"/>
          </a:p>
        </p:txBody>
      </p:sp>
    </p:spTree>
    <p:extLst>
      <p:ext uri="{BB962C8B-B14F-4D97-AF65-F5344CB8AC3E}">
        <p14:creationId xmlns:p14="http://schemas.microsoft.com/office/powerpoint/2010/main" val="3665574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EAC81-FF7D-47E4-BF2B-82A2B72BEFCE}"/>
              </a:ext>
            </a:extLst>
          </p:cNvPr>
          <p:cNvSpPr>
            <a:spLocks noGrp="1"/>
          </p:cNvSpPr>
          <p:nvPr>
            <p:ph type="title"/>
          </p:nvPr>
        </p:nvSpPr>
        <p:spPr>
          <a:xfrm>
            <a:off x="158216" y="32937"/>
            <a:ext cx="8246993" cy="994172"/>
          </a:xfrm>
        </p:spPr>
        <p:txBody>
          <a:bodyPr>
            <a:normAutofit/>
          </a:bodyPr>
          <a:lstStyle/>
          <a:p>
            <a:r>
              <a:rPr lang="en-US" dirty="0" err="1"/>
              <a:t>Verimli</a:t>
            </a:r>
            <a:r>
              <a:rPr lang="en-US" dirty="0"/>
              <a:t> </a:t>
            </a:r>
            <a:r>
              <a:rPr lang="en-US" dirty="0" err="1"/>
              <a:t>Armatürler</a:t>
            </a:r>
            <a:r>
              <a:rPr lang="en-US" dirty="0"/>
              <a:t> (</a:t>
            </a:r>
            <a:r>
              <a:rPr lang="tr-TR" dirty="0"/>
              <a:t>Ofis </a:t>
            </a:r>
            <a:r>
              <a:rPr lang="en-US" dirty="0" err="1"/>
              <a:t>örneği</a:t>
            </a:r>
            <a:r>
              <a:rPr lang="en-US" dirty="0"/>
              <a:t>)</a:t>
            </a:r>
            <a:endParaRPr lang="tr-TR" dirty="0"/>
          </a:p>
        </p:txBody>
      </p:sp>
      <p:graphicFrame>
        <p:nvGraphicFramePr>
          <p:cNvPr id="3" name="Table 2">
            <a:extLst>
              <a:ext uri="{FF2B5EF4-FFF2-40B4-BE49-F238E27FC236}">
                <a16:creationId xmlns:a16="http://schemas.microsoft.com/office/drawing/2014/main" id="{E8CA09B3-74AE-4E75-9C19-BC6C3F28E804}"/>
              </a:ext>
            </a:extLst>
          </p:cNvPr>
          <p:cNvGraphicFramePr>
            <a:graphicFrameLocks noGrp="1"/>
          </p:cNvGraphicFramePr>
          <p:nvPr>
            <p:extLst>
              <p:ext uri="{D42A27DB-BD31-4B8C-83A1-F6EECF244321}">
                <p14:modId xmlns:p14="http://schemas.microsoft.com/office/powerpoint/2010/main" val="19990714"/>
              </p:ext>
            </p:extLst>
          </p:nvPr>
        </p:nvGraphicFramePr>
        <p:xfrm>
          <a:off x="190294" y="3555766"/>
          <a:ext cx="8763412" cy="2548445"/>
        </p:xfrm>
        <a:graphic>
          <a:graphicData uri="http://schemas.openxmlformats.org/drawingml/2006/table">
            <a:tbl>
              <a:tblPr firstRow="1" bandRow="1">
                <a:tableStyleId>{5C22544A-7EE6-4342-B048-85BDC9FD1C3A}</a:tableStyleId>
              </a:tblPr>
              <a:tblGrid>
                <a:gridCol w="2941546">
                  <a:extLst>
                    <a:ext uri="{9D8B030D-6E8A-4147-A177-3AD203B41FA5}">
                      <a16:colId xmlns:a16="http://schemas.microsoft.com/office/drawing/2014/main" val="452492142"/>
                    </a:ext>
                  </a:extLst>
                </a:gridCol>
                <a:gridCol w="1440160">
                  <a:extLst>
                    <a:ext uri="{9D8B030D-6E8A-4147-A177-3AD203B41FA5}">
                      <a16:colId xmlns:a16="http://schemas.microsoft.com/office/drawing/2014/main" val="2257530336"/>
                    </a:ext>
                  </a:extLst>
                </a:gridCol>
                <a:gridCol w="1656184">
                  <a:extLst>
                    <a:ext uri="{9D8B030D-6E8A-4147-A177-3AD203B41FA5}">
                      <a16:colId xmlns:a16="http://schemas.microsoft.com/office/drawing/2014/main" val="2661786328"/>
                    </a:ext>
                  </a:extLst>
                </a:gridCol>
                <a:gridCol w="1152128">
                  <a:extLst>
                    <a:ext uri="{9D8B030D-6E8A-4147-A177-3AD203B41FA5}">
                      <a16:colId xmlns:a16="http://schemas.microsoft.com/office/drawing/2014/main" val="1245810486"/>
                    </a:ext>
                  </a:extLst>
                </a:gridCol>
                <a:gridCol w="1573394">
                  <a:extLst>
                    <a:ext uri="{9D8B030D-6E8A-4147-A177-3AD203B41FA5}">
                      <a16:colId xmlns:a16="http://schemas.microsoft.com/office/drawing/2014/main" val="410355033"/>
                    </a:ext>
                  </a:extLst>
                </a:gridCol>
              </a:tblGrid>
              <a:tr h="840777">
                <a:tc>
                  <a:txBody>
                    <a:bodyPr/>
                    <a:lstStyle/>
                    <a:p>
                      <a:r>
                        <a:rPr lang="en-US" sz="2000" dirty="0"/>
                        <a:t>ARMATÜR TİPİ </a:t>
                      </a:r>
                      <a:endParaRPr lang="tr-TR" sz="2000" dirty="0"/>
                    </a:p>
                  </a:txBody>
                  <a:tcPr marL="68580" marR="68580" marT="34290" marB="34290"/>
                </a:tc>
                <a:tc>
                  <a:txBody>
                    <a:bodyPr/>
                    <a:lstStyle/>
                    <a:p>
                      <a:r>
                        <a:rPr lang="tr-TR" sz="2000" dirty="0"/>
                        <a:t>Armatür Adedi</a:t>
                      </a:r>
                    </a:p>
                  </a:txBody>
                  <a:tcPr marL="68580" marR="68580" marT="34290" marB="34290"/>
                </a:tc>
                <a:tc>
                  <a:txBody>
                    <a:bodyPr/>
                    <a:lstStyle/>
                    <a:p>
                      <a:r>
                        <a:rPr lang="tr-TR" sz="2000" dirty="0"/>
                        <a:t>Toplam Güç (W)</a:t>
                      </a:r>
                    </a:p>
                  </a:txBody>
                  <a:tcPr marL="68580" marR="68580" marT="34290" marB="34290"/>
                </a:tc>
                <a:tc>
                  <a:txBody>
                    <a:bodyPr/>
                    <a:lstStyle/>
                    <a:p>
                      <a:r>
                        <a:rPr lang="tr-TR" sz="2000" dirty="0" err="1"/>
                        <a:t>E</a:t>
                      </a:r>
                      <a:r>
                        <a:rPr lang="tr-TR" sz="2000" baseline="-25000" dirty="0" err="1"/>
                        <a:t>ort</a:t>
                      </a:r>
                      <a:r>
                        <a:rPr lang="tr-TR" sz="2000" baseline="-25000" dirty="0"/>
                        <a:t> </a:t>
                      </a:r>
                      <a:r>
                        <a:rPr lang="tr-TR" sz="2000" dirty="0"/>
                        <a:t>(lx)</a:t>
                      </a:r>
                    </a:p>
                  </a:txBody>
                  <a:tcPr marL="68580" marR="68580" marT="34290" marB="34290"/>
                </a:tc>
                <a:tc>
                  <a:txBody>
                    <a:bodyPr/>
                    <a:lstStyle/>
                    <a:p>
                      <a:r>
                        <a:rPr lang="tr-TR" sz="2000" dirty="0"/>
                        <a:t>W/m</a:t>
                      </a:r>
                      <a:r>
                        <a:rPr lang="tr-TR" sz="2000" baseline="30000" dirty="0"/>
                        <a:t>2</a:t>
                      </a:r>
                      <a:r>
                        <a:rPr lang="tr-TR" sz="2000" dirty="0"/>
                        <a:t>/100lx</a:t>
                      </a:r>
                    </a:p>
                  </a:txBody>
                  <a:tcPr marL="68580" marR="68580" marT="34290" marB="34290"/>
                </a:tc>
                <a:extLst>
                  <a:ext uri="{0D108BD9-81ED-4DB2-BD59-A6C34878D82A}">
                    <a16:rowId xmlns:a16="http://schemas.microsoft.com/office/drawing/2014/main" val="1664010622"/>
                  </a:ext>
                </a:extLst>
              </a:tr>
              <a:tr h="426917">
                <a:tc>
                  <a:txBody>
                    <a:bodyPr/>
                    <a:lstStyle/>
                    <a:p>
                      <a:r>
                        <a:rPr lang="tr-TR" sz="2000" dirty="0"/>
                        <a:t>4x18W Tüp Floresan T8</a:t>
                      </a:r>
                    </a:p>
                  </a:txBody>
                  <a:tcPr marL="68580" marR="68580" marT="34290" marB="34290"/>
                </a:tc>
                <a:tc>
                  <a:txBody>
                    <a:bodyPr/>
                    <a:lstStyle/>
                    <a:p>
                      <a:r>
                        <a:rPr lang="tr-TR" sz="2000" dirty="0"/>
                        <a:t>306</a:t>
                      </a:r>
                    </a:p>
                  </a:txBody>
                  <a:tcPr marL="68580" marR="68580" marT="34290" marB="34290"/>
                </a:tc>
                <a:tc>
                  <a:txBody>
                    <a:bodyPr/>
                    <a:lstStyle/>
                    <a:p>
                      <a:r>
                        <a:rPr lang="tr-TR" sz="2000" dirty="0"/>
                        <a:t>22032</a:t>
                      </a:r>
                    </a:p>
                  </a:txBody>
                  <a:tcPr marL="68580" marR="68580" marT="34290" marB="34290"/>
                </a:tc>
                <a:tc>
                  <a:txBody>
                    <a:bodyPr/>
                    <a:lstStyle/>
                    <a:p>
                      <a:r>
                        <a:rPr lang="tr-TR" sz="2000" dirty="0"/>
                        <a:t>520</a:t>
                      </a:r>
                    </a:p>
                  </a:txBody>
                  <a:tcPr marL="68580" marR="68580" marT="34290" marB="34290"/>
                </a:tc>
                <a:tc>
                  <a:txBody>
                    <a:bodyPr/>
                    <a:lstStyle/>
                    <a:p>
                      <a:r>
                        <a:rPr lang="tr-TR" sz="2000" dirty="0"/>
                        <a:t>2,12</a:t>
                      </a:r>
                    </a:p>
                  </a:txBody>
                  <a:tcPr marL="68580" marR="68580" marT="34290" marB="34290"/>
                </a:tc>
                <a:extLst>
                  <a:ext uri="{0D108BD9-81ED-4DB2-BD59-A6C34878D82A}">
                    <a16:rowId xmlns:a16="http://schemas.microsoft.com/office/drawing/2014/main" val="4257525987"/>
                  </a:ext>
                </a:extLst>
              </a:tr>
              <a:tr h="426917">
                <a:tc>
                  <a:txBody>
                    <a:bodyPr/>
                    <a:lstStyle/>
                    <a:p>
                      <a:r>
                        <a:rPr lang="tr-TR" sz="2000" dirty="0"/>
                        <a:t>3x14W Tüp Floresan T5</a:t>
                      </a:r>
                    </a:p>
                  </a:txBody>
                  <a:tcPr marL="68580" marR="68580" marT="34290" marB="34290"/>
                </a:tc>
                <a:tc>
                  <a:txBody>
                    <a:bodyPr/>
                    <a:lstStyle/>
                    <a:p>
                      <a:r>
                        <a:rPr lang="tr-TR" sz="2000" dirty="0"/>
                        <a:t>440</a:t>
                      </a:r>
                    </a:p>
                  </a:txBody>
                  <a:tcPr marL="68580" marR="68580" marT="34290" marB="34290"/>
                </a:tc>
                <a:tc>
                  <a:txBody>
                    <a:bodyPr/>
                    <a:lstStyle/>
                    <a:p>
                      <a:r>
                        <a:rPr lang="tr-TR" sz="2000" dirty="0"/>
                        <a:t>21120</a:t>
                      </a:r>
                    </a:p>
                  </a:txBody>
                  <a:tcPr marL="68580" marR="68580" marT="34290" marB="34290"/>
                </a:tc>
                <a:tc>
                  <a:txBody>
                    <a:bodyPr/>
                    <a:lstStyle/>
                    <a:p>
                      <a:r>
                        <a:rPr lang="tr-TR" sz="2000" dirty="0"/>
                        <a:t>513</a:t>
                      </a:r>
                    </a:p>
                  </a:txBody>
                  <a:tcPr marL="68580" marR="68580" marT="34290" marB="34290"/>
                </a:tc>
                <a:tc>
                  <a:txBody>
                    <a:bodyPr/>
                    <a:lstStyle/>
                    <a:p>
                      <a:r>
                        <a:rPr lang="tr-TR" sz="2000" dirty="0"/>
                        <a:t>2,06</a:t>
                      </a:r>
                    </a:p>
                  </a:txBody>
                  <a:tcPr marL="68580" marR="68580" marT="34290" marB="34290"/>
                </a:tc>
                <a:extLst>
                  <a:ext uri="{0D108BD9-81ED-4DB2-BD59-A6C34878D82A}">
                    <a16:rowId xmlns:a16="http://schemas.microsoft.com/office/drawing/2014/main" val="3925664257"/>
                  </a:ext>
                </a:extLst>
              </a:tr>
              <a:tr h="426917">
                <a:tc>
                  <a:txBody>
                    <a:bodyPr/>
                    <a:lstStyle/>
                    <a:p>
                      <a:r>
                        <a:rPr lang="tr-TR" sz="2000" dirty="0"/>
                        <a:t>2x28W Tüp Floresan T5</a:t>
                      </a:r>
                    </a:p>
                  </a:txBody>
                  <a:tcPr marL="68580" marR="68580" marT="34290" marB="34290"/>
                </a:tc>
                <a:tc>
                  <a:txBody>
                    <a:bodyPr/>
                    <a:lstStyle/>
                    <a:p>
                      <a:r>
                        <a:rPr lang="tr-TR" sz="2000" dirty="0"/>
                        <a:t>240</a:t>
                      </a:r>
                    </a:p>
                  </a:txBody>
                  <a:tcPr marL="68580" marR="68580" marT="34290" marB="34290"/>
                </a:tc>
                <a:tc>
                  <a:txBody>
                    <a:bodyPr/>
                    <a:lstStyle/>
                    <a:p>
                      <a:r>
                        <a:rPr lang="tr-TR" sz="2000" dirty="0"/>
                        <a:t>15360</a:t>
                      </a:r>
                    </a:p>
                  </a:txBody>
                  <a:tcPr marL="68580" marR="68580" marT="34290" marB="34290"/>
                </a:tc>
                <a:tc>
                  <a:txBody>
                    <a:bodyPr/>
                    <a:lstStyle/>
                    <a:p>
                      <a:r>
                        <a:rPr lang="tr-TR" sz="2000" dirty="0"/>
                        <a:t>516</a:t>
                      </a:r>
                    </a:p>
                  </a:txBody>
                  <a:tcPr marL="68580" marR="68580" marT="34290" marB="34290"/>
                </a:tc>
                <a:tc>
                  <a:txBody>
                    <a:bodyPr/>
                    <a:lstStyle/>
                    <a:p>
                      <a:r>
                        <a:rPr lang="tr-TR" sz="2000" dirty="0"/>
                        <a:t>1,49</a:t>
                      </a:r>
                    </a:p>
                  </a:txBody>
                  <a:tcPr marL="68580" marR="68580" marT="34290" marB="34290"/>
                </a:tc>
                <a:extLst>
                  <a:ext uri="{0D108BD9-81ED-4DB2-BD59-A6C34878D82A}">
                    <a16:rowId xmlns:a16="http://schemas.microsoft.com/office/drawing/2014/main" val="4046592116"/>
                  </a:ext>
                </a:extLst>
              </a:tr>
              <a:tr h="426917">
                <a:tc>
                  <a:txBody>
                    <a:bodyPr/>
                    <a:lstStyle/>
                    <a:p>
                      <a:r>
                        <a:rPr lang="tr-TR" sz="2000" dirty="0"/>
                        <a:t>LED</a:t>
                      </a:r>
                    </a:p>
                  </a:txBody>
                  <a:tcPr marL="68580" marR="68580" marT="34290" marB="34290"/>
                </a:tc>
                <a:tc>
                  <a:txBody>
                    <a:bodyPr/>
                    <a:lstStyle/>
                    <a:p>
                      <a:r>
                        <a:rPr lang="tr-TR" sz="2000" dirty="0"/>
                        <a:t>272</a:t>
                      </a:r>
                    </a:p>
                  </a:txBody>
                  <a:tcPr marL="68580" marR="68580" marT="34290" marB="34290"/>
                </a:tc>
                <a:tc>
                  <a:txBody>
                    <a:bodyPr/>
                    <a:lstStyle/>
                    <a:p>
                      <a:r>
                        <a:rPr lang="tr-TR" sz="2000" dirty="0"/>
                        <a:t>10880</a:t>
                      </a:r>
                    </a:p>
                  </a:txBody>
                  <a:tcPr marL="68580" marR="68580" marT="34290" marB="34290"/>
                </a:tc>
                <a:tc>
                  <a:txBody>
                    <a:bodyPr/>
                    <a:lstStyle/>
                    <a:p>
                      <a:r>
                        <a:rPr lang="tr-TR" sz="2000" dirty="0"/>
                        <a:t>514</a:t>
                      </a:r>
                    </a:p>
                  </a:txBody>
                  <a:tcPr marL="68580" marR="68580" marT="34290" marB="34290"/>
                </a:tc>
                <a:tc>
                  <a:txBody>
                    <a:bodyPr/>
                    <a:lstStyle/>
                    <a:p>
                      <a:r>
                        <a:rPr lang="tr-TR" sz="2000" dirty="0"/>
                        <a:t>1,06</a:t>
                      </a:r>
                    </a:p>
                  </a:txBody>
                  <a:tcPr marL="68580" marR="68580" marT="34290" marB="34290"/>
                </a:tc>
                <a:extLst>
                  <a:ext uri="{0D108BD9-81ED-4DB2-BD59-A6C34878D82A}">
                    <a16:rowId xmlns:a16="http://schemas.microsoft.com/office/drawing/2014/main" val="1955380730"/>
                  </a:ext>
                </a:extLst>
              </a:tr>
            </a:tbl>
          </a:graphicData>
        </a:graphic>
      </p:graphicFrame>
      <p:sp>
        <p:nvSpPr>
          <p:cNvPr id="5" name="TextBox 4">
            <a:extLst>
              <a:ext uri="{FF2B5EF4-FFF2-40B4-BE49-F238E27FC236}">
                <a16:creationId xmlns:a16="http://schemas.microsoft.com/office/drawing/2014/main" id="{0BD2AF77-EAF6-4016-A375-FEC0695A97BF}"/>
              </a:ext>
            </a:extLst>
          </p:cNvPr>
          <p:cNvSpPr txBox="1"/>
          <p:nvPr/>
        </p:nvSpPr>
        <p:spPr>
          <a:xfrm>
            <a:off x="603702" y="6219987"/>
            <a:ext cx="7356023" cy="577081"/>
          </a:xfrm>
          <a:prstGeom prst="rect">
            <a:avLst/>
          </a:prstGeom>
          <a:noFill/>
        </p:spPr>
        <p:txBody>
          <a:bodyPr wrap="square" rtlCol="0">
            <a:spAutoFit/>
          </a:bodyPr>
          <a:lstStyle/>
          <a:p>
            <a:r>
              <a:rPr lang="pt-BR" dirty="0"/>
              <a:t>S = </a:t>
            </a:r>
            <a:r>
              <a:rPr lang="tr-TR" dirty="0"/>
              <a:t>40</a:t>
            </a:r>
            <a:r>
              <a:rPr lang="pt-BR" dirty="0"/>
              <a:t>m x </a:t>
            </a:r>
            <a:r>
              <a:rPr lang="tr-TR" dirty="0"/>
              <a:t>50</a:t>
            </a:r>
            <a:r>
              <a:rPr lang="pt-BR" dirty="0"/>
              <a:t>m; H = 3 m; </a:t>
            </a:r>
            <a:r>
              <a:rPr lang="tr-TR" dirty="0"/>
              <a:t>h</a:t>
            </a:r>
            <a:r>
              <a:rPr lang="tr-TR" baseline="-25000" dirty="0"/>
              <a:t>çd</a:t>
            </a:r>
            <a:r>
              <a:rPr lang="tr-TR" dirty="0"/>
              <a:t>=0,8m ρ</a:t>
            </a:r>
            <a:r>
              <a:rPr lang="tr-TR" baseline="-25000" dirty="0"/>
              <a:t>T</a:t>
            </a:r>
            <a:r>
              <a:rPr lang="tr-TR" dirty="0"/>
              <a:t>=%70 ; ρ</a:t>
            </a:r>
            <a:r>
              <a:rPr lang="tr-TR" baseline="-25000" dirty="0"/>
              <a:t>D</a:t>
            </a:r>
            <a:r>
              <a:rPr lang="tr-TR" dirty="0"/>
              <a:t>=%50 ; ρ</a:t>
            </a:r>
            <a:r>
              <a:rPr lang="tr-TR" baseline="-25000" dirty="0"/>
              <a:t>Z</a:t>
            </a:r>
            <a:r>
              <a:rPr lang="tr-TR" dirty="0"/>
              <a:t>=%20 ; BF=0,8</a:t>
            </a:r>
          </a:p>
          <a:p>
            <a:endParaRPr lang="en-US" sz="1350" dirty="0"/>
          </a:p>
        </p:txBody>
      </p:sp>
      <p:grpSp>
        <p:nvGrpSpPr>
          <p:cNvPr id="6" name="Group 5">
            <a:extLst>
              <a:ext uri="{FF2B5EF4-FFF2-40B4-BE49-F238E27FC236}">
                <a16:creationId xmlns:a16="http://schemas.microsoft.com/office/drawing/2014/main" id="{C1F556B6-5856-47BF-8801-207E62ACDE43}"/>
              </a:ext>
            </a:extLst>
          </p:cNvPr>
          <p:cNvGrpSpPr/>
          <p:nvPr/>
        </p:nvGrpSpPr>
        <p:grpSpPr>
          <a:xfrm>
            <a:off x="53965" y="1047960"/>
            <a:ext cx="3960440" cy="1164080"/>
            <a:chOff x="5913628" y="3741222"/>
            <a:chExt cx="5569811" cy="2751653"/>
          </a:xfrm>
        </p:grpSpPr>
        <p:pic>
          <p:nvPicPr>
            <p:cNvPr id="7" name="Picture 6">
              <a:extLst>
                <a:ext uri="{FF2B5EF4-FFF2-40B4-BE49-F238E27FC236}">
                  <a16:creationId xmlns:a16="http://schemas.microsoft.com/office/drawing/2014/main" id="{8D0B1FA9-9EE4-476E-BE3B-B81865FF3A7C}"/>
                </a:ext>
              </a:extLst>
            </p:cNvPr>
            <p:cNvPicPr>
              <a:picLocks noChangeAspect="1"/>
            </p:cNvPicPr>
            <p:nvPr/>
          </p:nvPicPr>
          <p:blipFill>
            <a:blip r:embed="rId2"/>
            <a:stretch>
              <a:fillRect/>
            </a:stretch>
          </p:blipFill>
          <p:spPr>
            <a:xfrm>
              <a:off x="5913628" y="3741222"/>
              <a:ext cx="5569811" cy="2751653"/>
            </a:xfrm>
            <a:prstGeom prst="rect">
              <a:avLst/>
            </a:prstGeom>
          </p:spPr>
        </p:pic>
        <p:pic>
          <p:nvPicPr>
            <p:cNvPr id="8" name="Picture 7">
              <a:extLst>
                <a:ext uri="{FF2B5EF4-FFF2-40B4-BE49-F238E27FC236}">
                  <a16:creationId xmlns:a16="http://schemas.microsoft.com/office/drawing/2014/main" id="{AE29AA88-5964-4639-9146-D200E6A22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621" y="4637314"/>
              <a:ext cx="1701139" cy="1701139"/>
            </a:xfrm>
            <a:prstGeom prst="rect">
              <a:avLst/>
            </a:prstGeom>
          </p:spPr>
        </p:pic>
      </p:grpSp>
      <p:grpSp>
        <p:nvGrpSpPr>
          <p:cNvPr id="9" name="Group 8">
            <a:extLst>
              <a:ext uri="{FF2B5EF4-FFF2-40B4-BE49-F238E27FC236}">
                <a16:creationId xmlns:a16="http://schemas.microsoft.com/office/drawing/2014/main" id="{50E3CA2D-4F19-47AC-AF35-169FE842375A}"/>
              </a:ext>
            </a:extLst>
          </p:cNvPr>
          <p:cNvGrpSpPr/>
          <p:nvPr/>
        </p:nvGrpSpPr>
        <p:grpSpPr>
          <a:xfrm>
            <a:off x="4119480" y="1102024"/>
            <a:ext cx="4608512" cy="1164081"/>
            <a:chOff x="5554520" y="1563694"/>
            <a:chExt cx="5879603" cy="2905113"/>
          </a:xfrm>
        </p:grpSpPr>
        <p:pic>
          <p:nvPicPr>
            <p:cNvPr id="10" name="Picture 9">
              <a:extLst>
                <a:ext uri="{FF2B5EF4-FFF2-40B4-BE49-F238E27FC236}">
                  <a16:creationId xmlns:a16="http://schemas.microsoft.com/office/drawing/2014/main" id="{6AB635F3-2F4F-452A-88E3-B74607DA794F}"/>
                </a:ext>
              </a:extLst>
            </p:cNvPr>
            <p:cNvPicPr>
              <a:picLocks noChangeAspect="1"/>
            </p:cNvPicPr>
            <p:nvPr/>
          </p:nvPicPr>
          <p:blipFill>
            <a:blip r:embed="rId4"/>
            <a:stretch>
              <a:fillRect/>
            </a:stretch>
          </p:blipFill>
          <p:spPr>
            <a:xfrm>
              <a:off x="5554520" y="1563694"/>
              <a:ext cx="5879603" cy="2905113"/>
            </a:xfrm>
            <a:prstGeom prst="rect">
              <a:avLst/>
            </a:prstGeom>
          </p:spPr>
        </p:pic>
        <p:pic>
          <p:nvPicPr>
            <p:cNvPr id="11" name="Picture 10">
              <a:extLst>
                <a:ext uri="{FF2B5EF4-FFF2-40B4-BE49-F238E27FC236}">
                  <a16:creationId xmlns:a16="http://schemas.microsoft.com/office/drawing/2014/main" id="{57C1E7A6-46E2-469F-9175-B94013925D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6146" y="2604381"/>
              <a:ext cx="1763485" cy="1763485"/>
            </a:xfrm>
            <a:prstGeom prst="rect">
              <a:avLst/>
            </a:prstGeom>
          </p:spPr>
        </p:pic>
      </p:grpSp>
      <p:grpSp>
        <p:nvGrpSpPr>
          <p:cNvPr id="12" name="Group 11">
            <a:extLst>
              <a:ext uri="{FF2B5EF4-FFF2-40B4-BE49-F238E27FC236}">
                <a16:creationId xmlns:a16="http://schemas.microsoft.com/office/drawing/2014/main" id="{ECC16DD2-6498-4B1D-8D42-C4E548C46A18}"/>
              </a:ext>
            </a:extLst>
          </p:cNvPr>
          <p:cNvGrpSpPr/>
          <p:nvPr/>
        </p:nvGrpSpPr>
        <p:grpSpPr>
          <a:xfrm>
            <a:off x="67882" y="2256028"/>
            <a:ext cx="3960440" cy="1224136"/>
            <a:chOff x="5255863" y="2067077"/>
            <a:chExt cx="5699123" cy="2723845"/>
          </a:xfrm>
        </p:grpSpPr>
        <p:pic>
          <p:nvPicPr>
            <p:cNvPr id="13" name="Picture 12">
              <a:extLst>
                <a:ext uri="{FF2B5EF4-FFF2-40B4-BE49-F238E27FC236}">
                  <a16:creationId xmlns:a16="http://schemas.microsoft.com/office/drawing/2014/main" id="{5C8AE79B-8B75-4DED-985B-AF5B704C97FD}"/>
                </a:ext>
              </a:extLst>
            </p:cNvPr>
            <p:cNvPicPr>
              <a:picLocks noChangeAspect="1"/>
            </p:cNvPicPr>
            <p:nvPr/>
          </p:nvPicPr>
          <p:blipFill>
            <a:blip r:embed="rId6"/>
            <a:stretch>
              <a:fillRect/>
            </a:stretch>
          </p:blipFill>
          <p:spPr>
            <a:xfrm>
              <a:off x="5255863" y="2067077"/>
              <a:ext cx="5699123" cy="2723845"/>
            </a:xfrm>
            <a:prstGeom prst="rect">
              <a:avLst/>
            </a:prstGeom>
          </p:spPr>
        </p:pic>
        <p:pic>
          <p:nvPicPr>
            <p:cNvPr id="14" name="Picture 13">
              <a:extLst>
                <a:ext uri="{FF2B5EF4-FFF2-40B4-BE49-F238E27FC236}">
                  <a16:creationId xmlns:a16="http://schemas.microsoft.com/office/drawing/2014/main" id="{3EEA9C54-3B47-4990-B8C4-28C192C445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2998" y="3310019"/>
              <a:ext cx="2130383" cy="882587"/>
            </a:xfrm>
            <a:prstGeom prst="rect">
              <a:avLst/>
            </a:prstGeom>
          </p:spPr>
        </p:pic>
      </p:grpSp>
      <p:grpSp>
        <p:nvGrpSpPr>
          <p:cNvPr id="15" name="Group 14">
            <a:extLst>
              <a:ext uri="{FF2B5EF4-FFF2-40B4-BE49-F238E27FC236}">
                <a16:creationId xmlns:a16="http://schemas.microsoft.com/office/drawing/2014/main" id="{6CBE0955-2B75-490D-BBFD-D7B3B723F18D}"/>
              </a:ext>
            </a:extLst>
          </p:cNvPr>
          <p:cNvGrpSpPr/>
          <p:nvPr/>
        </p:nvGrpSpPr>
        <p:grpSpPr>
          <a:xfrm>
            <a:off x="4161518" y="2248249"/>
            <a:ext cx="4442930" cy="1231915"/>
            <a:chOff x="5277330" y="1786334"/>
            <a:chExt cx="6200171" cy="2809884"/>
          </a:xfrm>
        </p:grpSpPr>
        <p:pic>
          <p:nvPicPr>
            <p:cNvPr id="16" name="Picture 15">
              <a:extLst>
                <a:ext uri="{FF2B5EF4-FFF2-40B4-BE49-F238E27FC236}">
                  <a16:creationId xmlns:a16="http://schemas.microsoft.com/office/drawing/2014/main" id="{D4C55400-3898-4616-9ADB-3CB69AC54469}"/>
                </a:ext>
              </a:extLst>
            </p:cNvPr>
            <p:cNvPicPr>
              <a:picLocks noChangeAspect="1"/>
            </p:cNvPicPr>
            <p:nvPr/>
          </p:nvPicPr>
          <p:blipFill>
            <a:blip r:embed="rId8"/>
            <a:stretch>
              <a:fillRect/>
            </a:stretch>
          </p:blipFill>
          <p:spPr>
            <a:xfrm>
              <a:off x="5277330" y="1786334"/>
              <a:ext cx="6200171" cy="2809884"/>
            </a:xfrm>
            <a:prstGeom prst="rect">
              <a:avLst/>
            </a:prstGeom>
          </p:spPr>
        </p:pic>
        <p:pic>
          <p:nvPicPr>
            <p:cNvPr id="17" name="Picture 16">
              <a:extLst>
                <a:ext uri="{FF2B5EF4-FFF2-40B4-BE49-F238E27FC236}">
                  <a16:creationId xmlns:a16="http://schemas.microsoft.com/office/drawing/2014/main" id="{BA0BE3D0-5571-4F3B-9B8C-ED1A742228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2686" y="2885704"/>
              <a:ext cx="1613808" cy="1198197"/>
            </a:xfrm>
            <a:prstGeom prst="rect">
              <a:avLst/>
            </a:prstGeom>
          </p:spPr>
        </p:pic>
      </p:grpSp>
    </p:spTree>
    <p:extLst>
      <p:ext uri="{BB962C8B-B14F-4D97-AF65-F5344CB8AC3E}">
        <p14:creationId xmlns:p14="http://schemas.microsoft.com/office/powerpoint/2010/main" val="747379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94516" y="1255671"/>
            <a:ext cx="3408962"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2" name="Rectangle 1"/>
          <p:cNvSpPr/>
          <p:nvPr/>
        </p:nvSpPr>
        <p:spPr>
          <a:xfrm>
            <a:off x="2469235" y="2750303"/>
            <a:ext cx="1265042" cy="359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3" name="Title 2">
            <a:extLst>
              <a:ext uri="{FF2B5EF4-FFF2-40B4-BE49-F238E27FC236}">
                <a16:creationId xmlns:a16="http://schemas.microsoft.com/office/drawing/2014/main" id="{A7599422-D59C-41A3-A3BB-BAA5CF7F9B26}"/>
              </a:ext>
            </a:extLst>
          </p:cNvPr>
          <p:cNvSpPr>
            <a:spLocks noGrp="1"/>
          </p:cNvSpPr>
          <p:nvPr>
            <p:ph type="title"/>
          </p:nvPr>
        </p:nvSpPr>
        <p:spPr>
          <a:xfrm>
            <a:off x="110727" y="349645"/>
            <a:ext cx="8922545" cy="526727"/>
          </a:xfrm>
        </p:spPr>
        <p:txBody>
          <a:bodyPr>
            <a:noAutofit/>
          </a:bodyPr>
          <a:lstStyle/>
          <a:p>
            <a:r>
              <a:rPr lang="en-US" dirty="0" err="1">
                <a:latin typeface="+mn-lt"/>
              </a:rPr>
              <a:t>Verimli</a:t>
            </a:r>
            <a:r>
              <a:rPr lang="en-US" dirty="0">
                <a:latin typeface="+mn-lt"/>
              </a:rPr>
              <a:t> </a:t>
            </a:r>
            <a:r>
              <a:rPr lang="en-US" dirty="0" err="1">
                <a:latin typeface="+mn-lt"/>
              </a:rPr>
              <a:t>Armatürler</a:t>
            </a:r>
            <a:r>
              <a:rPr lang="en-US" dirty="0">
                <a:latin typeface="+mn-lt"/>
              </a:rPr>
              <a:t> (</a:t>
            </a:r>
            <a:r>
              <a:rPr lang="en-US" dirty="0" err="1">
                <a:latin typeface="+mn-lt"/>
              </a:rPr>
              <a:t>Yol</a:t>
            </a:r>
            <a:r>
              <a:rPr lang="en-US" dirty="0">
                <a:latin typeface="+mn-lt"/>
              </a:rPr>
              <a:t> </a:t>
            </a:r>
            <a:r>
              <a:rPr lang="en-US" dirty="0" err="1">
                <a:latin typeface="+mn-lt"/>
              </a:rPr>
              <a:t>Aydınlatması</a:t>
            </a:r>
            <a:r>
              <a:rPr lang="en-US" dirty="0">
                <a:latin typeface="+mn-lt"/>
              </a:rPr>
              <a:t>)</a:t>
            </a:r>
            <a:endParaRPr lang="tr-TR" dirty="0">
              <a:latin typeface="+mn-lt"/>
            </a:endParaRPr>
          </a:p>
        </p:txBody>
      </p:sp>
      <p:sp>
        <p:nvSpPr>
          <p:cNvPr id="5" name="Date Placeholder 3">
            <a:extLst>
              <a:ext uri="{FF2B5EF4-FFF2-40B4-BE49-F238E27FC236}">
                <a16:creationId xmlns:a16="http://schemas.microsoft.com/office/drawing/2014/main" id="{FEC1D1F1-3471-4044-9A3E-096EC8FEDD90}"/>
              </a:ext>
            </a:extLst>
          </p:cNvPr>
          <p:cNvSpPr>
            <a:spLocks noGrp="1"/>
          </p:cNvSpPr>
          <p:nvPr>
            <p:ph type="dt" sz="half" idx="2"/>
          </p:nvPr>
        </p:nvSpPr>
        <p:spPr>
          <a:prstGeom prst="rect">
            <a:avLst/>
          </a:prstGeom>
        </p:spPr>
        <p:txBody>
          <a:bodyPr vert="horz" lIns="68580" tIns="34290" rIns="68580" bIns="34290" rtlCol="0" anchor="ctr"/>
          <a:lstStyle>
            <a:lvl1pPr algn="l">
              <a:defRPr sz="675">
                <a:solidFill>
                  <a:srgbClr val="FFFFFF"/>
                </a:solidFill>
              </a:defRPr>
            </a:lvl1pPr>
          </a:lstStyle>
          <a:p>
            <a:r>
              <a:rPr lang="tr-TR"/>
              <a:t>12 Nisan 2019</a:t>
            </a:r>
            <a:endParaRPr lang="tr-TR" dirty="0"/>
          </a:p>
        </p:txBody>
      </p:sp>
      <p:sp>
        <p:nvSpPr>
          <p:cNvPr id="6" name="Footer Placeholder 4">
            <a:extLst>
              <a:ext uri="{FF2B5EF4-FFF2-40B4-BE49-F238E27FC236}">
                <a16:creationId xmlns:a16="http://schemas.microsoft.com/office/drawing/2014/main" id="{DAF8613D-5433-40CD-ACE0-F02DE903EAA8}"/>
              </a:ext>
            </a:extLst>
          </p:cNvPr>
          <p:cNvSpPr>
            <a:spLocks noGrp="1"/>
          </p:cNvSpPr>
          <p:nvPr>
            <p:ph type="ftr" sz="quarter" idx="3"/>
          </p:nvPr>
        </p:nvSpPr>
        <p:spPr>
          <a:prstGeom prst="rect">
            <a:avLst/>
          </a:prstGeom>
        </p:spPr>
        <p:txBody>
          <a:bodyPr vert="horz" lIns="68580" tIns="34290" rIns="68580" bIns="34290" rtlCol="0" anchor="ctr"/>
          <a:lstStyle>
            <a:lvl1pPr algn="ctr">
              <a:defRPr sz="675" cap="all" baseline="0">
                <a:solidFill>
                  <a:srgbClr val="FFFFFF"/>
                </a:solidFill>
              </a:defRPr>
            </a:lvl1pPr>
          </a:lstStyle>
          <a:p>
            <a:r>
              <a:rPr lang="tr-TR" dirty="0"/>
              <a:t>Prof. Dr. Sermin onaygil</a:t>
            </a:r>
          </a:p>
        </p:txBody>
      </p:sp>
      <p:sp>
        <p:nvSpPr>
          <p:cNvPr id="7" name="Slide Number Placeholder 5">
            <a:extLst>
              <a:ext uri="{FF2B5EF4-FFF2-40B4-BE49-F238E27FC236}">
                <a16:creationId xmlns:a16="http://schemas.microsoft.com/office/drawing/2014/main" id="{5C95F912-4457-42E9-AA05-CF647B3CC403}"/>
              </a:ext>
            </a:extLst>
          </p:cNvPr>
          <p:cNvSpPr>
            <a:spLocks noGrp="1"/>
          </p:cNvSpPr>
          <p:nvPr>
            <p:ph type="sldNum" sz="quarter" idx="4"/>
          </p:nvPr>
        </p:nvSpPr>
        <p:spPr>
          <a:prstGeom prst="rect">
            <a:avLst/>
          </a:prstGeom>
        </p:spPr>
        <p:txBody>
          <a:bodyPr vert="horz" lIns="68580" tIns="34290" rIns="68580" bIns="34290" rtlCol="0" anchor="ctr"/>
          <a:lstStyle>
            <a:lvl1pPr algn="r">
              <a:defRPr sz="788">
                <a:solidFill>
                  <a:srgbClr val="FFFFFF"/>
                </a:solidFill>
              </a:defRPr>
            </a:lvl1pPr>
          </a:lstStyle>
          <a:p>
            <a:r>
              <a:rPr lang="tr-TR" dirty="0"/>
              <a:t>10. Enerji Verimliliği Forumu ve Fuarı</a:t>
            </a:r>
          </a:p>
        </p:txBody>
      </p:sp>
      <p:sp>
        <p:nvSpPr>
          <p:cNvPr id="4" name="TextBox 3">
            <a:extLst>
              <a:ext uri="{FF2B5EF4-FFF2-40B4-BE49-F238E27FC236}">
                <a16:creationId xmlns:a16="http://schemas.microsoft.com/office/drawing/2014/main" id="{4DF312C6-E9CA-4D9D-95BA-990CD67D3972}"/>
              </a:ext>
            </a:extLst>
          </p:cNvPr>
          <p:cNvSpPr txBox="1"/>
          <p:nvPr/>
        </p:nvSpPr>
        <p:spPr>
          <a:xfrm>
            <a:off x="2886" y="3708414"/>
            <a:ext cx="2167581" cy="1015663"/>
          </a:xfrm>
          <a:prstGeom prst="rect">
            <a:avLst/>
          </a:prstGeom>
          <a:noFill/>
        </p:spPr>
        <p:txBody>
          <a:bodyPr wrap="none" rtlCol="0">
            <a:spAutoFit/>
          </a:bodyPr>
          <a:lstStyle/>
          <a:p>
            <a:r>
              <a:rPr lang="tr-TR" sz="1200" dirty="0"/>
              <a:t>Aydınlatma Sınıfı: M3</a:t>
            </a:r>
          </a:p>
          <a:p>
            <a:r>
              <a:rPr lang="tr-TR" sz="1200" dirty="0"/>
              <a:t>Şerit Sayısı : 3</a:t>
            </a:r>
          </a:p>
          <a:p>
            <a:r>
              <a:rPr lang="tr-TR" sz="1200" dirty="0"/>
              <a:t>Direkler Arası Mesafe: 43 metre</a:t>
            </a:r>
          </a:p>
          <a:p>
            <a:r>
              <a:rPr lang="tr-TR" sz="1200" dirty="0"/>
              <a:t>Direk Yüksekliği: 10 metre</a:t>
            </a:r>
          </a:p>
          <a:p>
            <a:endParaRPr lang="tr-TR" sz="1200" dirty="0"/>
          </a:p>
        </p:txBody>
      </p:sp>
      <p:pic>
        <p:nvPicPr>
          <p:cNvPr id="10" name="Picture 9">
            <a:extLst>
              <a:ext uri="{FF2B5EF4-FFF2-40B4-BE49-F238E27FC236}">
                <a16:creationId xmlns:a16="http://schemas.microsoft.com/office/drawing/2014/main" id="{E752DB4D-E27B-4AD4-BEEF-319075F839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640" y="4120245"/>
            <a:ext cx="1512712" cy="1463030"/>
          </a:xfrm>
          <a:prstGeom prst="rect">
            <a:avLst/>
          </a:prstGeom>
          <a:noFill/>
        </p:spPr>
      </p:pic>
      <p:sp>
        <p:nvSpPr>
          <p:cNvPr id="12" name="TextBox 11">
            <a:extLst>
              <a:ext uri="{FF2B5EF4-FFF2-40B4-BE49-F238E27FC236}">
                <a16:creationId xmlns:a16="http://schemas.microsoft.com/office/drawing/2014/main" id="{DF5BBE3F-022E-481B-BF94-1773E008270F}"/>
              </a:ext>
            </a:extLst>
          </p:cNvPr>
          <p:cNvSpPr txBox="1"/>
          <p:nvPr/>
        </p:nvSpPr>
        <p:spPr>
          <a:xfrm>
            <a:off x="2699680" y="1751888"/>
            <a:ext cx="755591" cy="300082"/>
          </a:xfrm>
          <a:prstGeom prst="rect">
            <a:avLst/>
          </a:prstGeom>
          <a:noFill/>
        </p:spPr>
        <p:txBody>
          <a:bodyPr wrap="none" rtlCol="0">
            <a:spAutoFit/>
          </a:bodyPr>
          <a:lstStyle/>
          <a:p>
            <a:r>
              <a:rPr lang="tr-TR" sz="1350" dirty="0"/>
              <a:t>Mevcut </a:t>
            </a:r>
          </a:p>
        </p:txBody>
      </p:sp>
      <p:sp>
        <p:nvSpPr>
          <p:cNvPr id="13" name="Rectangle 12">
            <a:extLst>
              <a:ext uri="{FF2B5EF4-FFF2-40B4-BE49-F238E27FC236}">
                <a16:creationId xmlns:a16="http://schemas.microsoft.com/office/drawing/2014/main" id="{5934A70A-D4D8-4C15-A4B0-9CF1F540D6E3}"/>
              </a:ext>
            </a:extLst>
          </p:cNvPr>
          <p:cNvSpPr/>
          <p:nvPr/>
        </p:nvSpPr>
        <p:spPr>
          <a:xfrm>
            <a:off x="2418642" y="2043347"/>
            <a:ext cx="1266693" cy="715581"/>
          </a:xfrm>
          <a:prstGeom prst="rect">
            <a:avLst/>
          </a:prstGeom>
        </p:spPr>
        <p:txBody>
          <a:bodyPr wrap="none">
            <a:spAutoFit/>
          </a:bodyPr>
          <a:lstStyle/>
          <a:p>
            <a:pPr algn="ctr"/>
            <a:r>
              <a:rPr lang="tr-TR" sz="1350" b="1" dirty="0"/>
              <a:t>YBSBL Armatür</a:t>
            </a:r>
          </a:p>
          <a:p>
            <a:pPr algn="ctr"/>
            <a:r>
              <a:rPr lang="tr-TR" sz="1350" dirty="0"/>
              <a:t>270,8W</a:t>
            </a:r>
          </a:p>
          <a:p>
            <a:pPr algn="ctr"/>
            <a:r>
              <a:rPr lang="tr-TR" sz="1350" dirty="0"/>
              <a:t>72,4 lm/W</a:t>
            </a:r>
          </a:p>
        </p:txBody>
      </p:sp>
      <p:cxnSp>
        <p:nvCxnSpPr>
          <p:cNvPr id="15" name="Straight Connector 14">
            <a:extLst>
              <a:ext uri="{FF2B5EF4-FFF2-40B4-BE49-F238E27FC236}">
                <a16:creationId xmlns:a16="http://schemas.microsoft.com/office/drawing/2014/main" id="{2A051701-E94C-48EC-94F3-96DD69C37692}"/>
              </a:ext>
            </a:extLst>
          </p:cNvPr>
          <p:cNvCxnSpPr/>
          <p:nvPr/>
        </p:nvCxnSpPr>
        <p:spPr>
          <a:xfrm>
            <a:off x="2184842" y="1652765"/>
            <a:ext cx="0" cy="390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FB3B3A-C8F9-4F3C-B496-2380B25C4D78}"/>
              </a:ext>
            </a:extLst>
          </p:cNvPr>
          <p:cNvCxnSpPr/>
          <p:nvPr/>
        </p:nvCxnSpPr>
        <p:spPr>
          <a:xfrm>
            <a:off x="2469283" y="2028887"/>
            <a:ext cx="119128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BEDE43-DBA1-4BB0-A813-3602AAF0ADF4}"/>
              </a:ext>
            </a:extLst>
          </p:cNvPr>
          <p:cNvSpPr txBox="1"/>
          <p:nvPr/>
        </p:nvSpPr>
        <p:spPr>
          <a:xfrm>
            <a:off x="2699680" y="3124538"/>
            <a:ext cx="889731" cy="300082"/>
          </a:xfrm>
          <a:prstGeom prst="rect">
            <a:avLst/>
          </a:prstGeom>
          <a:noFill/>
        </p:spPr>
        <p:txBody>
          <a:bodyPr wrap="none" rtlCol="0">
            <a:spAutoFit/>
          </a:bodyPr>
          <a:lstStyle/>
          <a:p>
            <a:r>
              <a:rPr lang="tr-TR" sz="1350" dirty="0"/>
              <a:t>Alternatif </a:t>
            </a:r>
          </a:p>
        </p:txBody>
      </p:sp>
      <p:sp>
        <p:nvSpPr>
          <p:cNvPr id="19" name="Rectangle 18">
            <a:extLst>
              <a:ext uri="{FF2B5EF4-FFF2-40B4-BE49-F238E27FC236}">
                <a16:creationId xmlns:a16="http://schemas.microsoft.com/office/drawing/2014/main" id="{8A206A45-0526-44CD-BBEE-4D2AC9DB2C9E}"/>
              </a:ext>
            </a:extLst>
          </p:cNvPr>
          <p:cNvSpPr/>
          <p:nvPr/>
        </p:nvSpPr>
        <p:spPr>
          <a:xfrm>
            <a:off x="2505204" y="3415997"/>
            <a:ext cx="1093569" cy="715581"/>
          </a:xfrm>
          <a:prstGeom prst="rect">
            <a:avLst/>
          </a:prstGeom>
        </p:spPr>
        <p:txBody>
          <a:bodyPr wrap="none">
            <a:spAutoFit/>
          </a:bodyPr>
          <a:lstStyle/>
          <a:p>
            <a:pPr algn="ctr"/>
            <a:r>
              <a:rPr lang="tr-TR" sz="1350" b="1" dirty="0"/>
              <a:t>LED Armatür</a:t>
            </a:r>
          </a:p>
          <a:p>
            <a:pPr algn="ctr"/>
            <a:r>
              <a:rPr lang="tr-TR" sz="1350" dirty="0"/>
              <a:t>120W</a:t>
            </a:r>
          </a:p>
          <a:p>
            <a:pPr algn="ctr"/>
            <a:r>
              <a:rPr lang="tr-TR" sz="1350" dirty="0"/>
              <a:t>127,1 lm/W</a:t>
            </a:r>
          </a:p>
        </p:txBody>
      </p:sp>
      <p:cxnSp>
        <p:nvCxnSpPr>
          <p:cNvPr id="20" name="Straight Connector 19">
            <a:extLst>
              <a:ext uri="{FF2B5EF4-FFF2-40B4-BE49-F238E27FC236}">
                <a16:creationId xmlns:a16="http://schemas.microsoft.com/office/drawing/2014/main" id="{8AE2C974-2B83-47F3-B18B-7967FDA99801}"/>
              </a:ext>
            </a:extLst>
          </p:cNvPr>
          <p:cNvCxnSpPr/>
          <p:nvPr/>
        </p:nvCxnSpPr>
        <p:spPr>
          <a:xfrm>
            <a:off x="2469283" y="3401537"/>
            <a:ext cx="1191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61B1D1-490B-4FAE-8D9D-9CCA023D2A6D}"/>
              </a:ext>
            </a:extLst>
          </p:cNvPr>
          <p:cNvCxnSpPr/>
          <p:nvPr/>
        </p:nvCxnSpPr>
        <p:spPr>
          <a:xfrm>
            <a:off x="3888368" y="1652765"/>
            <a:ext cx="0" cy="3903674"/>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07A1AA3-CC95-4E69-8563-2984246DE4D6}"/>
              </a:ext>
            </a:extLst>
          </p:cNvPr>
          <p:cNvSpPr txBox="1"/>
          <p:nvPr/>
        </p:nvSpPr>
        <p:spPr>
          <a:xfrm>
            <a:off x="5890697" y="1737167"/>
            <a:ext cx="1793376" cy="300082"/>
          </a:xfrm>
          <a:prstGeom prst="rect">
            <a:avLst/>
          </a:prstGeom>
          <a:noFill/>
        </p:spPr>
        <p:txBody>
          <a:bodyPr wrap="none" rtlCol="0">
            <a:spAutoFit/>
          </a:bodyPr>
          <a:lstStyle/>
          <a:p>
            <a:pPr algn="ctr"/>
            <a:r>
              <a:rPr lang="tr-TR" sz="1350" dirty="0"/>
              <a:t>Enerji Tasarrufu &gt; %40 </a:t>
            </a:r>
          </a:p>
        </p:txBody>
      </p:sp>
      <p:cxnSp>
        <p:nvCxnSpPr>
          <p:cNvPr id="26" name="Straight Arrow Connector 25">
            <a:extLst>
              <a:ext uri="{FF2B5EF4-FFF2-40B4-BE49-F238E27FC236}">
                <a16:creationId xmlns:a16="http://schemas.microsoft.com/office/drawing/2014/main" id="{C54FD0BC-690C-4DD4-B7B8-13F4A7EA21C3}"/>
              </a:ext>
            </a:extLst>
          </p:cNvPr>
          <p:cNvCxnSpPr>
            <a:stCxn id="23" idx="2"/>
          </p:cNvCxnSpPr>
          <p:nvPr/>
        </p:nvCxnSpPr>
        <p:spPr>
          <a:xfrm>
            <a:off x="6787385" y="2037249"/>
            <a:ext cx="2" cy="2321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D7AD6E-060E-46C3-82BF-104F1965EF25}"/>
              </a:ext>
            </a:extLst>
          </p:cNvPr>
          <p:cNvSpPr txBox="1"/>
          <p:nvPr/>
        </p:nvSpPr>
        <p:spPr>
          <a:xfrm>
            <a:off x="6042346" y="2313318"/>
            <a:ext cx="1490088" cy="507831"/>
          </a:xfrm>
          <a:prstGeom prst="rect">
            <a:avLst/>
          </a:prstGeom>
          <a:noFill/>
        </p:spPr>
        <p:txBody>
          <a:bodyPr wrap="none" rtlCol="0">
            <a:spAutoFit/>
          </a:bodyPr>
          <a:lstStyle/>
          <a:p>
            <a:pPr algn="ctr"/>
            <a:r>
              <a:rPr lang="tr-TR" sz="1350" dirty="0"/>
              <a:t>LED Armatür Fiyatı</a:t>
            </a:r>
          </a:p>
          <a:p>
            <a:pPr algn="ctr"/>
            <a:r>
              <a:rPr lang="tr-TR" sz="1350" dirty="0"/>
              <a:t>1500 TL</a:t>
            </a:r>
          </a:p>
        </p:txBody>
      </p:sp>
      <p:sp>
        <p:nvSpPr>
          <p:cNvPr id="31" name="TextBox 30">
            <a:extLst>
              <a:ext uri="{FF2B5EF4-FFF2-40B4-BE49-F238E27FC236}">
                <a16:creationId xmlns:a16="http://schemas.microsoft.com/office/drawing/2014/main" id="{BD1F450D-AEC5-40E3-B941-6943875F5E6B}"/>
              </a:ext>
            </a:extLst>
          </p:cNvPr>
          <p:cNvSpPr txBox="1"/>
          <p:nvPr/>
        </p:nvSpPr>
        <p:spPr>
          <a:xfrm>
            <a:off x="6037380" y="3168350"/>
            <a:ext cx="1500026" cy="507831"/>
          </a:xfrm>
          <a:prstGeom prst="rect">
            <a:avLst/>
          </a:prstGeom>
          <a:noFill/>
        </p:spPr>
        <p:txBody>
          <a:bodyPr wrap="none" rtlCol="0">
            <a:spAutoFit/>
          </a:bodyPr>
          <a:lstStyle/>
          <a:p>
            <a:pPr algn="ctr"/>
            <a:r>
              <a:rPr lang="tr-TR" sz="1350" dirty="0"/>
              <a:t>Geri Ödeme Süresi</a:t>
            </a:r>
          </a:p>
          <a:p>
            <a:pPr algn="ctr"/>
            <a:r>
              <a:rPr lang="tr-TR" sz="1350" dirty="0"/>
              <a:t>7,6 YIL</a:t>
            </a:r>
          </a:p>
        </p:txBody>
      </p:sp>
      <p:cxnSp>
        <p:nvCxnSpPr>
          <p:cNvPr id="33" name="Straight Arrow Connector 32">
            <a:extLst>
              <a:ext uri="{FF2B5EF4-FFF2-40B4-BE49-F238E27FC236}">
                <a16:creationId xmlns:a16="http://schemas.microsoft.com/office/drawing/2014/main" id="{660E9DC2-FE7E-4991-8724-8C7ACF77DF31}"/>
              </a:ext>
            </a:extLst>
          </p:cNvPr>
          <p:cNvCxnSpPr>
            <a:stCxn id="30" idx="2"/>
          </p:cNvCxnSpPr>
          <p:nvPr/>
        </p:nvCxnSpPr>
        <p:spPr>
          <a:xfrm flipH="1">
            <a:off x="6787386" y="2821149"/>
            <a:ext cx="4" cy="3009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A388105-0E8B-4BDC-93A8-270B4DF9EC71}"/>
              </a:ext>
            </a:extLst>
          </p:cNvPr>
          <p:cNvSpPr txBox="1"/>
          <p:nvPr/>
        </p:nvSpPr>
        <p:spPr>
          <a:xfrm>
            <a:off x="6107528" y="3879679"/>
            <a:ext cx="1359732" cy="507831"/>
          </a:xfrm>
          <a:prstGeom prst="rect">
            <a:avLst/>
          </a:prstGeom>
          <a:noFill/>
        </p:spPr>
        <p:txBody>
          <a:bodyPr wrap="none" rtlCol="0">
            <a:spAutoFit/>
          </a:bodyPr>
          <a:lstStyle/>
          <a:p>
            <a:pPr algn="ctr"/>
            <a:r>
              <a:rPr lang="tr-TR" sz="1350" dirty="0"/>
              <a:t>6 Yıl Geri Ödeme</a:t>
            </a:r>
          </a:p>
          <a:p>
            <a:pPr algn="ctr"/>
            <a:r>
              <a:rPr lang="tr-TR" sz="1350" dirty="0"/>
              <a:t>Süresi İçin</a:t>
            </a:r>
          </a:p>
        </p:txBody>
      </p:sp>
      <p:cxnSp>
        <p:nvCxnSpPr>
          <p:cNvPr id="36" name="Straight Arrow Connector 35">
            <a:extLst>
              <a:ext uri="{FF2B5EF4-FFF2-40B4-BE49-F238E27FC236}">
                <a16:creationId xmlns:a16="http://schemas.microsoft.com/office/drawing/2014/main" id="{735C5579-A20E-4F5E-8372-B30FD80F4C0A}"/>
              </a:ext>
            </a:extLst>
          </p:cNvPr>
          <p:cNvCxnSpPr/>
          <p:nvPr/>
        </p:nvCxnSpPr>
        <p:spPr>
          <a:xfrm>
            <a:off x="6787386" y="3602688"/>
            <a:ext cx="1" cy="264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FB5BA4-BC54-4FF0-963E-576CEA0F7931}"/>
              </a:ext>
            </a:extLst>
          </p:cNvPr>
          <p:cNvSpPr txBox="1"/>
          <p:nvPr/>
        </p:nvSpPr>
        <p:spPr>
          <a:xfrm>
            <a:off x="4333430" y="4901870"/>
            <a:ext cx="2009461" cy="715581"/>
          </a:xfrm>
          <a:prstGeom prst="rect">
            <a:avLst/>
          </a:prstGeom>
          <a:noFill/>
        </p:spPr>
        <p:txBody>
          <a:bodyPr wrap="none" rtlCol="0">
            <a:spAutoFit/>
          </a:bodyPr>
          <a:lstStyle/>
          <a:p>
            <a:pPr algn="ctr"/>
            <a:r>
              <a:rPr lang="tr-TR" sz="1350" dirty="0"/>
              <a:t>Maksimum Armatür Fiyatı</a:t>
            </a:r>
          </a:p>
          <a:p>
            <a:pPr algn="ctr"/>
            <a:r>
              <a:rPr lang="tr-TR" sz="1350" dirty="0"/>
              <a:t>1200 TL</a:t>
            </a:r>
          </a:p>
          <a:p>
            <a:pPr algn="ctr"/>
            <a:r>
              <a:rPr lang="tr-TR" sz="1350" dirty="0"/>
              <a:t>e = 127,1 </a:t>
            </a:r>
            <a:r>
              <a:rPr lang="tr-TR" sz="1350" dirty="0" err="1"/>
              <a:t>lm</a:t>
            </a:r>
            <a:r>
              <a:rPr lang="tr-TR" sz="1350" dirty="0"/>
              <a:t>/W</a:t>
            </a:r>
          </a:p>
        </p:txBody>
      </p:sp>
      <p:cxnSp>
        <p:nvCxnSpPr>
          <p:cNvPr id="39" name="Straight Arrow Connector 38">
            <a:extLst>
              <a:ext uri="{FF2B5EF4-FFF2-40B4-BE49-F238E27FC236}">
                <a16:creationId xmlns:a16="http://schemas.microsoft.com/office/drawing/2014/main" id="{34D53D48-B777-4C40-98CA-098EE7A1FB92}"/>
              </a:ext>
            </a:extLst>
          </p:cNvPr>
          <p:cNvCxnSpPr>
            <a:stCxn id="34" idx="2"/>
            <a:endCxn id="37" idx="0"/>
          </p:cNvCxnSpPr>
          <p:nvPr/>
        </p:nvCxnSpPr>
        <p:spPr>
          <a:xfrm flipH="1">
            <a:off x="5338161" y="4387510"/>
            <a:ext cx="1449233" cy="5143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8089B9-36C6-45AC-B14D-6DC75B120619}"/>
              </a:ext>
            </a:extLst>
          </p:cNvPr>
          <p:cNvCxnSpPr/>
          <p:nvPr/>
        </p:nvCxnSpPr>
        <p:spPr>
          <a:xfrm>
            <a:off x="182835" y="2133924"/>
            <a:ext cx="17856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8C8463-27CB-4200-A60F-105F6980834D}"/>
              </a:ext>
            </a:extLst>
          </p:cNvPr>
          <p:cNvCxnSpPr/>
          <p:nvPr/>
        </p:nvCxnSpPr>
        <p:spPr>
          <a:xfrm>
            <a:off x="182835" y="3424652"/>
            <a:ext cx="17856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D9DB35-3E3F-45D5-B988-429939F784D0}"/>
              </a:ext>
            </a:extLst>
          </p:cNvPr>
          <p:cNvCxnSpPr/>
          <p:nvPr/>
        </p:nvCxnSpPr>
        <p:spPr>
          <a:xfrm>
            <a:off x="200565" y="2564167"/>
            <a:ext cx="1767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BA4960-CDD0-4FA2-B028-0A7658248806}"/>
              </a:ext>
            </a:extLst>
          </p:cNvPr>
          <p:cNvCxnSpPr/>
          <p:nvPr/>
        </p:nvCxnSpPr>
        <p:spPr>
          <a:xfrm>
            <a:off x="182835" y="2994410"/>
            <a:ext cx="17856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0A7DFB-486C-404F-BFFB-1D0E3CF93472}"/>
              </a:ext>
            </a:extLst>
          </p:cNvPr>
          <p:cNvCxnSpPr/>
          <p:nvPr/>
        </p:nvCxnSpPr>
        <p:spPr>
          <a:xfrm>
            <a:off x="278202" y="2345306"/>
            <a:ext cx="1585104"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CB7A5E-2A61-42B4-A226-8AAA68BA43B3}"/>
              </a:ext>
            </a:extLst>
          </p:cNvPr>
          <p:cNvCxnSpPr/>
          <p:nvPr/>
        </p:nvCxnSpPr>
        <p:spPr>
          <a:xfrm>
            <a:off x="278202" y="2785253"/>
            <a:ext cx="1585104"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6C89D4-8BFB-4E3C-A6AE-6652EA582695}"/>
              </a:ext>
            </a:extLst>
          </p:cNvPr>
          <p:cNvCxnSpPr/>
          <p:nvPr/>
        </p:nvCxnSpPr>
        <p:spPr>
          <a:xfrm>
            <a:off x="278202" y="3205791"/>
            <a:ext cx="1585104"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3A3BFF-8677-4517-B469-FAB6E2810C81}"/>
              </a:ext>
            </a:extLst>
          </p:cNvPr>
          <p:cNvCxnSpPr/>
          <p:nvPr/>
        </p:nvCxnSpPr>
        <p:spPr>
          <a:xfrm flipV="1">
            <a:off x="357188" y="3343276"/>
            <a:ext cx="0" cy="175022"/>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5068D44-342A-4B97-9381-309E849703F5}"/>
              </a:ext>
            </a:extLst>
          </p:cNvPr>
          <p:cNvSpPr/>
          <p:nvPr/>
        </p:nvSpPr>
        <p:spPr>
          <a:xfrm>
            <a:off x="335755" y="3239696"/>
            <a:ext cx="46411" cy="107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cxnSp>
        <p:nvCxnSpPr>
          <p:cNvPr id="44" name="Straight Connector 43">
            <a:extLst>
              <a:ext uri="{FF2B5EF4-FFF2-40B4-BE49-F238E27FC236}">
                <a16:creationId xmlns:a16="http://schemas.microsoft.com/office/drawing/2014/main" id="{AD600D9B-5F07-4B1C-8272-8D069BE651D4}"/>
              </a:ext>
            </a:extLst>
          </p:cNvPr>
          <p:cNvCxnSpPr/>
          <p:nvPr/>
        </p:nvCxnSpPr>
        <p:spPr>
          <a:xfrm flipV="1">
            <a:off x="1846145" y="3343276"/>
            <a:ext cx="0" cy="175022"/>
          </a:xfrm>
          <a:prstGeom prst="line">
            <a:avLst/>
          </a:prstGeom>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5A82182A-1F1F-40AF-94A5-4981CE604E48}"/>
              </a:ext>
            </a:extLst>
          </p:cNvPr>
          <p:cNvSpPr/>
          <p:nvPr/>
        </p:nvSpPr>
        <p:spPr>
          <a:xfrm>
            <a:off x="1824712" y="3239696"/>
            <a:ext cx="46411" cy="107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46" name="TextBox 45">
            <a:extLst>
              <a:ext uri="{FF2B5EF4-FFF2-40B4-BE49-F238E27FC236}">
                <a16:creationId xmlns:a16="http://schemas.microsoft.com/office/drawing/2014/main" id="{E6AFA63C-1679-41EC-9D55-7124A48D7C38}"/>
              </a:ext>
            </a:extLst>
          </p:cNvPr>
          <p:cNvSpPr txBox="1"/>
          <p:nvPr/>
        </p:nvSpPr>
        <p:spPr>
          <a:xfrm>
            <a:off x="6580325" y="4901869"/>
            <a:ext cx="506292" cy="300082"/>
          </a:xfrm>
          <a:prstGeom prst="rect">
            <a:avLst/>
          </a:prstGeom>
          <a:noFill/>
        </p:spPr>
        <p:txBody>
          <a:bodyPr wrap="none" rtlCol="0">
            <a:spAutoFit/>
          </a:bodyPr>
          <a:lstStyle/>
          <a:p>
            <a:r>
              <a:rPr lang="tr-TR" sz="1350" dirty="0"/>
              <a:t>veya</a:t>
            </a:r>
          </a:p>
        </p:txBody>
      </p:sp>
      <p:sp>
        <p:nvSpPr>
          <p:cNvPr id="50" name="TextBox 49">
            <a:extLst>
              <a:ext uri="{FF2B5EF4-FFF2-40B4-BE49-F238E27FC236}">
                <a16:creationId xmlns:a16="http://schemas.microsoft.com/office/drawing/2014/main" id="{C6E5E381-F809-49BC-9DB2-ABD577D42271}"/>
              </a:ext>
            </a:extLst>
          </p:cNvPr>
          <p:cNvSpPr txBox="1"/>
          <p:nvPr/>
        </p:nvSpPr>
        <p:spPr>
          <a:xfrm>
            <a:off x="7268698" y="4901870"/>
            <a:ext cx="1897058" cy="715581"/>
          </a:xfrm>
          <a:prstGeom prst="rect">
            <a:avLst/>
          </a:prstGeom>
          <a:noFill/>
        </p:spPr>
        <p:txBody>
          <a:bodyPr wrap="none" rtlCol="0">
            <a:spAutoFit/>
          </a:bodyPr>
          <a:lstStyle/>
          <a:p>
            <a:pPr algn="ctr"/>
            <a:r>
              <a:rPr lang="tr-TR" sz="1350" dirty="0"/>
              <a:t>Armatür Etkinlik Faktörü</a:t>
            </a:r>
          </a:p>
          <a:p>
            <a:pPr algn="ctr"/>
            <a:r>
              <a:rPr lang="tr-TR" sz="1350" dirty="0"/>
              <a:t>190,6 </a:t>
            </a:r>
            <a:r>
              <a:rPr lang="tr-TR" sz="1350" dirty="0" err="1"/>
              <a:t>lm</a:t>
            </a:r>
            <a:r>
              <a:rPr lang="tr-TR" sz="1350" dirty="0"/>
              <a:t>/W</a:t>
            </a:r>
          </a:p>
          <a:p>
            <a:pPr algn="ctr"/>
            <a:r>
              <a:rPr lang="tr-TR" sz="1350" dirty="0"/>
              <a:t>Birim Fiyat = 1500 TL</a:t>
            </a:r>
          </a:p>
        </p:txBody>
      </p:sp>
      <p:cxnSp>
        <p:nvCxnSpPr>
          <p:cNvPr id="53" name="Straight Arrow Connector 52">
            <a:extLst>
              <a:ext uri="{FF2B5EF4-FFF2-40B4-BE49-F238E27FC236}">
                <a16:creationId xmlns:a16="http://schemas.microsoft.com/office/drawing/2014/main" id="{7ACC991E-6A31-46B9-9004-2585D4E531FE}"/>
              </a:ext>
            </a:extLst>
          </p:cNvPr>
          <p:cNvCxnSpPr>
            <a:stCxn id="34" idx="2"/>
            <a:endCxn id="50" idx="0"/>
          </p:cNvCxnSpPr>
          <p:nvPr/>
        </p:nvCxnSpPr>
        <p:spPr>
          <a:xfrm>
            <a:off x="6787394" y="4387510"/>
            <a:ext cx="1429833" cy="5143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9BEDE43-DBA1-4BB0-A813-3602AAF0ADF4}"/>
              </a:ext>
            </a:extLst>
          </p:cNvPr>
          <p:cNvSpPr txBox="1"/>
          <p:nvPr/>
        </p:nvSpPr>
        <p:spPr>
          <a:xfrm>
            <a:off x="2574431" y="2783737"/>
            <a:ext cx="1070165" cy="300082"/>
          </a:xfrm>
          <a:prstGeom prst="rect">
            <a:avLst/>
          </a:prstGeom>
          <a:noFill/>
        </p:spPr>
        <p:txBody>
          <a:bodyPr wrap="none" rtlCol="0">
            <a:spAutoFit/>
          </a:bodyPr>
          <a:lstStyle/>
          <a:p>
            <a:r>
              <a:rPr lang="tr-TR" sz="1350" dirty="0">
                <a:solidFill>
                  <a:schemeClr val="bg1"/>
                </a:solidFill>
              </a:rPr>
              <a:t>L</a:t>
            </a:r>
            <a:r>
              <a:rPr lang="tr-TR" sz="1350" baseline="-25000" dirty="0">
                <a:solidFill>
                  <a:schemeClr val="bg1"/>
                </a:solidFill>
              </a:rPr>
              <a:t>ort</a:t>
            </a:r>
            <a:r>
              <a:rPr lang="tr-TR" sz="1350" dirty="0">
                <a:solidFill>
                  <a:schemeClr val="bg1"/>
                </a:solidFill>
              </a:rPr>
              <a:t> ≤ 1,2 </a:t>
            </a:r>
            <a:r>
              <a:rPr lang="tr-TR" sz="1350" dirty="0" err="1">
                <a:solidFill>
                  <a:schemeClr val="bg1"/>
                </a:solidFill>
              </a:rPr>
              <a:t>L</a:t>
            </a:r>
            <a:r>
              <a:rPr lang="tr-TR" sz="1350" baseline="-25000" dirty="0" err="1">
                <a:solidFill>
                  <a:schemeClr val="bg1"/>
                </a:solidFill>
              </a:rPr>
              <a:t>std</a:t>
            </a:r>
            <a:r>
              <a:rPr lang="tr-TR" sz="1350" dirty="0">
                <a:solidFill>
                  <a:schemeClr val="bg1"/>
                </a:solidFill>
              </a:rPr>
              <a:t> </a:t>
            </a:r>
          </a:p>
        </p:txBody>
      </p:sp>
      <p:sp>
        <p:nvSpPr>
          <p:cNvPr id="8" name="TextBox 7"/>
          <p:cNvSpPr txBox="1"/>
          <p:nvPr/>
        </p:nvSpPr>
        <p:spPr>
          <a:xfrm>
            <a:off x="5094515" y="1255671"/>
            <a:ext cx="3454344" cy="300082"/>
          </a:xfrm>
          <a:prstGeom prst="rect">
            <a:avLst/>
          </a:prstGeom>
          <a:noFill/>
        </p:spPr>
        <p:txBody>
          <a:bodyPr wrap="none" rtlCol="0">
            <a:spAutoFit/>
          </a:bodyPr>
          <a:lstStyle/>
          <a:p>
            <a:r>
              <a:rPr lang="tr-TR" sz="1350" dirty="0"/>
              <a:t>Performans Kriteri = 2760 W/km &lt; 3600 W/km</a:t>
            </a:r>
          </a:p>
        </p:txBody>
      </p:sp>
    </p:spTree>
    <p:extLst>
      <p:ext uri="{BB962C8B-B14F-4D97-AF65-F5344CB8AC3E}">
        <p14:creationId xmlns:p14="http://schemas.microsoft.com/office/powerpoint/2010/main" val="2853871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7"/>
          <p:cNvSpPr txBox="1"/>
          <p:nvPr/>
        </p:nvSpPr>
        <p:spPr>
          <a:xfrm>
            <a:off x="3814762" y="5151834"/>
            <a:ext cx="10095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12:00</a:t>
            </a:r>
            <a:endParaRPr/>
          </a:p>
        </p:txBody>
      </p:sp>
      <p:cxnSp>
        <p:nvCxnSpPr>
          <p:cNvPr id="491" name="Google Shape;491;p67"/>
          <p:cNvCxnSpPr/>
          <p:nvPr/>
        </p:nvCxnSpPr>
        <p:spPr>
          <a:xfrm>
            <a:off x="990600" y="2114550"/>
            <a:ext cx="0" cy="2971800"/>
          </a:xfrm>
          <a:prstGeom prst="straightConnector1">
            <a:avLst/>
          </a:prstGeom>
          <a:noFill/>
          <a:ln w="9525" cap="flat" cmpd="sng">
            <a:solidFill>
              <a:schemeClr val="dk1"/>
            </a:solidFill>
            <a:prstDash val="solid"/>
            <a:miter lim="800000"/>
            <a:headEnd type="triangle" w="med" len="med"/>
            <a:tailEnd type="none" w="med" len="med"/>
          </a:ln>
        </p:spPr>
      </p:cxnSp>
      <p:cxnSp>
        <p:nvCxnSpPr>
          <p:cNvPr id="492" name="Google Shape;492;p67"/>
          <p:cNvCxnSpPr/>
          <p:nvPr/>
        </p:nvCxnSpPr>
        <p:spPr>
          <a:xfrm>
            <a:off x="990600" y="5086350"/>
            <a:ext cx="7315200" cy="0"/>
          </a:xfrm>
          <a:prstGeom prst="straightConnector1">
            <a:avLst/>
          </a:prstGeom>
          <a:noFill/>
          <a:ln w="9525" cap="flat" cmpd="sng">
            <a:solidFill>
              <a:schemeClr val="dk1"/>
            </a:solidFill>
            <a:prstDash val="solid"/>
            <a:miter lim="800000"/>
            <a:headEnd type="none" w="med" len="med"/>
            <a:tailEnd type="triangle" w="med" len="med"/>
          </a:ln>
        </p:spPr>
      </p:cxnSp>
      <p:sp>
        <p:nvSpPr>
          <p:cNvPr id="493" name="Google Shape;493;p67"/>
          <p:cNvSpPr txBox="1"/>
          <p:nvPr/>
        </p:nvSpPr>
        <p:spPr>
          <a:xfrm>
            <a:off x="990600" y="2971800"/>
            <a:ext cx="6629400" cy="2114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494" name="Google Shape;494;p67"/>
          <p:cNvSpPr txBox="1"/>
          <p:nvPr/>
        </p:nvSpPr>
        <p:spPr>
          <a:xfrm>
            <a:off x="2362200" y="2971800"/>
            <a:ext cx="3962400" cy="2114400"/>
          </a:xfrm>
          <a:prstGeom prst="rect">
            <a:avLst/>
          </a:prstGeom>
          <a:solidFill>
            <a:srgbClr val="0099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endParaRPr>
              <a:solidFill>
                <a:schemeClr val="dk1"/>
              </a:solidFill>
              <a:latin typeface="Arial"/>
              <a:ea typeface="Arial"/>
              <a:cs typeface="Arial"/>
              <a:sym typeface="Arial"/>
            </a:endParaRPr>
          </a:p>
          <a:p>
            <a:endParaRPr>
              <a:solidFill>
                <a:schemeClr val="dk1"/>
              </a:solidFill>
              <a:latin typeface="Arial"/>
              <a:ea typeface="Arial"/>
              <a:cs typeface="Arial"/>
              <a:sym typeface="Arial"/>
            </a:endParaRPr>
          </a:p>
        </p:txBody>
      </p:sp>
      <p:sp>
        <p:nvSpPr>
          <p:cNvPr id="495" name="Google Shape;495;p67"/>
          <p:cNvSpPr txBox="1"/>
          <p:nvPr/>
        </p:nvSpPr>
        <p:spPr>
          <a:xfrm>
            <a:off x="55425" y="2827725"/>
            <a:ext cx="9351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tr-TR" sz="1400" dirty="0">
                <a:solidFill>
                  <a:schemeClr val="dk1"/>
                </a:solidFill>
                <a:ea typeface="Arial"/>
                <a:cs typeface="Arial"/>
                <a:sym typeface="Arial"/>
              </a:rPr>
              <a:t> </a:t>
            </a:r>
            <a:r>
              <a:rPr lang="tr-TR" dirty="0">
                <a:solidFill>
                  <a:schemeClr val="dk1"/>
                </a:solidFill>
                <a:ea typeface="Arial"/>
                <a:cs typeface="Arial"/>
                <a:sym typeface="Arial"/>
              </a:rPr>
              <a:t>1</a:t>
            </a:r>
            <a:r>
              <a:rPr lang="en" dirty="0">
                <a:solidFill>
                  <a:schemeClr val="dk1"/>
                </a:solidFill>
                <a:ea typeface="Arial"/>
                <a:cs typeface="Arial"/>
                <a:sym typeface="Arial"/>
              </a:rPr>
              <a:t>W/</a:t>
            </a:r>
            <a:r>
              <a:rPr lang="en" dirty="0">
                <a:solidFill>
                  <a:schemeClr val="dk1"/>
                </a:solidFill>
              </a:rPr>
              <a:t>m</a:t>
            </a:r>
            <a:r>
              <a:rPr lang="en" baseline="30000" dirty="0">
                <a:solidFill>
                  <a:schemeClr val="dk1"/>
                </a:solidFill>
              </a:rPr>
              <a:t>2</a:t>
            </a:r>
            <a:endParaRPr baseline="30000" dirty="0"/>
          </a:p>
        </p:txBody>
      </p:sp>
      <p:sp>
        <p:nvSpPr>
          <p:cNvPr id="496" name="Google Shape;496;p67"/>
          <p:cNvSpPr txBox="1"/>
          <p:nvPr/>
        </p:nvSpPr>
        <p:spPr>
          <a:xfrm>
            <a:off x="2986074" y="1814525"/>
            <a:ext cx="4962000" cy="2775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dirty="0">
                <a:solidFill>
                  <a:schemeClr val="dk1"/>
                </a:solidFill>
              </a:rPr>
              <a:t>Yıllık enerji tüketimi </a:t>
            </a:r>
            <a:r>
              <a:rPr lang="en" dirty="0">
                <a:solidFill>
                  <a:schemeClr val="dk1"/>
                </a:solidFill>
                <a:latin typeface="Arial"/>
                <a:ea typeface="Arial"/>
                <a:cs typeface="Arial"/>
                <a:sym typeface="Arial"/>
              </a:rPr>
              <a:t>= 4</a:t>
            </a:r>
            <a:r>
              <a:rPr lang="tr-TR" dirty="0">
                <a:solidFill>
                  <a:schemeClr val="dk1"/>
                </a:solidFill>
                <a:latin typeface="Arial"/>
                <a:ea typeface="Arial"/>
                <a:cs typeface="Arial"/>
                <a:sym typeface="Arial"/>
              </a:rPr>
              <a:t>,</a:t>
            </a:r>
            <a:r>
              <a:rPr lang="en" dirty="0">
                <a:solidFill>
                  <a:schemeClr val="dk1"/>
                </a:solidFill>
                <a:latin typeface="Arial"/>
                <a:ea typeface="Arial"/>
                <a:cs typeface="Arial"/>
                <a:sym typeface="Arial"/>
              </a:rPr>
              <a:t>5 kW/</a:t>
            </a:r>
            <a:r>
              <a:rPr lang="en" dirty="0">
                <a:solidFill>
                  <a:schemeClr val="dk1"/>
                </a:solidFill>
              </a:rPr>
              <a:t>m</a:t>
            </a:r>
            <a:r>
              <a:rPr lang="en" baseline="30000" dirty="0">
                <a:solidFill>
                  <a:schemeClr val="dk1"/>
                </a:solidFill>
              </a:rPr>
              <a:t>2</a:t>
            </a:r>
            <a:endParaRPr baseline="30000" dirty="0"/>
          </a:p>
        </p:txBody>
      </p:sp>
      <p:sp>
        <p:nvSpPr>
          <p:cNvPr id="497" name="Google Shape;497;p67"/>
          <p:cNvSpPr txBox="1"/>
          <p:nvPr/>
        </p:nvSpPr>
        <p:spPr>
          <a:xfrm>
            <a:off x="527050" y="5151834"/>
            <a:ext cx="13653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00:00</a:t>
            </a:r>
            <a:endParaRPr/>
          </a:p>
        </p:txBody>
      </p:sp>
      <p:sp>
        <p:nvSpPr>
          <p:cNvPr id="498" name="Google Shape;498;p67"/>
          <p:cNvSpPr txBox="1"/>
          <p:nvPr/>
        </p:nvSpPr>
        <p:spPr>
          <a:xfrm>
            <a:off x="7147537" y="5151834"/>
            <a:ext cx="13653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00:00</a:t>
            </a:r>
            <a:endParaRPr/>
          </a:p>
        </p:txBody>
      </p:sp>
      <p:sp>
        <p:nvSpPr>
          <p:cNvPr id="2" name="TextBox 1">
            <a:extLst>
              <a:ext uri="{FF2B5EF4-FFF2-40B4-BE49-F238E27FC236}">
                <a16:creationId xmlns:a16="http://schemas.microsoft.com/office/drawing/2014/main" id="{28B9B9DA-2B6D-41AC-BC17-9C8B2BE90FFD}"/>
              </a:ext>
            </a:extLst>
          </p:cNvPr>
          <p:cNvSpPr txBox="1"/>
          <p:nvPr/>
        </p:nvSpPr>
        <p:spPr>
          <a:xfrm>
            <a:off x="262468" y="339737"/>
            <a:ext cx="8250369" cy="523220"/>
          </a:xfrm>
          <a:prstGeom prst="rect">
            <a:avLst/>
          </a:prstGeom>
          <a:noFill/>
        </p:spPr>
        <p:txBody>
          <a:bodyPr wrap="square" rtlCol="0">
            <a:spAutoFit/>
          </a:bodyPr>
          <a:lstStyle/>
          <a:p>
            <a:r>
              <a:rPr lang="en-US" sz="2800" dirty="0" err="1"/>
              <a:t>Aydınlatma</a:t>
            </a:r>
            <a:r>
              <a:rPr lang="en-US" sz="2800" dirty="0"/>
              <a:t> </a:t>
            </a:r>
            <a:r>
              <a:rPr lang="en-US" sz="2800" dirty="0" err="1"/>
              <a:t>otomasyonu</a:t>
            </a:r>
            <a:r>
              <a:rPr lang="en-US" sz="2800" dirty="0"/>
              <a:t> </a:t>
            </a:r>
            <a:r>
              <a:rPr lang="en-US" sz="2800" dirty="0" err="1"/>
              <a:t>enerji</a:t>
            </a:r>
            <a:r>
              <a:rPr lang="en-US" sz="2800" dirty="0"/>
              <a:t> </a:t>
            </a:r>
            <a:r>
              <a:rPr lang="en-US" sz="2800" dirty="0" err="1"/>
              <a:t>tasarruf</a:t>
            </a:r>
            <a:r>
              <a:rPr lang="en-US" sz="2800" dirty="0"/>
              <a:t> </a:t>
            </a:r>
            <a:r>
              <a:rPr lang="en-US" sz="2800" dirty="0" err="1"/>
              <a:t>örnekleri</a:t>
            </a:r>
            <a:endParaRPr lang="en-US" sz="2800" dirty="0"/>
          </a:p>
        </p:txBody>
      </p:sp>
    </p:spTree>
    <p:extLst>
      <p:ext uri="{BB962C8B-B14F-4D97-AF65-F5344CB8AC3E}">
        <p14:creationId xmlns:p14="http://schemas.microsoft.com/office/powerpoint/2010/main" val="1179269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cxnSp>
        <p:nvCxnSpPr>
          <p:cNvPr id="503" name="Google Shape;503;p68"/>
          <p:cNvCxnSpPr/>
          <p:nvPr/>
        </p:nvCxnSpPr>
        <p:spPr>
          <a:xfrm>
            <a:off x="990600" y="2114550"/>
            <a:ext cx="0" cy="2971800"/>
          </a:xfrm>
          <a:prstGeom prst="straightConnector1">
            <a:avLst/>
          </a:prstGeom>
          <a:noFill/>
          <a:ln w="9525" cap="flat" cmpd="sng">
            <a:solidFill>
              <a:schemeClr val="dk1"/>
            </a:solidFill>
            <a:prstDash val="solid"/>
            <a:miter lim="800000"/>
            <a:headEnd type="triangle" w="med" len="med"/>
            <a:tailEnd type="none" w="med" len="med"/>
          </a:ln>
        </p:spPr>
      </p:cxnSp>
      <p:cxnSp>
        <p:nvCxnSpPr>
          <p:cNvPr id="504" name="Google Shape;504;p68"/>
          <p:cNvCxnSpPr/>
          <p:nvPr/>
        </p:nvCxnSpPr>
        <p:spPr>
          <a:xfrm>
            <a:off x="990600" y="5086350"/>
            <a:ext cx="7315200" cy="0"/>
          </a:xfrm>
          <a:prstGeom prst="straightConnector1">
            <a:avLst/>
          </a:prstGeom>
          <a:noFill/>
          <a:ln w="9525" cap="flat" cmpd="sng">
            <a:solidFill>
              <a:schemeClr val="dk1"/>
            </a:solidFill>
            <a:prstDash val="solid"/>
            <a:miter lim="800000"/>
            <a:headEnd type="none" w="med" len="med"/>
            <a:tailEnd type="triangle" w="med" len="med"/>
          </a:ln>
        </p:spPr>
      </p:cxnSp>
      <p:sp>
        <p:nvSpPr>
          <p:cNvPr id="505" name="Google Shape;505;p68"/>
          <p:cNvSpPr txBox="1"/>
          <p:nvPr/>
        </p:nvSpPr>
        <p:spPr>
          <a:xfrm>
            <a:off x="990600" y="2971800"/>
            <a:ext cx="6629400" cy="2114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06" name="Google Shape;506;p68"/>
          <p:cNvSpPr txBox="1"/>
          <p:nvPr/>
        </p:nvSpPr>
        <p:spPr>
          <a:xfrm>
            <a:off x="527050" y="5151834"/>
            <a:ext cx="1365300" cy="2751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a:t>00:00</a:t>
            </a:r>
            <a:endParaRPr/>
          </a:p>
        </p:txBody>
      </p:sp>
      <p:sp>
        <p:nvSpPr>
          <p:cNvPr id="507" name="Google Shape;507;p68"/>
          <p:cNvSpPr txBox="1"/>
          <p:nvPr/>
        </p:nvSpPr>
        <p:spPr>
          <a:xfrm>
            <a:off x="7177987" y="5151834"/>
            <a:ext cx="1365300" cy="2751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a:t>00:00</a:t>
            </a:r>
            <a:endParaRPr/>
          </a:p>
        </p:txBody>
      </p:sp>
      <p:sp>
        <p:nvSpPr>
          <p:cNvPr id="508" name="Google Shape;508;p68"/>
          <p:cNvSpPr txBox="1"/>
          <p:nvPr/>
        </p:nvSpPr>
        <p:spPr>
          <a:xfrm>
            <a:off x="3814762" y="5151834"/>
            <a:ext cx="1009500" cy="2751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a:t>12:00</a:t>
            </a:r>
            <a:endParaRPr/>
          </a:p>
        </p:txBody>
      </p:sp>
      <p:sp>
        <p:nvSpPr>
          <p:cNvPr id="509" name="Google Shape;509;p68"/>
          <p:cNvSpPr txBox="1"/>
          <p:nvPr/>
        </p:nvSpPr>
        <p:spPr>
          <a:xfrm>
            <a:off x="2362200" y="2971800"/>
            <a:ext cx="3810000" cy="2114400"/>
          </a:xfrm>
          <a:prstGeom prst="rect">
            <a:avLst/>
          </a:prstGeom>
          <a:solidFill>
            <a:srgbClr val="0099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pPr algn="ctr">
              <a:buClr>
                <a:schemeClr val="dk1"/>
              </a:buClr>
              <a:buSzPts val="1800"/>
            </a:pPr>
            <a:endParaRPr>
              <a:solidFill>
                <a:srgbClr val="000000"/>
              </a:solidFill>
              <a:latin typeface="Arial"/>
              <a:ea typeface="Arial"/>
              <a:cs typeface="Arial"/>
              <a:sym typeface="Arial"/>
            </a:endParaRPr>
          </a:p>
          <a:p>
            <a:endParaRPr>
              <a:solidFill>
                <a:srgbClr val="000000"/>
              </a:solidFill>
              <a:latin typeface="Arial"/>
              <a:ea typeface="Arial"/>
              <a:cs typeface="Arial"/>
              <a:sym typeface="Arial"/>
            </a:endParaRPr>
          </a:p>
        </p:txBody>
      </p:sp>
      <p:sp>
        <p:nvSpPr>
          <p:cNvPr id="510" name="Google Shape;510;p68"/>
          <p:cNvSpPr txBox="1"/>
          <p:nvPr/>
        </p:nvSpPr>
        <p:spPr>
          <a:xfrm>
            <a:off x="4038600" y="2971800"/>
            <a:ext cx="339600" cy="21144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11" name="Google Shape;511;p68"/>
          <p:cNvSpPr txBox="1"/>
          <p:nvPr/>
        </p:nvSpPr>
        <p:spPr>
          <a:xfrm>
            <a:off x="4999037" y="2972990"/>
            <a:ext cx="158700" cy="2112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12" name="Google Shape;512;p68"/>
          <p:cNvSpPr txBox="1"/>
          <p:nvPr/>
        </p:nvSpPr>
        <p:spPr>
          <a:xfrm>
            <a:off x="42848" y="2827725"/>
            <a:ext cx="947700" cy="2775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dirty="0">
                <a:solidFill>
                  <a:srgbClr val="000000"/>
                </a:solidFill>
                <a:ea typeface="Arial"/>
                <a:cs typeface="Arial"/>
                <a:sym typeface="Arial"/>
              </a:rPr>
              <a:t>1W/</a:t>
            </a:r>
            <a:r>
              <a:rPr lang="en" dirty="0"/>
              <a:t>m</a:t>
            </a:r>
            <a:r>
              <a:rPr lang="en" baseline="30000" dirty="0"/>
              <a:t>2</a:t>
            </a:r>
            <a:endParaRPr baseline="30000" dirty="0"/>
          </a:p>
        </p:txBody>
      </p:sp>
      <p:sp>
        <p:nvSpPr>
          <p:cNvPr id="513" name="Google Shape;513;p68"/>
          <p:cNvSpPr txBox="1"/>
          <p:nvPr/>
        </p:nvSpPr>
        <p:spPr>
          <a:xfrm>
            <a:off x="2986087" y="1814513"/>
            <a:ext cx="4526100" cy="2775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dirty="0"/>
              <a:t>Yıllık enerji tüketimi</a:t>
            </a:r>
            <a:r>
              <a:rPr lang="en" dirty="0">
                <a:solidFill>
                  <a:srgbClr val="000000"/>
                </a:solidFill>
                <a:latin typeface="Arial"/>
                <a:ea typeface="Arial"/>
                <a:cs typeface="Arial"/>
                <a:sym typeface="Arial"/>
              </a:rPr>
              <a:t> = </a:t>
            </a:r>
            <a:r>
              <a:rPr lang="en" dirty="0">
                <a:solidFill>
                  <a:schemeClr val="dk1"/>
                </a:solidFill>
                <a:latin typeface="Arial"/>
                <a:ea typeface="Arial"/>
                <a:cs typeface="Arial"/>
                <a:sym typeface="Arial"/>
              </a:rPr>
              <a:t>4</a:t>
            </a:r>
            <a:r>
              <a:rPr lang="tr-TR" dirty="0">
                <a:solidFill>
                  <a:schemeClr val="dk1"/>
                </a:solidFill>
                <a:latin typeface="Arial"/>
                <a:ea typeface="Arial"/>
                <a:cs typeface="Arial"/>
                <a:sym typeface="Arial"/>
              </a:rPr>
              <a:t>,</a:t>
            </a:r>
            <a:r>
              <a:rPr lang="en" dirty="0">
                <a:solidFill>
                  <a:schemeClr val="dk1"/>
                </a:solidFill>
                <a:latin typeface="Arial"/>
                <a:ea typeface="Arial"/>
                <a:cs typeface="Arial"/>
                <a:sym typeface="Arial"/>
              </a:rPr>
              <a:t>5 kWh/</a:t>
            </a:r>
            <a:r>
              <a:rPr lang="en" dirty="0">
                <a:solidFill>
                  <a:schemeClr val="dk1"/>
                </a:solidFill>
              </a:rPr>
              <a:t>m</a:t>
            </a:r>
            <a:r>
              <a:rPr lang="en" baseline="30000" dirty="0">
                <a:solidFill>
                  <a:schemeClr val="dk1"/>
                </a:solidFill>
              </a:rPr>
              <a:t>2</a:t>
            </a:r>
            <a:endParaRPr baseline="30000" dirty="0"/>
          </a:p>
        </p:txBody>
      </p:sp>
      <p:sp>
        <p:nvSpPr>
          <p:cNvPr id="514" name="Google Shape;514;p68"/>
          <p:cNvSpPr txBox="1"/>
          <p:nvPr/>
        </p:nvSpPr>
        <p:spPr>
          <a:xfrm>
            <a:off x="5028555" y="2027625"/>
            <a:ext cx="3712200" cy="277500"/>
          </a:xfrm>
          <a:prstGeom prst="rect">
            <a:avLst/>
          </a:prstGeom>
          <a:noFill/>
          <a:ln>
            <a:noFill/>
          </a:ln>
        </p:spPr>
        <p:txBody>
          <a:bodyPr spcFirstLastPara="1" wrap="square" lIns="91425" tIns="45700" rIns="91425" bIns="45700" anchor="t" anchorCtr="0">
            <a:noAutofit/>
          </a:bodyPr>
          <a:lstStyle/>
          <a:p>
            <a:pPr>
              <a:buClr>
                <a:srgbClr val="009900"/>
              </a:buClr>
              <a:buSzPts val="1800"/>
            </a:pPr>
            <a:r>
              <a:rPr lang="en" dirty="0">
                <a:solidFill>
                  <a:srgbClr val="009900"/>
                </a:solidFill>
                <a:latin typeface="Arial"/>
                <a:ea typeface="Arial"/>
                <a:cs typeface="Arial"/>
                <a:sym typeface="Arial"/>
              </a:rPr>
              <a:t>≈ 3</a:t>
            </a:r>
            <a:r>
              <a:rPr lang="tr-TR" dirty="0">
                <a:solidFill>
                  <a:srgbClr val="009900"/>
                </a:solidFill>
                <a:latin typeface="Arial"/>
                <a:ea typeface="Arial"/>
                <a:cs typeface="Arial"/>
                <a:sym typeface="Arial"/>
              </a:rPr>
              <a:t>, </a:t>
            </a:r>
            <a:r>
              <a:rPr lang="en" dirty="0">
                <a:solidFill>
                  <a:srgbClr val="009900"/>
                </a:solidFill>
                <a:latin typeface="Arial"/>
                <a:ea typeface="Arial"/>
                <a:cs typeface="Arial"/>
                <a:sym typeface="Arial"/>
              </a:rPr>
              <a:t>6 kWh/</a:t>
            </a:r>
            <a:r>
              <a:rPr lang="en" dirty="0">
                <a:solidFill>
                  <a:srgbClr val="009900"/>
                </a:solidFill>
              </a:rPr>
              <a:t>m</a:t>
            </a:r>
            <a:r>
              <a:rPr lang="en" baseline="30000" dirty="0">
                <a:solidFill>
                  <a:srgbClr val="009900"/>
                </a:solidFill>
              </a:rPr>
              <a:t>2</a:t>
            </a:r>
            <a:r>
              <a:rPr lang="en" dirty="0">
                <a:solidFill>
                  <a:srgbClr val="009900"/>
                </a:solidFill>
                <a:latin typeface="Arial"/>
                <a:ea typeface="Arial"/>
                <a:cs typeface="Arial"/>
                <a:sym typeface="Arial"/>
              </a:rPr>
              <a:t>  (</a:t>
            </a:r>
            <a:r>
              <a:rPr lang="en" dirty="0">
                <a:solidFill>
                  <a:srgbClr val="009900"/>
                </a:solidFill>
              </a:rPr>
              <a:t>varlık algılama</a:t>
            </a:r>
            <a:r>
              <a:rPr lang="en" dirty="0">
                <a:solidFill>
                  <a:srgbClr val="009900"/>
                </a:solidFill>
                <a:latin typeface="Arial"/>
                <a:ea typeface="Arial"/>
                <a:cs typeface="Arial"/>
                <a:sym typeface="Arial"/>
              </a:rPr>
              <a:t>)</a:t>
            </a:r>
            <a:endParaRPr dirty="0"/>
          </a:p>
        </p:txBody>
      </p:sp>
      <p:sp>
        <p:nvSpPr>
          <p:cNvPr id="2" name="TextBox 1">
            <a:extLst>
              <a:ext uri="{FF2B5EF4-FFF2-40B4-BE49-F238E27FC236}">
                <a16:creationId xmlns:a16="http://schemas.microsoft.com/office/drawing/2014/main" id="{F25CD635-BB7D-4406-BD21-BD8845A4D347}"/>
              </a:ext>
            </a:extLst>
          </p:cNvPr>
          <p:cNvSpPr txBox="1"/>
          <p:nvPr/>
        </p:nvSpPr>
        <p:spPr>
          <a:xfrm>
            <a:off x="251519" y="332656"/>
            <a:ext cx="7488827" cy="800219"/>
          </a:xfrm>
          <a:prstGeom prst="rect">
            <a:avLst/>
          </a:prstGeom>
          <a:noFill/>
        </p:spPr>
        <p:txBody>
          <a:bodyPr wrap="square" rtlCol="0">
            <a:spAutoFit/>
          </a:bodyPr>
          <a:lstStyle/>
          <a:p>
            <a:pPr lvl="0"/>
            <a:r>
              <a:rPr lang="en-US" sz="2800" dirty="0" err="1">
                <a:solidFill>
                  <a:prstClr val="black"/>
                </a:solidFill>
              </a:rPr>
              <a:t>Aydınlatma</a:t>
            </a:r>
            <a:r>
              <a:rPr lang="en-US" sz="2800" dirty="0">
                <a:solidFill>
                  <a:prstClr val="black"/>
                </a:solidFill>
              </a:rPr>
              <a:t> </a:t>
            </a:r>
            <a:r>
              <a:rPr lang="en-US" sz="2800" dirty="0" err="1">
                <a:solidFill>
                  <a:prstClr val="black"/>
                </a:solidFill>
              </a:rPr>
              <a:t>otomasyonu</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tasarruf</a:t>
            </a:r>
            <a:r>
              <a:rPr lang="en-US" sz="2800" dirty="0">
                <a:solidFill>
                  <a:prstClr val="black"/>
                </a:solidFill>
              </a:rPr>
              <a:t> </a:t>
            </a:r>
            <a:r>
              <a:rPr lang="en-US" sz="2800" dirty="0" err="1">
                <a:solidFill>
                  <a:prstClr val="black"/>
                </a:solidFill>
              </a:rPr>
              <a:t>örnekleri</a:t>
            </a:r>
            <a:endParaRPr lang="en-US" sz="2800" dirty="0">
              <a:solidFill>
                <a:prstClr val="black"/>
              </a:solidFill>
            </a:endParaRPr>
          </a:p>
          <a:p>
            <a:endParaRPr lang="en-US" dirty="0"/>
          </a:p>
        </p:txBody>
      </p:sp>
    </p:spTree>
    <p:extLst>
      <p:ext uri="{BB962C8B-B14F-4D97-AF65-F5344CB8AC3E}">
        <p14:creationId xmlns:p14="http://schemas.microsoft.com/office/powerpoint/2010/main" val="3736752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cxnSp>
        <p:nvCxnSpPr>
          <p:cNvPr id="519" name="Google Shape;519;p69"/>
          <p:cNvCxnSpPr/>
          <p:nvPr/>
        </p:nvCxnSpPr>
        <p:spPr>
          <a:xfrm>
            <a:off x="990600" y="2114550"/>
            <a:ext cx="0" cy="2971800"/>
          </a:xfrm>
          <a:prstGeom prst="straightConnector1">
            <a:avLst/>
          </a:prstGeom>
          <a:noFill/>
          <a:ln w="9525" cap="flat" cmpd="sng">
            <a:solidFill>
              <a:schemeClr val="dk1"/>
            </a:solidFill>
            <a:prstDash val="solid"/>
            <a:miter lim="800000"/>
            <a:headEnd type="triangle" w="med" len="med"/>
            <a:tailEnd type="none" w="med" len="med"/>
          </a:ln>
        </p:spPr>
      </p:cxnSp>
      <p:cxnSp>
        <p:nvCxnSpPr>
          <p:cNvPr id="520" name="Google Shape;520;p69"/>
          <p:cNvCxnSpPr/>
          <p:nvPr/>
        </p:nvCxnSpPr>
        <p:spPr>
          <a:xfrm>
            <a:off x="990600" y="5086350"/>
            <a:ext cx="7315200" cy="0"/>
          </a:xfrm>
          <a:prstGeom prst="straightConnector1">
            <a:avLst/>
          </a:prstGeom>
          <a:noFill/>
          <a:ln w="9525" cap="flat" cmpd="sng">
            <a:solidFill>
              <a:schemeClr val="dk1"/>
            </a:solidFill>
            <a:prstDash val="solid"/>
            <a:miter lim="800000"/>
            <a:headEnd type="none" w="med" len="med"/>
            <a:tailEnd type="triangle" w="med" len="med"/>
          </a:ln>
        </p:spPr>
      </p:cxnSp>
      <p:sp>
        <p:nvSpPr>
          <p:cNvPr id="521" name="Google Shape;521;p69"/>
          <p:cNvSpPr txBox="1"/>
          <p:nvPr/>
        </p:nvSpPr>
        <p:spPr>
          <a:xfrm>
            <a:off x="990600" y="2971800"/>
            <a:ext cx="6629400" cy="2114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22" name="Google Shape;522;p69"/>
          <p:cNvSpPr txBox="1"/>
          <p:nvPr/>
        </p:nvSpPr>
        <p:spPr>
          <a:xfrm>
            <a:off x="2362200" y="3698081"/>
            <a:ext cx="3810000" cy="1388100"/>
          </a:xfrm>
          <a:prstGeom prst="rect">
            <a:avLst/>
          </a:prstGeom>
          <a:solidFill>
            <a:srgbClr val="0099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pPr algn="ctr">
              <a:buClr>
                <a:schemeClr val="dk1"/>
              </a:buClr>
              <a:buSzPts val="1800"/>
            </a:pPr>
            <a:endParaRPr dirty="0">
              <a:solidFill>
                <a:srgbClr val="000000"/>
              </a:solidFill>
              <a:latin typeface="Arial"/>
              <a:ea typeface="Arial"/>
              <a:cs typeface="Arial"/>
              <a:sym typeface="Arial"/>
            </a:endParaRPr>
          </a:p>
          <a:p>
            <a:endParaRPr dirty="0">
              <a:solidFill>
                <a:srgbClr val="000000"/>
              </a:solidFill>
              <a:latin typeface="Arial"/>
              <a:ea typeface="Arial"/>
              <a:cs typeface="Arial"/>
              <a:sym typeface="Arial"/>
            </a:endParaRPr>
          </a:p>
        </p:txBody>
      </p:sp>
      <p:sp>
        <p:nvSpPr>
          <p:cNvPr id="523" name="Google Shape;523;p69"/>
          <p:cNvSpPr txBox="1"/>
          <p:nvPr/>
        </p:nvSpPr>
        <p:spPr>
          <a:xfrm>
            <a:off x="4059237" y="2971800"/>
            <a:ext cx="360300" cy="21144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24" name="Google Shape;524;p69"/>
          <p:cNvSpPr txBox="1"/>
          <p:nvPr/>
        </p:nvSpPr>
        <p:spPr>
          <a:xfrm>
            <a:off x="4999037" y="2972990"/>
            <a:ext cx="158700" cy="2112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26" name="Google Shape;526;p69"/>
          <p:cNvSpPr txBox="1"/>
          <p:nvPr/>
        </p:nvSpPr>
        <p:spPr>
          <a:xfrm>
            <a:off x="42847" y="2827725"/>
            <a:ext cx="947700" cy="2775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dirty="0">
                <a:solidFill>
                  <a:srgbClr val="000000"/>
                </a:solidFill>
                <a:ea typeface="Arial"/>
                <a:cs typeface="Arial"/>
                <a:sym typeface="Arial"/>
              </a:rPr>
              <a:t>1W/</a:t>
            </a:r>
            <a:r>
              <a:rPr lang="en" dirty="0"/>
              <a:t>m</a:t>
            </a:r>
            <a:r>
              <a:rPr lang="en" baseline="30000" dirty="0"/>
              <a:t>2</a:t>
            </a:r>
            <a:endParaRPr baseline="30000" dirty="0"/>
          </a:p>
        </p:txBody>
      </p:sp>
      <p:sp>
        <p:nvSpPr>
          <p:cNvPr id="527" name="Google Shape;527;p69"/>
          <p:cNvSpPr txBox="1"/>
          <p:nvPr/>
        </p:nvSpPr>
        <p:spPr>
          <a:xfrm>
            <a:off x="2986087" y="1814513"/>
            <a:ext cx="4526100" cy="2775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dirty="0"/>
              <a:t>Yıllık enerji tüketimi</a:t>
            </a:r>
            <a:r>
              <a:rPr lang="en" dirty="0">
                <a:solidFill>
                  <a:srgbClr val="000000"/>
                </a:solidFill>
                <a:latin typeface="Arial"/>
                <a:ea typeface="Arial"/>
                <a:cs typeface="Arial"/>
                <a:sym typeface="Arial"/>
              </a:rPr>
              <a:t> = </a:t>
            </a:r>
            <a:r>
              <a:rPr lang="en" dirty="0">
                <a:solidFill>
                  <a:schemeClr val="dk1"/>
                </a:solidFill>
                <a:latin typeface="Arial"/>
                <a:ea typeface="Arial"/>
                <a:cs typeface="Arial"/>
                <a:sym typeface="Arial"/>
              </a:rPr>
              <a:t>4</a:t>
            </a:r>
            <a:r>
              <a:rPr lang="tr-TR" dirty="0">
                <a:solidFill>
                  <a:schemeClr val="dk1"/>
                </a:solidFill>
                <a:latin typeface="Arial"/>
                <a:ea typeface="Arial"/>
                <a:cs typeface="Arial"/>
                <a:sym typeface="Arial"/>
              </a:rPr>
              <a:t>,</a:t>
            </a:r>
            <a:r>
              <a:rPr lang="en" dirty="0">
                <a:solidFill>
                  <a:schemeClr val="dk1"/>
                </a:solidFill>
                <a:latin typeface="Arial"/>
                <a:ea typeface="Arial"/>
                <a:cs typeface="Arial"/>
                <a:sym typeface="Arial"/>
              </a:rPr>
              <a:t>5 kWh/</a:t>
            </a:r>
            <a:r>
              <a:rPr lang="en" dirty="0">
                <a:solidFill>
                  <a:schemeClr val="dk1"/>
                </a:solidFill>
              </a:rPr>
              <a:t>m</a:t>
            </a:r>
            <a:r>
              <a:rPr lang="en" baseline="30000" dirty="0">
                <a:solidFill>
                  <a:schemeClr val="dk1"/>
                </a:solidFill>
              </a:rPr>
              <a:t>2</a:t>
            </a:r>
            <a:endParaRPr baseline="30000" dirty="0"/>
          </a:p>
        </p:txBody>
      </p:sp>
      <p:sp>
        <p:nvSpPr>
          <p:cNvPr id="528" name="Google Shape;528;p69"/>
          <p:cNvSpPr txBox="1"/>
          <p:nvPr/>
        </p:nvSpPr>
        <p:spPr>
          <a:xfrm>
            <a:off x="5034028" y="2027625"/>
            <a:ext cx="4155600" cy="2775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dirty="0">
                <a:solidFill>
                  <a:srgbClr val="000000"/>
                </a:solidFill>
                <a:latin typeface="Arial"/>
                <a:ea typeface="Arial"/>
                <a:cs typeface="Arial"/>
                <a:sym typeface="Arial"/>
              </a:rPr>
              <a:t>≈ </a:t>
            </a:r>
            <a:r>
              <a:rPr lang="en" dirty="0">
                <a:solidFill>
                  <a:schemeClr val="dk1"/>
                </a:solidFill>
                <a:latin typeface="Arial"/>
                <a:ea typeface="Arial"/>
                <a:cs typeface="Arial"/>
                <a:sym typeface="Arial"/>
              </a:rPr>
              <a:t>3</a:t>
            </a:r>
            <a:r>
              <a:rPr lang="tr-TR" dirty="0">
                <a:solidFill>
                  <a:schemeClr val="dk1"/>
                </a:solidFill>
                <a:latin typeface="Arial"/>
                <a:ea typeface="Arial"/>
                <a:cs typeface="Arial"/>
                <a:sym typeface="Arial"/>
              </a:rPr>
              <a:t>,</a:t>
            </a:r>
            <a:r>
              <a:rPr lang="en" dirty="0">
                <a:solidFill>
                  <a:schemeClr val="dk1"/>
                </a:solidFill>
                <a:latin typeface="Arial"/>
                <a:ea typeface="Arial"/>
                <a:cs typeface="Arial"/>
                <a:sym typeface="Arial"/>
              </a:rPr>
              <a:t>6 kWh/</a:t>
            </a:r>
            <a:r>
              <a:rPr lang="en" dirty="0">
                <a:solidFill>
                  <a:schemeClr val="dk1"/>
                </a:solidFill>
              </a:rPr>
              <a:t>m</a:t>
            </a:r>
            <a:r>
              <a:rPr lang="en" baseline="30000" dirty="0">
                <a:solidFill>
                  <a:schemeClr val="dk1"/>
                </a:solidFill>
              </a:rPr>
              <a:t>2</a:t>
            </a:r>
            <a:r>
              <a:rPr lang="en" dirty="0">
                <a:solidFill>
                  <a:schemeClr val="dk1"/>
                </a:solidFill>
                <a:latin typeface="Arial"/>
                <a:ea typeface="Arial"/>
                <a:cs typeface="Arial"/>
                <a:sym typeface="Arial"/>
              </a:rPr>
              <a:t> (</a:t>
            </a:r>
            <a:r>
              <a:rPr lang="en" dirty="0">
                <a:solidFill>
                  <a:schemeClr val="dk1"/>
                </a:solidFill>
              </a:rPr>
              <a:t>varlık algılama</a:t>
            </a:r>
            <a:r>
              <a:rPr lang="en" dirty="0">
                <a:solidFill>
                  <a:schemeClr val="dk1"/>
                </a:solidFill>
                <a:latin typeface="Arial"/>
                <a:ea typeface="Arial"/>
                <a:cs typeface="Arial"/>
                <a:sym typeface="Arial"/>
              </a:rPr>
              <a:t>)</a:t>
            </a:r>
            <a:endParaRPr dirty="0"/>
          </a:p>
        </p:txBody>
      </p:sp>
      <p:sp>
        <p:nvSpPr>
          <p:cNvPr id="529" name="Google Shape;529;p69"/>
          <p:cNvSpPr txBox="1"/>
          <p:nvPr/>
        </p:nvSpPr>
        <p:spPr>
          <a:xfrm>
            <a:off x="5034028" y="2286600"/>
            <a:ext cx="4044600" cy="277500"/>
          </a:xfrm>
          <a:prstGeom prst="rect">
            <a:avLst/>
          </a:prstGeom>
          <a:noFill/>
          <a:ln>
            <a:noFill/>
          </a:ln>
        </p:spPr>
        <p:txBody>
          <a:bodyPr spcFirstLastPara="1" wrap="square" lIns="91425" tIns="45700" rIns="91425" bIns="45700" anchor="t" anchorCtr="0">
            <a:noAutofit/>
          </a:bodyPr>
          <a:lstStyle/>
          <a:p>
            <a:pPr>
              <a:buClr>
                <a:srgbClr val="009900"/>
              </a:buClr>
              <a:buSzPts val="1800"/>
            </a:pPr>
            <a:r>
              <a:rPr lang="en" dirty="0">
                <a:solidFill>
                  <a:srgbClr val="009900"/>
                </a:solidFill>
                <a:latin typeface="Arial"/>
                <a:ea typeface="Arial"/>
                <a:cs typeface="Arial"/>
                <a:sym typeface="Arial"/>
              </a:rPr>
              <a:t>≈ 2</a:t>
            </a:r>
            <a:r>
              <a:rPr lang="tr-TR" dirty="0">
                <a:solidFill>
                  <a:srgbClr val="009900"/>
                </a:solidFill>
                <a:latin typeface="Arial"/>
                <a:ea typeface="Arial"/>
                <a:cs typeface="Arial"/>
                <a:sym typeface="Arial"/>
              </a:rPr>
              <a:t>,</a:t>
            </a:r>
            <a:r>
              <a:rPr lang="en" dirty="0">
                <a:solidFill>
                  <a:srgbClr val="009900"/>
                </a:solidFill>
                <a:latin typeface="Arial"/>
                <a:ea typeface="Arial"/>
                <a:cs typeface="Arial"/>
                <a:sym typeface="Arial"/>
              </a:rPr>
              <a:t>7 kWh/</a:t>
            </a:r>
            <a:r>
              <a:rPr lang="en" dirty="0">
                <a:solidFill>
                  <a:srgbClr val="009900"/>
                </a:solidFill>
              </a:rPr>
              <a:t>m</a:t>
            </a:r>
            <a:r>
              <a:rPr lang="en" baseline="30000" dirty="0">
                <a:solidFill>
                  <a:srgbClr val="009900"/>
                </a:solidFill>
              </a:rPr>
              <a:t>2</a:t>
            </a:r>
            <a:r>
              <a:rPr lang="en" dirty="0">
                <a:solidFill>
                  <a:srgbClr val="009900"/>
                </a:solidFill>
                <a:latin typeface="Arial"/>
                <a:ea typeface="Arial"/>
                <a:cs typeface="Arial"/>
                <a:sym typeface="Arial"/>
              </a:rPr>
              <a:t>  (</a:t>
            </a:r>
            <a:r>
              <a:rPr lang="en" dirty="0">
                <a:solidFill>
                  <a:srgbClr val="009900"/>
                </a:solidFill>
              </a:rPr>
              <a:t>ışık akısı ayarı </a:t>
            </a:r>
            <a:r>
              <a:rPr lang="en" dirty="0">
                <a:solidFill>
                  <a:srgbClr val="009900"/>
                </a:solidFill>
                <a:latin typeface="Arial"/>
                <a:ea typeface="Arial"/>
                <a:cs typeface="Arial"/>
                <a:sym typeface="Arial"/>
              </a:rPr>
              <a:t>)</a:t>
            </a:r>
            <a:endParaRPr dirty="0"/>
          </a:p>
        </p:txBody>
      </p:sp>
      <p:sp>
        <p:nvSpPr>
          <p:cNvPr id="530" name="Google Shape;530;p69"/>
          <p:cNvSpPr txBox="1"/>
          <p:nvPr/>
        </p:nvSpPr>
        <p:spPr>
          <a:xfrm>
            <a:off x="3814762" y="5151834"/>
            <a:ext cx="10095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12:00</a:t>
            </a:r>
            <a:endParaRPr/>
          </a:p>
        </p:txBody>
      </p:sp>
      <p:sp>
        <p:nvSpPr>
          <p:cNvPr id="531" name="Google Shape;531;p69"/>
          <p:cNvSpPr txBox="1"/>
          <p:nvPr/>
        </p:nvSpPr>
        <p:spPr>
          <a:xfrm>
            <a:off x="527050" y="5151834"/>
            <a:ext cx="13653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00:00</a:t>
            </a:r>
            <a:endParaRPr/>
          </a:p>
        </p:txBody>
      </p:sp>
      <p:sp>
        <p:nvSpPr>
          <p:cNvPr id="532" name="Google Shape;532;p69"/>
          <p:cNvSpPr txBox="1"/>
          <p:nvPr/>
        </p:nvSpPr>
        <p:spPr>
          <a:xfrm>
            <a:off x="7147537" y="5151834"/>
            <a:ext cx="13653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00:00</a:t>
            </a:r>
            <a:endParaRPr/>
          </a:p>
        </p:txBody>
      </p:sp>
      <p:pic>
        <p:nvPicPr>
          <p:cNvPr id="3" name="Picture 2">
            <a:extLst>
              <a:ext uri="{FF2B5EF4-FFF2-40B4-BE49-F238E27FC236}">
                <a16:creationId xmlns:a16="http://schemas.microsoft.com/office/drawing/2014/main" id="{26CE3166-A920-4D46-8F76-D9E755F093C7}"/>
              </a:ext>
            </a:extLst>
          </p:cNvPr>
          <p:cNvPicPr>
            <a:picLocks noChangeAspect="1"/>
          </p:cNvPicPr>
          <p:nvPr/>
        </p:nvPicPr>
        <p:blipFill>
          <a:blip r:embed="rId3"/>
          <a:stretch>
            <a:fillRect/>
          </a:stretch>
        </p:blipFill>
        <p:spPr>
          <a:xfrm>
            <a:off x="188332" y="186495"/>
            <a:ext cx="7431668" cy="749873"/>
          </a:xfrm>
          <a:prstGeom prst="rect">
            <a:avLst/>
          </a:prstGeom>
        </p:spPr>
      </p:pic>
    </p:spTree>
    <p:extLst>
      <p:ext uri="{BB962C8B-B14F-4D97-AF65-F5344CB8AC3E}">
        <p14:creationId xmlns:p14="http://schemas.microsoft.com/office/powerpoint/2010/main" val="74217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cxnSp>
        <p:nvCxnSpPr>
          <p:cNvPr id="537" name="Google Shape;537;p70"/>
          <p:cNvCxnSpPr/>
          <p:nvPr/>
        </p:nvCxnSpPr>
        <p:spPr>
          <a:xfrm>
            <a:off x="990600" y="2114550"/>
            <a:ext cx="0" cy="2971800"/>
          </a:xfrm>
          <a:prstGeom prst="straightConnector1">
            <a:avLst/>
          </a:prstGeom>
          <a:noFill/>
          <a:ln w="9525" cap="flat" cmpd="sng">
            <a:solidFill>
              <a:schemeClr val="dk1"/>
            </a:solidFill>
            <a:prstDash val="solid"/>
            <a:miter lim="800000"/>
            <a:headEnd type="triangle" w="med" len="med"/>
            <a:tailEnd type="none" w="med" len="med"/>
          </a:ln>
        </p:spPr>
      </p:cxnSp>
      <p:cxnSp>
        <p:nvCxnSpPr>
          <p:cNvPr id="538" name="Google Shape;538;p70"/>
          <p:cNvCxnSpPr/>
          <p:nvPr/>
        </p:nvCxnSpPr>
        <p:spPr>
          <a:xfrm>
            <a:off x="990600" y="5086350"/>
            <a:ext cx="7315200" cy="0"/>
          </a:xfrm>
          <a:prstGeom prst="straightConnector1">
            <a:avLst/>
          </a:prstGeom>
          <a:noFill/>
          <a:ln w="9525" cap="flat" cmpd="sng">
            <a:solidFill>
              <a:schemeClr val="dk1"/>
            </a:solidFill>
            <a:prstDash val="solid"/>
            <a:miter lim="800000"/>
            <a:headEnd type="none" w="med" len="med"/>
            <a:tailEnd type="triangle" w="med" len="med"/>
          </a:ln>
        </p:spPr>
      </p:cxnSp>
      <p:sp>
        <p:nvSpPr>
          <p:cNvPr id="539" name="Google Shape;539;p70"/>
          <p:cNvSpPr txBox="1"/>
          <p:nvPr/>
        </p:nvSpPr>
        <p:spPr>
          <a:xfrm>
            <a:off x="990600" y="2971800"/>
            <a:ext cx="6629400" cy="2114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40" name="Google Shape;540;p70"/>
          <p:cNvSpPr/>
          <p:nvPr/>
        </p:nvSpPr>
        <p:spPr>
          <a:xfrm>
            <a:off x="2355851" y="3857625"/>
            <a:ext cx="1701801" cy="1226346"/>
          </a:xfrm>
          <a:custGeom>
            <a:avLst/>
            <a:gdLst/>
            <a:ahLst/>
            <a:cxnLst/>
            <a:rect l="l" t="t" r="r" b="b"/>
            <a:pathLst>
              <a:path w="1018" h="1037" extrusionOk="0">
                <a:moveTo>
                  <a:pt x="0" y="0"/>
                </a:moveTo>
                <a:cubicBezTo>
                  <a:pt x="4" y="6"/>
                  <a:pt x="8" y="14"/>
                  <a:pt x="13" y="19"/>
                </a:cubicBezTo>
                <a:cubicBezTo>
                  <a:pt x="18" y="24"/>
                  <a:pt x="27" y="26"/>
                  <a:pt x="32" y="32"/>
                </a:cubicBezTo>
                <a:cubicBezTo>
                  <a:pt x="42" y="44"/>
                  <a:pt x="58" y="71"/>
                  <a:pt x="58" y="71"/>
                </a:cubicBezTo>
                <a:cubicBezTo>
                  <a:pt x="65" y="95"/>
                  <a:pt x="61" y="91"/>
                  <a:pt x="84" y="109"/>
                </a:cubicBezTo>
                <a:cubicBezTo>
                  <a:pt x="96" y="118"/>
                  <a:pt x="122" y="135"/>
                  <a:pt x="122" y="135"/>
                </a:cubicBezTo>
                <a:cubicBezTo>
                  <a:pt x="131" y="163"/>
                  <a:pt x="162" y="182"/>
                  <a:pt x="186" y="199"/>
                </a:cubicBezTo>
                <a:cubicBezTo>
                  <a:pt x="188" y="205"/>
                  <a:pt x="187" y="213"/>
                  <a:pt x="192" y="218"/>
                </a:cubicBezTo>
                <a:cubicBezTo>
                  <a:pt x="196" y="222"/>
                  <a:pt x="242" y="240"/>
                  <a:pt x="250" y="243"/>
                </a:cubicBezTo>
                <a:cubicBezTo>
                  <a:pt x="277" y="261"/>
                  <a:pt x="285" y="288"/>
                  <a:pt x="314" y="307"/>
                </a:cubicBezTo>
                <a:cubicBezTo>
                  <a:pt x="350" y="362"/>
                  <a:pt x="303" y="296"/>
                  <a:pt x="346" y="339"/>
                </a:cubicBezTo>
                <a:cubicBezTo>
                  <a:pt x="368" y="361"/>
                  <a:pt x="365" y="366"/>
                  <a:pt x="397" y="378"/>
                </a:cubicBezTo>
                <a:cubicBezTo>
                  <a:pt x="429" y="409"/>
                  <a:pt x="461" y="435"/>
                  <a:pt x="493" y="467"/>
                </a:cubicBezTo>
                <a:cubicBezTo>
                  <a:pt x="504" y="478"/>
                  <a:pt x="521" y="482"/>
                  <a:pt x="532" y="493"/>
                </a:cubicBezTo>
                <a:cubicBezTo>
                  <a:pt x="554" y="515"/>
                  <a:pt x="565" y="524"/>
                  <a:pt x="596" y="531"/>
                </a:cubicBezTo>
                <a:cubicBezTo>
                  <a:pt x="622" y="549"/>
                  <a:pt x="642" y="567"/>
                  <a:pt x="672" y="576"/>
                </a:cubicBezTo>
                <a:cubicBezTo>
                  <a:pt x="691" y="589"/>
                  <a:pt x="708" y="608"/>
                  <a:pt x="730" y="615"/>
                </a:cubicBezTo>
                <a:cubicBezTo>
                  <a:pt x="743" y="619"/>
                  <a:pt x="768" y="627"/>
                  <a:pt x="768" y="627"/>
                </a:cubicBezTo>
                <a:cubicBezTo>
                  <a:pt x="788" y="647"/>
                  <a:pt x="810" y="667"/>
                  <a:pt x="832" y="685"/>
                </a:cubicBezTo>
                <a:cubicBezTo>
                  <a:pt x="846" y="696"/>
                  <a:pt x="877" y="717"/>
                  <a:pt x="877" y="717"/>
                </a:cubicBezTo>
                <a:cubicBezTo>
                  <a:pt x="897" y="747"/>
                  <a:pt x="911" y="743"/>
                  <a:pt x="948" y="749"/>
                </a:cubicBezTo>
                <a:cubicBezTo>
                  <a:pt x="970" y="756"/>
                  <a:pt x="988" y="775"/>
                  <a:pt x="1012" y="775"/>
                </a:cubicBezTo>
                <a:lnTo>
                  <a:pt x="1018" y="1037"/>
                </a:lnTo>
                <a:lnTo>
                  <a:pt x="10" y="1037"/>
                </a:lnTo>
                <a:lnTo>
                  <a:pt x="0" y="0"/>
                </a:lnTo>
                <a:close/>
              </a:path>
            </a:pathLst>
          </a:custGeom>
          <a:solidFill>
            <a:srgbClr val="0099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Arial"/>
              <a:ea typeface="Arial"/>
              <a:cs typeface="Arial"/>
              <a:sym typeface="Arial"/>
            </a:endParaRPr>
          </a:p>
        </p:txBody>
      </p:sp>
      <p:sp>
        <p:nvSpPr>
          <p:cNvPr id="541" name="Google Shape;541;p70"/>
          <p:cNvSpPr/>
          <p:nvPr/>
        </p:nvSpPr>
        <p:spPr>
          <a:xfrm>
            <a:off x="4389437" y="3851672"/>
            <a:ext cx="1798636" cy="1234678"/>
          </a:xfrm>
          <a:custGeom>
            <a:avLst/>
            <a:gdLst/>
            <a:ahLst/>
            <a:cxnLst/>
            <a:rect l="l" t="t" r="r" b="b"/>
            <a:pathLst>
              <a:path w="1120" h="1037" extrusionOk="0">
                <a:moveTo>
                  <a:pt x="0" y="800"/>
                </a:moveTo>
                <a:cubicBezTo>
                  <a:pt x="18" y="797"/>
                  <a:pt x="38" y="797"/>
                  <a:pt x="51" y="781"/>
                </a:cubicBezTo>
                <a:cubicBezTo>
                  <a:pt x="65" y="763"/>
                  <a:pt x="45" y="756"/>
                  <a:pt x="76" y="749"/>
                </a:cubicBezTo>
                <a:cubicBezTo>
                  <a:pt x="97" y="744"/>
                  <a:pt x="119" y="745"/>
                  <a:pt x="140" y="743"/>
                </a:cubicBezTo>
                <a:cubicBezTo>
                  <a:pt x="183" y="729"/>
                  <a:pt x="197" y="708"/>
                  <a:pt x="236" y="691"/>
                </a:cubicBezTo>
                <a:cubicBezTo>
                  <a:pt x="270" y="676"/>
                  <a:pt x="308" y="670"/>
                  <a:pt x="345" y="666"/>
                </a:cubicBezTo>
                <a:cubicBezTo>
                  <a:pt x="354" y="664"/>
                  <a:pt x="362" y="662"/>
                  <a:pt x="371" y="659"/>
                </a:cubicBezTo>
                <a:cubicBezTo>
                  <a:pt x="384" y="655"/>
                  <a:pt x="409" y="647"/>
                  <a:pt x="409" y="647"/>
                </a:cubicBezTo>
                <a:cubicBezTo>
                  <a:pt x="432" y="631"/>
                  <a:pt x="460" y="618"/>
                  <a:pt x="486" y="608"/>
                </a:cubicBezTo>
                <a:cubicBezTo>
                  <a:pt x="512" y="569"/>
                  <a:pt x="551" y="564"/>
                  <a:pt x="595" y="557"/>
                </a:cubicBezTo>
                <a:cubicBezTo>
                  <a:pt x="622" y="548"/>
                  <a:pt x="645" y="533"/>
                  <a:pt x="672" y="525"/>
                </a:cubicBezTo>
                <a:cubicBezTo>
                  <a:pt x="703" y="504"/>
                  <a:pt x="701" y="461"/>
                  <a:pt x="723" y="429"/>
                </a:cubicBezTo>
                <a:cubicBezTo>
                  <a:pt x="733" y="397"/>
                  <a:pt x="752" y="377"/>
                  <a:pt x="780" y="359"/>
                </a:cubicBezTo>
                <a:cubicBezTo>
                  <a:pt x="816" y="303"/>
                  <a:pt x="769" y="367"/>
                  <a:pt x="812" y="333"/>
                </a:cubicBezTo>
                <a:cubicBezTo>
                  <a:pt x="818" y="328"/>
                  <a:pt x="820" y="319"/>
                  <a:pt x="825" y="314"/>
                </a:cubicBezTo>
                <a:cubicBezTo>
                  <a:pt x="830" y="309"/>
                  <a:pt x="838" y="305"/>
                  <a:pt x="844" y="301"/>
                </a:cubicBezTo>
                <a:cubicBezTo>
                  <a:pt x="853" y="276"/>
                  <a:pt x="879" y="252"/>
                  <a:pt x="902" y="237"/>
                </a:cubicBezTo>
                <a:cubicBezTo>
                  <a:pt x="954" y="161"/>
                  <a:pt x="874" y="273"/>
                  <a:pt x="934" y="205"/>
                </a:cubicBezTo>
                <a:cubicBezTo>
                  <a:pt x="954" y="182"/>
                  <a:pt x="964" y="151"/>
                  <a:pt x="985" y="128"/>
                </a:cubicBezTo>
                <a:cubicBezTo>
                  <a:pt x="1008" y="102"/>
                  <a:pt x="1033" y="78"/>
                  <a:pt x="1062" y="58"/>
                </a:cubicBezTo>
                <a:cubicBezTo>
                  <a:pt x="1070" y="33"/>
                  <a:pt x="1074" y="21"/>
                  <a:pt x="1100" y="13"/>
                </a:cubicBezTo>
                <a:cubicBezTo>
                  <a:pt x="1107" y="9"/>
                  <a:pt x="1120" y="0"/>
                  <a:pt x="1120" y="0"/>
                </a:cubicBezTo>
                <a:lnTo>
                  <a:pt x="1110" y="1037"/>
                </a:lnTo>
                <a:lnTo>
                  <a:pt x="6" y="1037"/>
                </a:lnTo>
                <a:lnTo>
                  <a:pt x="0" y="800"/>
                </a:lnTo>
                <a:close/>
              </a:path>
            </a:pathLst>
          </a:custGeom>
          <a:solidFill>
            <a:srgbClr val="0099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Arial"/>
              <a:ea typeface="Arial"/>
              <a:cs typeface="Arial"/>
              <a:sym typeface="Arial"/>
            </a:endParaRPr>
          </a:p>
        </p:txBody>
      </p:sp>
      <p:sp>
        <p:nvSpPr>
          <p:cNvPr id="542" name="Google Shape;542;p70"/>
          <p:cNvSpPr txBox="1"/>
          <p:nvPr/>
        </p:nvSpPr>
        <p:spPr>
          <a:xfrm>
            <a:off x="4059237" y="2971800"/>
            <a:ext cx="339600" cy="21192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43" name="Google Shape;543;p70"/>
          <p:cNvSpPr txBox="1"/>
          <p:nvPr/>
        </p:nvSpPr>
        <p:spPr>
          <a:xfrm>
            <a:off x="4999037" y="2972990"/>
            <a:ext cx="158700" cy="2112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Arial"/>
              <a:ea typeface="Arial"/>
              <a:cs typeface="Arial"/>
              <a:sym typeface="Arial"/>
            </a:endParaRPr>
          </a:p>
        </p:txBody>
      </p:sp>
      <p:sp>
        <p:nvSpPr>
          <p:cNvPr id="545" name="Google Shape;545;p70"/>
          <p:cNvSpPr/>
          <p:nvPr/>
        </p:nvSpPr>
        <p:spPr>
          <a:xfrm flipV="1">
            <a:off x="3890963" y="5296849"/>
            <a:ext cx="606425" cy="456025"/>
          </a:xfrm>
          <a:custGeom>
            <a:avLst/>
            <a:gdLst/>
            <a:ahLst/>
            <a:cxnLst/>
            <a:rect l="l" t="t" r="r" b="b"/>
            <a:pathLst>
              <a:path w="382" h="382" extrusionOk="0">
                <a:moveTo>
                  <a:pt x="0" y="161"/>
                </a:moveTo>
                <a:lnTo>
                  <a:pt x="181" y="382"/>
                </a:lnTo>
                <a:lnTo>
                  <a:pt x="275" y="368"/>
                </a:lnTo>
                <a:lnTo>
                  <a:pt x="382" y="228"/>
                </a:lnTo>
                <a:lnTo>
                  <a:pt x="369" y="0"/>
                </a:lnTo>
                <a:lnTo>
                  <a:pt x="47" y="7"/>
                </a:lnTo>
                <a:lnTo>
                  <a:pt x="0" y="161"/>
                </a:lnTo>
                <a:close/>
              </a:path>
            </a:pathLst>
          </a:custGeom>
          <a:solidFill>
            <a:schemeClr val="lt1"/>
          </a:solidFill>
          <a:ln>
            <a:noFill/>
          </a:ln>
        </p:spPr>
        <p:txBody>
          <a:bodyPr spcFirstLastPara="1" wrap="square" lIns="91425" tIns="45700" rIns="91425" bIns="45700" anchor="t" anchorCtr="0">
            <a:noAutofit/>
          </a:bodyPr>
          <a:lstStyle/>
          <a:p>
            <a:endParaRPr sz="2400">
              <a:solidFill>
                <a:schemeClr val="dk1"/>
              </a:solidFill>
              <a:latin typeface="Arial"/>
              <a:ea typeface="Arial"/>
              <a:cs typeface="Arial"/>
              <a:sym typeface="Arial"/>
            </a:endParaRPr>
          </a:p>
        </p:txBody>
      </p:sp>
      <p:sp>
        <p:nvSpPr>
          <p:cNvPr id="547" name="Google Shape;547;p70"/>
          <p:cNvSpPr txBox="1"/>
          <p:nvPr/>
        </p:nvSpPr>
        <p:spPr>
          <a:xfrm>
            <a:off x="42848" y="2827725"/>
            <a:ext cx="947700" cy="2775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dirty="0">
                <a:solidFill>
                  <a:srgbClr val="000000"/>
                </a:solidFill>
                <a:latin typeface="Arial"/>
                <a:ea typeface="Arial"/>
                <a:cs typeface="Arial"/>
                <a:sym typeface="Arial"/>
              </a:rPr>
              <a:t>1W/</a:t>
            </a:r>
            <a:r>
              <a:rPr lang="en" dirty="0"/>
              <a:t>m</a:t>
            </a:r>
            <a:r>
              <a:rPr lang="en" baseline="30000" dirty="0"/>
              <a:t>2</a:t>
            </a:r>
            <a:endParaRPr baseline="30000" dirty="0"/>
          </a:p>
        </p:txBody>
      </p:sp>
      <p:sp>
        <p:nvSpPr>
          <p:cNvPr id="548" name="Google Shape;548;p70"/>
          <p:cNvSpPr txBox="1"/>
          <p:nvPr/>
        </p:nvSpPr>
        <p:spPr>
          <a:xfrm>
            <a:off x="2986087" y="1814513"/>
            <a:ext cx="4526100" cy="2775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dirty="0">
                <a:solidFill>
                  <a:schemeClr val="dk1"/>
                </a:solidFill>
              </a:rPr>
              <a:t>Yıllık enerji tüketimi </a:t>
            </a:r>
            <a:r>
              <a:rPr lang="en" dirty="0">
                <a:solidFill>
                  <a:schemeClr val="dk1"/>
                </a:solidFill>
                <a:latin typeface="Arial"/>
                <a:ea typeface="Arial"/>
                <a:cs typeface="Arial"/>
                <a:sym typeface="Arial"/>
              </a:rPr>
              <a:t>= 4</a:t>
            </a:r>
            <a:r>
              <a:rPr lang="tr-TR" dirty="0">
                <a:solidFill>
                  <a:schemeClr val="dk1"/>
                </a:solidFill>
                <a:latin typeface="Arial"/>
                <a:ea typeface="Arial"/>
                <a:cs typeface="Arial"/>
                <a:sym typeface="Arial"/>
              </a:rPr>
              <a:t>,</a:t>
            </a:r>
            <a:r>
              <a:rPr lang="en" dirty="0">
                <a:solidFill>
                  <a:schemeClr val="dk1"/>
                </a:solidFill>
                <a:latin typeface="Arial"/>
                <a:ea typeface="Arial"/>
                <a:cs typeface="Arial"/>
                <a:sym typeface="Arial"/>
              </a:rPr>
              <a:t>5 kWh/</a:t>
            </a:r>
            <a:r>
              <a:rPr lang="en" dirty="0">
                <a:solidFill>
                  <a:schemeClr val="dk1"/>
                </a:solidFill>
              </a:rPr>
              <a:t>m</a:t>
            </a:r>
            <a:r>
              <a:rPr lang="en" baseline="30000" dirty="0">
                <a:solidFill>
                  <a:schemeClr val="dk1"/>
                </a:solidFill>
              </a:rPr>
              <a:t>2</a:t>
            </a:r>
            <a:endParaRPr baseline="30000" dirty="0"/>
          </a:p>
        </p:txBody>
      </p:sp>
      <p:sp>
        <p:nvSpPr>
          <p:cNvPr id="549" name="Google Shape;549;p70"/>
          <p:cNvSpPr txBox="1"/>
          <p:nvPr/>
        </p:nvSpPr>
        <p:spPr>
          <a:xfrm>
            <a:off x="5022923" y="2027625"/>
            <a:ext cx="4121100" cy="2775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 dirty="0">
                <a:solidFill>
                  <a:srgbClr val="000000"/>
                </a:solidFill>
                <a:latin typeface="Arial"/>
                <a:ea typeface="Arial"/>
                <a:cs typeface="Arial"/>
                <a:sym typeface="Arial"/>
              </a:rPr>
              <a:t>≈ </a:t>
            </a:r>
            <a:r>
              <a:rPr lang="en" dirty="0">
                <a:solidFill>
                  <a:schemeClr val="dk1"/>
                </a:solidFill>
                <a:latin typeface="Arial"/>
                <a:ea typeface="Arial"/>
                <a:cs typeface="Arial"/>
                <a:sym typeface="Arial"/>
              </a:rPr>
              <a:t>3</a:t>
            </a:r>
            <a:r>
              <a:rPr lang="tr-TR" dirty="0">
                <a:solidFill>
                  <a:schemeClr val="dk1"/>
                </a:solidFill>
                <a:latin typeface="Arial"/>
                <a:ea typeface="Arial"/>
                <a:cs typeface="Arial"/>
                <a:sym typeface="Arial"/>
              </a:rPr>
              <a:t>,</a:t>
            </a:r>
            <a:r>
              <a:rPr lang="en" dirty="0">
                <a:solidFill>
                  <a:schemeClr val="dk1"/>
                </a:solidFill>
                <a:latin typeface="Arial"/>
                <a:ea typeface="Arial"/>
                <a:cs typeface="Arial"/>
                <a:sym typeface="Arial"/>
              </a:rPr>
              <a:t>6 kWh/</a:t>
            </a:r>
            <a:r>
              <a:rPr lang="en" dirty="0">
                <a:solidFill>
                  <a:schemeClr val="dk1"/>
                </a:solidFill>
              </a:rPr>
              <a:t>m</a:t>
            </a:r>
            <a:r>
              <a:rPr lang="en" baseline="30000" dirty="0">
                <a:solidFill>
                  <a:schemeClr val="dk1"/>
                </a:solidFill>
              </a:rPr>
              <a:t>2</a:t>
            </a:r>
            <a:r>
              <a:rPr lang="en" dirty="0">
                <a:solidFill>
                  <a:schemeClr val="dk1"/>
                </a:solidFill>
                <a:latin typeface="Arial"/>
                <a:ea typeface="Arial"/>
                <a:cs typeface="Arial"/>
                <a:sym typeface="Arial"/>
              </a:rPr>
              <a:t>  (</a:t>
            </a:r>
            <a:r>
              <a:rPr lang="en" dirty="0">
                <a:solidFill>
                  <a:schemeClr val="dk1"/>
                </a:solidFill>
              </a:rPr>
              <a:t>varlık algılama</a:t>
            </a:r>
            <a:r>
              <a:rPr lang="en" dirty="0">
                <a:solidFill>
                  <a:schemeClr val="dk1"/>
                </a:solidFill>
                <a:latin typeface="Arial"/>
                <a:ea typeface="Arial"/>
                <a:cs typeface="Arial"/>
                <a:sym typeface="Arial"/>
              </a:rPr>
              <a:t>)</a:t>
            </a:r>
            <a:endParaRPr dirty="0"/>
          </a:p>
        </p:txBody>
      </p:sp>
      <p:sp>
        <p:nvSpPr>
          <p:cNvPr id="550" name="Google Shape;550;p70"/>
          <p:cNvSpPr txBox="1"/>
          <p:nvPr/>
        </p:nvSpPr>
        <p:spPr>
          <a:xfrm>
            <a:off x="5022921" y="2247900"/>
            <a:ext cx="4121100" cy="2775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dirty="0">
                <a:solidFill>
                  <a:schemeClr val="dk1"/>
                </a:solidFill>
                <a:latin typeface="Arial"/>
                <a:ea typeface="Arial"/>
                <a:cs typeface="Arial"/>
                <a:sym typeface="Arial"/>
              </a:rPr>
              <a:t>≈ 2</a:t>
            </a:r>
            <a:r>
              <a:rPr lang="tr-TR" dirty="0">
                <a:solidFill>
                  <a:schemeClr val="dk1"/>
                </a:solidFill>
                <a:latin typeface="Arial"/>
                <a:ea typeface="Arial"/>
                <a:cs typeface="Arial"/>
                <a:sym typeface="Arial"/>
              </a:rPr>
              <a:t>,</a:t>
            </a:r>
            <a:r>
              <a:rPr lang="en" dirty="0">
                <a:solidFill>
                  <a:schemeClr val="dk1"/>
                </a:solidFill>
                <a:latin typeface="Arial"/>
                <a:ea typeface="Arial"/>
                <a:cs typeface="Arial"/>
                <a:sym typeface="Arial"/>
              </a:rPr>
              <a:t>7 kWh/</a:t>
            </a:r>
            <a:r>
              <a:rPr lang="en" dirty="0">
                <a:solidFill>
                  <a:schemeClr val="dk1"/>
                </a:solidFill>
              </a:rPr>
              <a:t>m</a:t>
            </a:r>
            <a:r>
              <a:rPr lang="en" baseline="30000" dirty="0">
                <a:solidFill>
                  <a:schemeClr val="dk1"/>
                </a:solidFill>
              </a:rPr>
              <a:t>2</a:t>
            </a:r>
            <a:r>
              <a:rPr lang="en" dirty="0">
                <a:solidFill>
                  <a:schemeClr val="dk1"/>
                </a:solidFill>
                <a:latin typeface="Arial"/>
                <a:ea typeface="Arial"/>
                <a:cs typeface="Arial"/>
                <a:sym typeface="Arial"/>
              </a:rPr>
              <a:t>  (</a:t>
            </a:r>
            <a:r>
              <a:rPr lang="en" dirty="0">
                <a:solidFill>
                  <a:schemeClr val="dk1"/>
                </a:solidFill>
              </a:rPr>
              <a:t>ışık akısı ayarı</a:t>
            </a:r>
            <a:r>
              <a:rPr lang="en" dirty="0">
                <a:solidFill>
                  <a:schemeClr val="dk1"/>
                </a:solidFill>
                <a:latin typeface="Arial"/>
                <a:ea typeface="Arial"/>
                <a:cs typeface="Arial"/>
                <a:sym typeface="Arial"/>
              </a:rPr>
              <a:t>)</a:t>
            </a:r>
            <a:endParaRPr dirty="0"/>
          </a:p>
        </p:txBody>
      </p:sp>
      <p:sp>
        <p:nvSpPr>
          <p:cNvPr id="551" name="Google Shape;551;p70"/>
          <p:cNvSpPr txBox="1"/>
          <p:nvPr/>
        </p:nvSpPr>
        <p:spPr>
          <a:xfrm>
            <a:off x="5022923" y="2483650"/>
            <a:ext cx="4121100" cy="277500"/>
          </a:xfrm>
          <a:prstGeom prst="rect">
            <a:avLst/>
          </a:prstGeom>
          <a:noFill/>
          <a:ln>
            <a:noFill/>
          </a:ln>
        </p:spPr>
        <p:txBody>
          <a:bodyPr spcFirstLastPara="1" wrap="square" lIns="91425" tIns="45700" rIns="91425" bIns="45700" anchor="t" anchorCtr="0">
            <a:noAutofit/>
          </a:bodyPr>
          <a:lstStyle/>
          <a:p>
            <a:pPr>
              <a:buClr>
                <a:srgbClr val="009900"/>
              </a:buClr>
              <a:buSzPts val="1800"/>
            </a:pPr>
            <a:r>
              <a:rPr lang="en" dirty="0">
                <a:solidFill>
                  <a:srgbClr val="009900"/>
                </a:solidFill>
                <a:latin typeface="Arial"/>
                <a:ea typeface="Arial"/>
                <a:cs typeface="Arial"/>
                <a:sym typeface="Arial"/>
              </a:rPr>
              <a:t>≈ 2</a:t>
            </a:r>
            <a:r>
              <a:rPr lang="tr-TR" dirty="0">
                <a:solidFill>
                  <a:srgbClr val="009900"/>
                </a:solidFill>
                <a:latin typeface="Arial"/>
                <a:ea typeface="Arial"/>
                <a:cs typeface="Arial"/>
                <a:sym typeface="Arial"/>
              </a:rPr>
              <a:t>,</a:t>
            </a:r>
            <a:r>
              <a:rPr lang="en" dirty="0">
                <a:solidFill>
                  <a:srgbClr val="009900"/>
                </a:solidFill>
                <a:latin typeface="Arial"/>
                <a:ea typeface="Arial"/>
                <a:cs typeface="Arial"/>
                <a:sym typeface="Arial"/>
              </a:rPr>
              <a:t>0 kWh/</a:t>
            </a:r>
            <a:r>
              <a:rPr lang="en" dirty="0">
                <a:solidFill>
                  <a:srgbClr val="009900"/>
                </a:solidFill>
              </a:rPr>
              <a:t>m</a:t>
            </a:r>
            <a:r>
              <a:rPr lang="en" baseline="30000" dirty="0">
                <a:solidFill>
                  <a:srgbClr val="009900"/>
                </a:solidFill>
              </a:rPr>
              <a:t>2</a:t>
            </a:r>
            <a:r>
              <a:rPr lang="en" dirty="0">
                <a:solidFill>
                  <a:srgbClr val="009900"/>
                </a:solidFill>
                <a:latin typeface="Arial"/>
                <a:ea typeface="Arial"/>
                <a:cs typeface="Arial"/>
                <a:sym typeface="Arial"/>
              </a:rPr>
              <a:t>  (</a:t>
            </a:r>
            <a:r>
              <a:rPr lang="en" dirty="0">
                <a:solidFill>
                  <a:srgbClr val="009900"/>
                </a:solidFill>
              </a:rPr>
              <a:t>günışı kontrolü</a:t>
            </a:r>
            <a:r>
              <a:rPr lang="en" dirty="0">
                <a:solidFill>
                  <a:srgbClr val="009900"/>
                </a:solidFill>
                <a:latin typeface="Arial"/>
                <a:ea typeface="Arial"/>
                <a:cs typeface="Arial"/>
                <a:sym typeface="Arial"/>
              </a:rPr>
              <a:t>)</a:t>
            </a:r>
            <a:endParaRPr dirty="0"/>
          </a:p>
        </p:txBody>
      </p:sp>
      <p:sp>
        <p:nvSpPr>
          <p:cNvPr id="552" name="Google Shape;552;p70"/>
          <p:cNvSpPr txBox="1"/>
          <p:nvPr/>
        </p:nvSpPr>
        <p:spPr>
          <a:xfrm>
            <a:off x="3814762" y="5151834"/>
            <a:ext cx="10095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12:00</a:t>
            </a:r>
            <a:endParaRPr/>
          </a:p>
        </p:txBody>
      </p:sp>
      <p:sp>
        <p:nvSpPr>
          <p:cNvPr id="553" name="Google Shape;553;p70"/>
          <p:cNvSpPr txBox="1"/>
          <p:nvPr/>
        </p:nvSpPr>
        <p:spPr>
          <a:xfrm>
            <a:off x="527050" y="5151834"/>
            <a:ext cx="13653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00:00</a:t>
            </a:r>
            <a:endParaRPr/>
          </a:p>
        </p:txBody>
      </p:sp>
      <p:sp>
        <p:nvSpPr>
          <p:cNvPr id="554" name="Google Shape;554;p70"/>
          <p:cNvSpPr txBox="1"/>
          <p:nvPr/>
        </p:nvSpPr>
        <p:spPr>
          <a:xfrm>
            <a:off x="7147537" y="5151834"/>
            <a:ext cx="1365300" cy="275100"/>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
                <a:solidFill>
                  <a:schemeClr val="dk1"/>
                </a:solidFill>
              </a:rPr>
              <a:t>00:00</a:t>
            </a:r>
            <a:endParaRPr/>
          </a:p>
        </p:txBody>
      </p:sp>
      <p:sp>
        <p:nvSpPr>
          <p:cNvPr id="555" name="Google Shape;555;p70"/>
          <p:cNvSpPr txBox="1"/>
          <p:nvPr/>
        </p:nvSpPr>
        <p:spPr>
          <a:xfrm>
            <a:off x="3613750" y="3473350"/>
            <a:ext cx="1518600" cy="842400"/>
          </a:xfrm>
          <a:prstGeom prst="rect">
            <a:avLst/>
          </a:prstGeom>
          <a:noFill/>
          <a:ln>
            <a:noFill/>
          </a:ln>
        </p:spPr>
        <p:txBody>
          <a:bodyPr spcFirstLastPara="1" wrap="square" lIns="91425" tIns="91425" rIns="91425" bIns="91425" anchor="t" anchorCtr="0">
            <a:noAutofit/>
          </a:bodyPr>
          <a:lstStyle/>
          <a:p>
            <a:r>
              <a:rPr lang="en" sz="3600" b="1">
                <a:solidFill>
                  <a:srgbClr val="FF9900"/>
                </a:solidFill>
              </a:rPr>
              <a:t>%60</a:t>
            </a:r>
            <a:endParaRPr sz="3600" b="1">
              <a:solidFill>
                <a:srgbClr val="FF9900"/>
              </a:solidFill>
            </a:endParaRPr>
          </a:p>
        </p:txBody>
      </p:sp>
      <p:sp>
        <p:nvSpPr>
          <p:cNvPr id="2" name="TextBox 1">
            <a:extLst>
              <a:ext uri="{FF2B5EF4-FFF2-40B4-BE49-F238E27FC236}">
                <a16:creationId xmlns:a16="http://schemas.microsoft.com/office/drawing/2014/main" id="{E2ABCF58-A38B-4408-B1EC-7BC971283D92}"/>
              </a:ext>
            </a:extLst>
          </p:cNvPr>
          <p:cNvSpPr txBox="1"/>
          <p:nvPr/>
        </p:nvSpPr>
        <p:spPr>
          <a:xfrm>
            <a:off x="251520" y="332656"/>
            <a:ext cx="6768749" cy="602059"/>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51D0ABAE-3419-411F-9307-CEB6BF10FED9}"/>
              </a:ext>
            </a:extLst>
          </p:cNvPr>
          <p:cNvPicPr>
            <a:picLocks noChangeAspect="1"/>
          </p:cNvPicPr>
          <p:nvPr/>
        </p:nvPicPr>
        <p:blipFill>
          <a:blip r:embed="rId3"/>
          <a:stretch>
            <a:fillRect/>
          </a:stretch>
        </p:blipFill>
        <p:spPr>
          <a:xfrm>
            <a:off x="98928" y="244235"/>
            <a:ext cx="7431668" cy="749873"/>
          </a:xfrm>
          <a:prstGeom prst="rect">
            <a:avLst/>
          </a:prstGeom>
        </p:spPr>
      </p:pic>
      <p:sp>
        <p:nvSpPr>
          <p:cNvPr id="4" name="TextBox 3"/>
          <p:cNvSpPr txBox="1"/>
          <p:nvPr/>
        </p:nvSpPr>
        <p:spPr>
          <a:xfrm>
            <a:off x="98928" y="5752874"/>
            <a:ext cx="9441624" cy="369332"/>
          </a:xfrm>
          <a:prstGeom prst="rect">
            <a:avLst/>
          </a:prstGeom>
          <a:noFill/>
        </p:spPr>
        <p:txBody>
          <a:bodyPr wrap="square" rtlCol="0">
            <a:spAutoFit/>
          </a:bodyPr>
          <a:lstStyle/>
          <a:p>
            <a:r>
              <a:rPr lang="tr-TR" b="1" i="1" dirty="0"/>
              <a:t>Güvenlik ve konforu bozmayan uygulanabilir otomasyon strateji ve senaryolarına ihtiyaç var…</a:t>
            </a:r>
          </a:p>
        </p:txBody>
      </p:sp>
    </p:spTree>
    <p:extLst>
      <p:ext uri="{BB962C8B-B14F-4D97-AF65-F5344CB8AC3E}">
        <p14:creationId xmlns:p14="http://schemas.microsoft.com/office/powerpoint/2010/main" val="1543465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6A59-3051-4C21-8235-E64ECA092385}"/>
              </a:ext>
            </a:extLst>
          </p:cNvPr>
          <p:cNvSpPr>
            <a:spLocks noGrp="1"/>
          </p:cNvSpPr>
          <p:nvPr>
            <p:ph type="title"/>
          </p:nvPr>
        </p:nvSpPr>
        <p:spPr/>
        <p:txBody>
          <a:bodyPr/>
          <a:lstStyle/>
          <a:p>
            <a:r>
              <a:rPr lang="en-US" dirty="0" err="1"/>
              <a:t>Aydınlatmadaki</a:t>
            </a:r>
            <a:r>
              <a:rPr lang="en-US" dirty="0"/>
              <a:t> </a:t>
            </a:r>
            <a:r>
              <a:rPr lang="en-US" dirty="0" err="1"/>
              <a:t>gelişmeler</a:t>
            </a:r>
            <a:endParaRPr lang="en-US" dirty="0"/>
          </a:p>
        </p:txBody>
      </p:sp>
      <p:pic>
        <p:nvPicPr>
          <p:cNvPr id="3" name="Picture 2">
            <a:extLst>
              <a:ext uri="{FF2B5EF4-FFF2-40B4-BE49-F238E27FC236}">
                <a16:creationId xmlns:a16="http://schemas.microsoft.com/office/drawing/2014/main" id="{0D4C09C6-E0FF-4015-94B8-406DEDABF5C2}"/>
              </a:ext>
            </a:extLst>
          </p:cNvPr>
          <p:cNvPicPr>
            <a:picLocks noChangeAspect="1"/>
          </p:cNvPicPr>
          <p:nvPr/>
        </p:nvPicPr>
        <p:blipFill>
          <a:blip r:embed="rId2"/>
          <a:stretch>
            <a:fillRect/>
          </a:stretch>
        </p:blipFill>
        <p:spPr>
          <a:xfrm>
            <a:off x="109277" y="1268760"/>
            <a:ext cx="8683306" cy="5256584"/>
          </a:xfrm>
          <a:prstGeom prst="rect">
            <a:avLst/>
          </a:prstGeom>
        </p:spPr>
      </p:pic>
      <p:pic>
        <p:nvPicPr>
          <p:cNvPr id="4" name="Picture 3">
            <a:extLst>
              <a:ext uri="{FF2B5EF4-FFF2-40B4-BE49-F238E27FC236}">
                <a16:creationId xmlns:a16="http://schemas.microsoft.com/office/drawing/2014/main" id="{34CD0798-408C-44BB-940E-5D27DCB2B88C}"/>
              </a:ext>
            </a:extLst>
          </p:cNvPr>
          <p:cNvPicPr>
            <a:picLocks noChangeAspect="1"/>
          </p:cNvPicPr>
          <p:nvPr/>
        </p:nvPicPr>
        <p:blipFill>
          <a:blip r:embed="rId3"/>
          <a:stretch>
            <a:fillRect/>
          </a:stretch>
        </p:blipFill>
        <p:spPr>
          <a:xfrm>
            <a:off x="5951621" y="5373216"/>
            <a:ext cx="2808312" cy="758010"/>
          </a:xfrm>
          <a:prstGeom prst="rect">
            <a:avLst/>
          </a:prstGeom>
        </p:spPr>
      </p:pic>
    </p:spTree>
    <p:extLst>
      <p:ext uri="{BB962C8B-B14F-4D97-AF65-F5344CB8AC3E}">
        <p14:creationId xmlns:p14="http://schemas.microsoft.com/office/powerpoint/2010/main" val="412248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3"/>
          <p:cNvSpPr txBox="1">
            <a:spLocks noGrp="1"/>
          </p:cNvSpPr>
          <p:nvPr>
            <p:ph type="title"/>
          </p:nvPr>
        </p:nvSpPr>
        <p:spPr>
          <a:xfrm>
            <a:off x="303300" y="1268825"/>
            <a:ext cx="8520600" cy="639600"/>
          </a:xfrm>
          <a:prstGeom prst="rect">
            <a:avLst/>
          </a:prstGeom>
        </p:spPr>
        <p:txBody>
          <a:bodyPr spcFirstLastPara="1" vert="horz" wrap="square" lIns="91425" tIns="91425" rIns="91425" bIns="91425" rtlCol="0" anchor="t" anchorCtr="0">
            <a:noAutofit/>
          </a:bodyPr>
          <a:lstStyle/>
          <a:p>
            <a:pPr>
              <a:spcBef>
                <a:spcPts val="0"/>
              </a:spcBef>
            </a:pPr>
            <a:r>
              <a:rPr lang="en" b="0" dirty="0"/>
              <a:t>Nesnelerin interneti ve akıllı aydınlatma</a:t>
            </a:r>
            <a:endParaRPr b="0" dirty="0"/>
          </a:p>
        </p:txBody>
      </p:sp>
      <p:graphicFrame>
        <p:nvGraphicFramePr>
          <p:cNvPr id="276" name="Google Shape;276;p53"/>
          <p:cNvGraphicFramePr/>
          <p:nvPr/>
        </p:nvGraphicFramePr>
        <p:xfrm>
          <a:off x="323100" y="3251226"/>
          <a:ext cx="8522700" cy="719125"/>
        </p:xfrm>
        <a:graphic>
          <a:graphicData uri="http://schemas.openxmlformats.org/drawingml/2006/table">
            <a:tbl>
              <a:tblPr>
                <a:noFill/>
              </a:tblPr>
              <a:tblGrid>
                <a:gridCol w="710225">
                  <a:extLst>
                    <a:ext uri="{9D8B030D-6E8A-4147-A177-3AD203B41FA5}">
                      <a16:colId xmlns:a16="http://schemas.microsoft.com/office/drawing/2014/main" val="20000"/>
                    </a:ext>
                  </a:extLst>
                </a:gridCol>
                <a:gridCol w="710225">
                  <a:extLst>
                    <a:ext uri="{9D8B030D-6E8A-4147-A177-3AD203B41FA5}">
                      <a16:colId xmlns:a16="http://schemas.microsoft.com/office/drawing/2014/main" val="20001"/>
                    </a:ext>
                  </a:extLst>
                </a:gridCol>
                <a:gridCol w="71022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1037600">
                  <a:extLst>
                    <a:ext uri="{9D8B030D-6E8A-4147-A177-3AD203B41FA5}">
                      <a16:colId xmlns:a16="http://schemas.microsoft.com/office/drawing/2014/main" val="20004"/>
                    </a:ext>
                  </a:extLst>
                </a:gridCol>
                <a:gridCol w="710225">
                  <a:extLst>
                    <a:ext uri="{9D8B030D-6E8A-4147-A177-3AD203B41FA5}">
                      <a16:colId xmlns:a16="http://schemas.microsoft.com/office/drawing/2014/main" val="20005"/>
                    </a:ext>
                  </a:extLst>
                </a:gridCol>
                <a:gridCol w="710225">
                  <a:extLst>
                    <a:ext uri="{9D8B030D-6E8A-4147-A177-3AD203B41FA5}">
                      <a16:colId xmlns:a16="http://schemas.microsoft.com/office/drawing/2014/main" val="20006"/>
                    </a:ext>
                  </a:extLst>
                </a:gridCol>
                <a:gridCol w="710225">
                  <a:extLst>
                    <a:ext uri="{9D8B030D-6E8A-4147-A177-3AD203B41FA5}">
                      <a16:colId xmlns:a16="http://schemas.microsoft.com/office/drawing/2014/main" val="20007"/>
                    </a:ext>
                  </a:extLst>
                </a:gridCol>
                <a:gridCol w="710225">
                  <a:extLst>
                    <a:ext uri="{9D8B030D-6E8A-4147-A177-3AD203B41FA5}">
                      <a16:colId xmlns:a16="http://schemas.microsoft.com/office/drawing/2014/main" val="20008"/>
                    </a:ext>
                  </a:extLst>
                </a:gridCol>
                <a:gridCol w="710225">
                  <a:extLst>
                    <a:ext uri="{9D8B030D-6E8A-4147-A177-3AD203B41FA5}">
                      <a16:colId xmlns:a16="http://schemas.microsoft.com/office/drawing/2014/main" val="20009"/>
                    </a:ext>
                  </a:extLst>
                </a:gridCol>
                <a:gridCol w="710225">
                  <a:extLst>
                    <a:ext uri="{9D8B030D-6E8A-4147-A177-3AD203B41FA5}">
                      <a16:colId xmlns:a16="http://schemas.microsoft.com/office/drawing/2014/main" val="20010"/>
                    </a:ext>
                  </a:extLst>
                </a:gridCol>
                <a:gridCol w="710225">
                  <a:extLst>
                    <a:ext uri="{9D8B030D-6E8A-4147-A177-3AD203B41FA5}">
                      <a16:colId xmlns:a16="http://schemas.microsoft.com/office/drawing/2014/main" val="20011"/>
                    </a:ext>
                  </a:extLst>
                </a:gridCol>
              </a:tblGrid>
              <a:tr h="719125">
                <a:tc gridSpan="4">
                  <a:txBody>
                    <a:bodyPr/>
                    <a:lstStyle/>
                    <a:p>
                      <a:pPr marL="0" lvl="0" indent="0" algn="ctr" rtl="0">
                        <a:spcBef>
                          <a:spcPts val="0"/>
                        </a:spcBef>
                        <a:spcAft>
                          <a:spcPts val="0"/>
                        </a:spcAft>
                        <a:buNone/>
                      </a:pPr>
                      <a:r>
                        <a:rPr lang="en" sz="1800">
                          <a:solidFill>
                            <a:srgbClr val="FFFFFF"/>
                          </a:solidFill>
                        </a:rPr>
                        <a:t>2016</a:t>
                      </a:r>
                      <a:endParaRPr sz="1800">
                        <a:solidFill>
                          <a:srgbClr val="FFFFFF"/>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marL="0" lvl="0" indent="0" algn="ctr" rtl="0">
                        <a:spcBef>
                          <a:spcPts val="0"/>
                        </a:spcBef>
                        <a:spcAft>
                          <a:spcPts val="0"/>
                        </a:spcAft>
                        <a:buNone/>
                      </a:pPr>
                      <a:r>
                        <a:rPr lang="en" sz="1800">
                          <a:solidFill>
                            <a:srgbClr val="FFFFFF"/>
                          </a:solidFill>
                        </a:rPr>
                        <a:t>2022</a:t>
                      </a:r>
                      <a:endParaRPr sz="1800">
                        <a:solidFill>
                          <a:srgbClr val="FFFFFF"/>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bl>
          </a:graphicData>
        </a:graphic>
      </p:graphicFrame>
      <p:cxnSp>
        <p:nvCxnSpPr>
          <p:cNvPr id="277" name="Google Shape;277;p53"/>
          <p:cNvCxnSpPr/>
          <p:nvPr/>
        </p:nvCxnSpPr>
        <p:spPr>
          <a:xfrm rot="10800000">
            <a:off x="569975" y="2296625"/>
            <a:ext cx="0" cy="954600"/>
          </a:xfrm>
          <a:prstGeom prst="straightConnector1">
            <a:avLst/>
          </a:prstGeom>
          <a:noFill/>
          <a:ln w="9525" cap="flat" cmpd="sng">
            <a:solidFill>
              <a:schemeClr val="dk2"/>
            </a:solidFill>
            <a:prstDash val="solid"/>
            <a:round/>
            <a:headEnd type="none" w="med" len="med"/>
            <a:tailEnd type="oval" w="med" len="med"/>
          </a:ln>
        </p:spPr>
      </p:cxnSp>
      <p:sp>
        <p:nvSpPr>
          <p:cNvPr id="278" name="Google Shape;278;p53"/>
          <p:cNvSpPr txBox="1">
            <a:spLocks noGrp="1"/>
          </p:cNvSpPr>
          <p:nvPr>
            <p:ph type="title"/>
          </p:nvPr>
        </p:nvSpPr>
        <p:spPr>
          <a:xfrm>
            <a:off x="646175" y="2092312"/>
            <a:ext cx="2315700" cy="392100"/>
          </a:xfrm>
          <a:prstGeom prst="rect">
            <a:avLst/>
          </a:prstGeom>
        </p:spPr>
        <p:txBody>
          <a:bodyPr spcFirstLastPara="1" vert="horz" wrap="square" lIns="91425" tIns="91425" rIns="91425" bIns="91425" rtlCol="0" anchor="ctr" anchorCtr="0">
            <a:noAutofit/>
          </a:bodyPr>
          <a:lstStyle/>
          <a:p>
            <a:pPr>
              <a:spcBef>
                <a:spcPts val="0"/>
              </a:spcBef>
            </a:pPr>
            <a:r>
              <a:rPr lang="en" sz="1800" dirty="0">
                <a:solidFill>
                  <a:schemeClr val="dk1"/>
                </a:solidFill>
              </a:rPr>
              <a:t>Akıllı Aydınlatma</a:t>
            </a:r>
            <a:endParaRPr sz="1800" dirty="0">
              <a:solidFill>
                <a:schemeClr val="dk1"/>
              </a:solidFill>
            </a:endParaRPr>
          </a:p>
        </p:txBody>
      </p:sp>
      <p:sp>
        <p:nvSpPr>
          <p:cNvPr id="279" name="Google Shape;279;p53"/>
          <p:cNvSpPr txBox="1">
            <a:spLocks noGrp="1"/>
          </p:cNvSpPr>
          <p:nvPr>
            <p:ph type="body" idx="4294967295"/>
          </p:nvPr>
        </p:nvSpPr>
        <p:spPr>
          <a:xfrm>
            <a:off x="646175" y="2417726"/>
            <a:ext cx="2315700" cy="578700"/>
          </a:xfrm>
          <a:prstGeom prst="rect">
            <a:avLst/>
          </a:prstGeom>
        </p:spPr>
        <p:txBody>
          <a:bodyPr spcFirstLastPara="1" vert="horz" wrap="square" lIns="91425" tIns="91425" rIns="91425" bIns="91425" rtlCol="0" anchor="t" anchorCtr="0">
            <a:noAutofit/>
          </a:bodyPr>
          <a:lstStyle/>
          <a:p>
            <a:pPr marL="0" indent="0">
              <a:spcBef>
                <a:spcPts val="0"/>
              </a:spcBef>
              <a:buClr>
                <a:schemeClr val="dk2"/>
              </a:buClr>
              <a:buSzPts val="1100"/>
              <a:buNone/>
            </a:pPr>
            <a:r>
              <a:rPr lang="en" sz="1400" dirty="0"/>
              <a:t>Akıllı LED lambalar ve duy başlıkları</a:t>
            </a:r>
            <a:endParaRPr sz="1400" dirty="0"/>
          </a:p>
          <a:p>
            <a:pPr marL="0" indent="0">
              <a:spcBef>
                <a:spcPts val="1600"/>
              </a:spcBef>
              <a:spcAft>
                <a:spcPts val="1600"/>
              </a:spcAft>
              <a:buNone/>
            </a:pPr>
            <a:endParaRPr sz="1400" dirty="0"/>
          </a:p>
        </p:txBody>
      </p:sp>
      <p:sp>
        <p:nvSpPr>
          <p:cNvPr id="280" name="Google Shape;280;p53"/>
          <p:cNvSpPr txBox="1">
            <a:spLocks noGrp="1"/>
          </p:cNvSpPr>
          <p:nvPr>
            <p:ph type="title"/>
          </p:nvPr>
        </p:nvSpPr>
        <p:spPr>
          <a:xfrm>
            <a:off x="2870009" y="4525587"/>
            <a:ext cx="2315700" cy="392100"/>
          </a:xfrm>
          <a:prstGeom prst="rect">
            <a:avLst/>
          </a:prstGeom>
        </p:spPr>
        <p:txBody>
          <a:bodyPr spcFirstLastPara="1" vert="horz" wrap="square" lIns="91425" tIns="91425" rIns="91425" bIns="91425" rtlCol="0" anchor="ctr" anchorCtr="0">
            <a:noAutofit/>
          </a:bodyPr>
          <a:lstStyle/>
          <a:p>
            <a:pPr>
              <a:spcBef>
                <a:spcPts val="0"/>
              </a:spcBef>
            </a:pPr>
            <a:r>
              <a:rPr lang="en" sz="1800">
                <a:solidFill>
                  <a:schemeClr val="dk1"/>
                </a:solidFill>
              </a:rPr>
              <a:t>Büyüme hızı</a:t>
            </a:r>
            <a:endParaRPr sz="1800">
              <a:solidFill>
                <a:schemeClr val="dk1"/>
              </a:solidFill>
            </a:endParaRPr>
          </a:p>
        </p:txBody>
      </p:sp>
      <p:sp>
        <p:nvSpPr>
          <p:cNvPr id="281" name="Google Shape;281;p53"/>
          <p:cNvSpPr txBox="1">
            <a:spLocks noGrp="1"/>
          </p:cNvSpPr>
          <p:nvPr>
            <p:ph type="body" idx="4294967295"/>
          </p:nvPr>
        </p:nvSpPr>
        <p:spPr>
          <a:xfrm>
            <a:off x="2870009" y="4851000"/>
            <a:ext cx="2315700" cy="578700"/>
          </a:xfrm>
          <a:prstGeom prst="rect">
            <a:avLst/>
          </a:prstGeom>
        </p:spPr>
        <p:txBody>
          <a:bodyPr spcFirstLastPara="1" vert="horz" wrap="square" lIns="91425" tIns="91425" rIns="91425" bIns="91425" rtlCol="0" anchor="t" anchorCtr="0">
            <a:noAutofit/>
          </a:bodyPr>
          <a:lstStyle/>
          <a:p>
            <a:pPr marL="0" indent="0">
              <a:spcBef>
                <a:spcPts val="0"/>
              </a:spcBef>
              <a:spcAft>
                <a:spcPts val="1600"/>
              </a:spcAft>
              <a:buClr>
                <a:schemeClr val="dk2"/>
              </a:buClr>
              <a:buSzPts val="1100"/>
              <a:buNone/>
            </a:pPr>
            <a:r>
              <a:rPr lang="en" sz="1400"/>
              <a:t>2016 yılına göre %71’lik büyüme </a:t>
            </a:r>
            <a:endParaRPr sz="1400"/>
          </a:p>
        </p:txBody>
      </p:sp>
      <p:sp>
        <p:nvSpPr>
          <p:cNvPr id="282" name="Google Shape;282;p53"/>
          <p:cNvSpPr txBox="1">
            <a:spLocks noGrp="1"/>
          </p:cNvSpPr>
          <p:nvPr>
            <p:ph type="title"/>
          </p:nvPr>
        </p:nvSpPr>
        <p:spPr>
          <a:xfrm>
            <a:off x="3871848" y="2092300"/>
            <a:ext cx="2914200" cy="392100"/>
          </a:xfrm>
          <a:prstGeom prst="rect">
            <a:avLst/>
          </a:prstGeom>
        </p:spPr>
        <p:txBody>
          <a:bodyPr spcFirstLastPara="1" vert="horz" wrap="square" lIns="91425" tIns="91425" rIns="91425" bIns="91425" rtlCol="0" anchor="ctr" anchorCtr="0">
            <a:noAutofit/>
          </a:bodyPr>
          <a:lstStyle/>
          <a:p>
            <a:pPr>
              <a:spcBef>
                <a:spcPts val="0"/>
              </a:spcBef>
            </a:pPr>
            <a:r>
              <a:rPr lang="en" sz="1800">
                <a:solidFill>
                  <a:schemeClr val="dk1"/>
                </a:solidFill>
              </a:rPr>
              <a:t>En hızlı büyüme</a:t>
            </a:r>
            <a:endParaRPr sz="1800">
              <a:solidFill>
                <a:schemeClr val="dk1"/>
              </a:solidFill>
            </a:endParaRPr>
          </a:p>
        </p:txBody>
      </p:sp>
      <p:sp>
        <p:nvSpPr>
          <p:cNvPr id="283" name="Google Shape;283;p53"/>
          <p:cNvSpPr txBox="1">
            <a:spLocks noGrp="1"/>
          </p:cNvSpPr>
          <p:nvPr>
            <p:ph type="body" idx="4294967295"/>
          </p:nvPr>
        </p:nvSpPr>
        <p:spPr>
          <a:xfrm>
            <a:off x="3871849" y="2417726"/>
            <a:ext cx="2353200" cy="578700"/>
          </a:xfrm>
          <a:prstGeom prst="rect">
            <a:avLst/>
          </a:prstGeom>
        </p:spPr>
        <p:txBody>
          <a:bodyPr spcFirstLastPara="1" vert="horz" wrap="square" lIns="91425" tIns="91425" rIns="91425" bIns="91425" rtlCol="0" anchor="t" anchorCtr="0">
            <a:noAutofit/>
          </a:bodyPr>
          <a:lstStyle/>
          <a:p>
            <a:pPr marL="0" indent="0">
              <a:spcBef>
                <a:spcPts val="0"/>
              </a:spcBef>
              <a:spcAft>
                <a:spcPts val="1600"/>
              </a:spcAft>
              <a:buNone/>
            </a:pPr>
            <a:r>
              <a:rPr lang="en" sz="1400"/>
              <a:t>Son kullanıcı ürünleri ile akıllı yol aydınlatmaları</a:t>
            </a:r>
            <a:endParaRPr sz="1400"/>
          </a:p>
        </p:txBody>
      </p:sp>
      <p:sp>
        <p:nvSpPr>
          <p:cNvPr id="284" name="Google Shape;284;p53"/>
          <p:cNvSpPr txBox="1">
            <a:spLocks noGrp="1"/>
          </p:cNvSpPr>
          <p:nvPr>
            <p:ph type="title"/>
          </p:nvPr>
        </p:nvSpPr>
        <p:spPr>
          <a:xfrm>
            <a:off x="5940322" y="4525587"/>
            <a:ext cx="2353200" cy="392100"/>
          </a:xfrm>
          <a:prstGeom prst="rect">
            <a:avLst/>
          </a:prstGeom>
        </p:spPr>
        <p:txBody>
          <a:bodyPr spcFirstLastPara="1" vert="horz" wrap="square" lIns="91425" tIns="91425" rIns="91425" bIns="91425" rtlCol="0" anchor="ctr" anchorCtr="0">
            <a:noAutofit/>
          </a:bodyPr>
          <a:lstStyle/>
          <a:p>
            <a:pPr>
              <a:spcBef>
                <a:spcPts val="0"/>
              </a:spcBef>
            </a:pPr>
            <a:r>
              <a:rPr lang="en" sz="1800">
                <a:solidFill>
                  <a:schemeClr val="dk1"/>
                </a:solidFill>
              </a:rPr>
              <a:t>Bağlı cihaz sayısı</a:t>
            </a:r>
            <a:endParaRPr sz="1800">
              <a:solidFill>
                <a:schemeClr val="dk1"/>
              </a:solidFill>
            </a:endParaRPr>
          </a:p>
        </p:txBody>
      </p:sp>
      <p:sp>
        <p:nvSpPr>
          <p:cNvPr id="285" name="Google Shape;285;p53"/>
          <p:cNvSpPr txBox="1">
            <a:spLocks noGrp="1"/>
          </p:cNvSpPr>
          <p:nvPr>
            <p:ph type="body" idx="4294967295"/>
          </p:nvPr>
        </p:nvSpPr>
        <p:spPr>
          <a:xfrm>
            <a:off x="5940325" y="4851000"/>
            <a:ext cx="2353200" cy="578700"/>
          </a:xfrm>
          <a:prstGeom prst="rect">
            <a:avLst/>
          </a:prstGeom>
        </p:spPr>
        <p:txBody>
          <a:bodyPr spcFirstLastPara="1" vert="horz" wrap="square" lIns="91425" tIns="91425" rIns="91425" bIns="91425" rtlCol="0" anchor="t" anchorCtr="0">
            <a:noAutofit/>
          </a:bodyPr>
          <a:lstStyle/>
          <a:p>
            <a:pPr marL="0" indent="0">
              <a:spcBef>
                <a:spcPts val="0"/>
              </a:spcBef>
              <a:spcAft>
                <a:spcPts val="1600"/>
              </a:spcAft>
              <a:buNone/>
            </a:pPr>
            <a:r>
              <a:rPr lang="en" sz="1400"/>
              <a:t>1.3 Milyar bağlı aydınlatma nesnesi </a:t>
            </a:r>
            <a:endParaRPr sz="1400"/>
          </a:p>
        </p:txBody>
      </p:sp>
      <p:cxnSp>
        <p:nvCxnSpPr>
          <p:cNvPr id="286" name="Google Shape;286;p53"/>
          <p:cNvCxnSpPr/>
          <p:nvPr/>
        </p:nvCxnSpPr>
        <p:spPr>
          <a:xfrm>
            <a:off x="2831830" y="3970350"/>
            <a:ext cx="0" cy="828000"/>
          </a:xfrm>
          <a:prstGeom prst="straightConnector1">
            <a:avLst/>
          </a:prstGeom>
          <a:noFill/>
          <a:ln w="9525" cap="flat" cmpd="sng">
            <a:solidFill>
              <a:schemeClr val="dk2"/>
            </a:solidFill>
            <a:prstDash val="solid"/>
            <a:round/>
            <a:headEnd type="none" w="med" len="med"/>
            <a:tailEnd type="oval" w="med" len="med"/>
          </a:ln>
        </p:spPr>
      </p:cxnSp>
      <p:cxnSp>
        <p:nvCxnSpPr>
          <p:cNvPr id="287" name="Google Shape;287;p53"/>
          <p:cNvCxnSpPr/>
          <p:nvPr/>
        </p:nvCxnSpPr>
        <p:spPr>
          <a:xfrm rot="10800000">
            <a:off x="3778550" y="2296625"/>
            <a:ext cx="0" cy="954600"/>
          </a:xfrm>
          <a:prstGeom prst="straightConnector1">
            <a:avLst/>
          </a:prstGeom>
          <a:noFill/>
          <a:ln w="9525" cap="flat" cmpd="sng">
            <a:solidFill>
              <a:schemeClr val="dk2"/>
            </a:solidFill>
            <a:prstDash val="solid"/>
            <a:round/>
            <a:headEnd type="none" w="med" len="med"/>
            <a:tailEnd type="oval" w="med" len="med"/>
          </a:ln>
        </p:spPr>
      </p:cxnSp>
      <p:cxnSp>
        <p:nvCxnSpPr>
          <p:cNvPr id="288" name="Google Shape;288;p53"/>
          <p:cNvCxnSpPr/>
          <p:nvPr/>
        </p:nvCxnSpPr>
        <p:spPr>
          <a:xfrm>
            <a:off x="5864125" y="3970350"/>
            <a:ext cx="0" cy="828000"/>
          </a:xfrm>
          <a:prstGeom prst="straightConnector1">
            <a:avLst/>
          </a:prstGeom>
          <a:noFill/>
          <a:ln w="9525" cap="flat" cmpd="sng">
            <a:solidFill>
              <a:schemeClr val="dk2"/>
            </a:solidFill>
            <a:prstDash val="solid"/>
            <a:round/>
            <a:headEnd type="none" w="med" len="med"/>
            <a:tailEnd type="oval" w="med" len="med"/>
          </a:ln>
        </p:spPr>
      </p:cxnSp>
      <p:sp>
        <p:nvSpPr>
          <p:cNvPr id="289" name="Google Shape;289;p53"/>
          <p:cNvSpPr txBox="1">
            <a:spLocks noGrp="1"/>
          </p:cNvSpPr>
          <p:nvPr>
            <p:ph type="title"/>
          </p:nvPr>
        </p:nvSpPr>
        <p:spPr>
          <a:xfrm>
            <a:off x="6767448" y="2092300"/>
            <a:ext cx="2914200" cy="392100"/>
          </a:xfrm>
          <a:prstGeom prst="rect">
            <a:avLst/>
          </a:prstGeom>
        </p:spPr>
        <p:txBody>
          <a:bodyPr spcFirstLastPara="1" vert="horz" wrap="square" lIns="91425" tIns="91425" rIns="91425" bIns="91425" rtlCol="0" anchor="ctr" anchorCtr="0">
            <a:noAutofit/>
          </a:bodyPr>
          <a:lstStyle/>
          <a:p>
            <a:pPr>
              <a:spcBef>
                <a:spcPts val="0"/>
              </a:spcBef>
            </a:pPr>
            <a:r>
              <a:rPr lang="en" sz="1800">
                <a:solidFill>
                  <a:schemeClr val="dk1"/>
                </a:solidFill>
              </a:rPr>
              <a:t>Pazar değeri</a:t>
            </a:r>
            <a:endParaRPr sz="1800">
              <a:solidFill>
                <a:schemeClr val="dk1"/>
              </a:solidFill>
            </a:endParaRPr>
          </a:p>
        </p:txBody>
      </p:sp>
      <p:sp>
        <p:nvSpPr>
          <p:cNvPr id="290" name="Google Shape;290;p53"/>
          <p:cNvSpPr txBox="1">
            <a:spLocks noGrp="1"/>
          </p:cNvSpPr>
          <p:nvPr>
            <p:ph type="body" idx="4294967295"/>
          </p:nvPr>
        </p:nvSpPr>
        <p:spPr>
          <a:xfrm>
            <a:off x="6767449" y="2417726"/>
            <a:ext cx="2353200" cy="578700"/>
          </a:xfrm>
          <a:prstGeom prst="rect">
            <a:avLst/>
          </a:prstGeom>
        </p:spPr>
        <p:txBody>
          <a:bodyPr spcFirstLastPara="1" vert="horz" wrap="square" lIns="91425" tIns="91425" rIns="91425" bIns="91425" rtlCol="0" anchor="t" anchorCtr="0">
            <a:noAutofit/>
          </a:bodyPr>
          <a:lstStyle/>
          <a:p>
            <a:pPr marL="0" indent="0">
              <a:spcBef>
                <a:spcPts val="0"/>
              </a:spcBef>
              <a:spcAft>
                <a:spcPts val="1600"/>
              </a:spcAft>
              <a:buNone/>
            </a:pPr>
            <a:r>
              <a:rPr lang="en" sz="1400"/>
              <a:t>20 Milyar $</a:t>
            </a:r>
            <a:endParaRPr sz="1400"/>
          </a:p>
        </p:txBody>
      </p:sp>
      <p:cxnSp>
        <p:nvCxnSpPr>
          <p:cNvPr id="291" name="Google Shape;291;p53"/>
          <p:cNvCxnSpPr/>
          <p:nvPr/>
        </p:nvCxnSpPr>
        <p:spPr>
          <a:xfrm rot="10800000">
            <a:off x="6674150" y="2296625"/>
            <a:ext cx="0" cy="954600"/>
          </a:xfrm>
          <a:prstGeom prst="straightConnector1">
            <a:avLst/>
          </a:prstGeom>
          <a:noFill/>
          <a:ln w="9525" cap="flat" cmpd="sng">
            <a:solidFill>
              <a:schemeClr val="dk2"/>
            </a:solidFill>
            <a:prstDash val="solid"/>
            <a:round/>
            <a:headEnd type="none" w="med" len="med"/>
            <a:tailEnd type="oval" w="med" len="med"/>
          </a:ln>
        </p:spPr>
      </p:cxnSp>
      <p:sp>
        <p:nvSpPr>
          <p:cNvPr id="2" name="TextBox 1">
            <a:extLst>
              <a:ext uri="{FF2B5EF4-FFF2-40B4-BE49-F238E27FC236}">
                <a16:creationId xmlns:a16="http://schemas.microsoft.com/office/drawing/2014/main" id="{DF1B44A3-60C5-4123-A180-A52C63FAFCFB}"/>
              </a:ext>
            </a:extLst>
          </p:cNvPr>
          <p:cNvSpPr txBox="1"/>
          <p:nvPr/>
        </p:nvSpPr>
        <p:spPr>
          <a:xfrm>
            <a:off x="303300" y="332656"/>
            <a:ext cx="7077012" cy="646331"/>
          </a:xfrm>
          <a:prstGeom prst="rect">
            <a:avLst/>
          </a:prstGeom>
          <a:noFill/>
        </p:spPr>
        <p:txBody>
          <a:bodyPr wrap="square" rtlCol="0">
            <a:spAutoFit/>
          </a:bodyPr>
          <a:lstStyle/>
          <a:p>
            <a:r>
              <a:rPr lang="en-US" sz="3600" dirty="0" err="1"/>
              <a:t>Akıllı</a:t>
            </a:r>
            <a:r>
              <a:rPr lang="en-US" sz="3600" dirty="0"/>
              <a:t> </a:t>
            </a:r>
            <a:r>
              <a:rPr lang="en-US" sz="3600" dirty="0" err="1"/>
              <a:t>Aydınlatma</a:t>
            </a:r>
            <a:r>
              <a:rPr lang="en-US" sz="3600" dirty="0"/>
              <a:t> </a:t>
            </a:r>
            <a:r>
              <a:rPr lang="en-US" sz="3600" dirty="0" err="1"/>
              <a:t>Sistemleri</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3"/>
          <p:cNvSpPr>
            <a:spLocks noChangeArrowheads="1"/>
          </p:cNvSpPr>
          <p:nvPr/>
        </p:nvSpPr>
        <p:spPr bwMode="auto">
          <a:xfrm>
            <a:off x="323528" y="1340768"/>
            <a:ext cx="8064500" cy="4342483"/>
          </a:xfrm>
          <a:prstGeom prst="rect">
            <a:avLst/>
          </a:prstGeom>
          <a:noFill/>
          <a:ln w="9525">
            <a:noFill/>
            <a:miter lim="800000"/>
            <a:headEnd/>
            <a:tailEnd/>
          </a:ln>
        </p:spPr>
        <p:txBody>
          <a:bodyPr/>
          <a:lstStyle/>
          <a:p>
            <a:pPr algn="just" eaLnBrk="0" hangingPunct="0">
              <a:lnSpc>
                <a:spcPct val="130000"/>
              </a:lnSpc>
              <a:spcBef>
                <a:spcPct val="50000"/>
              </a:spcBef>
            </a:pPr>
            <a:endParaRPr lang="tr-TR" sz="2000" i="1" dirty="0">
              <a:sym typeface="Wingdings" pitchFamily="2" charset="2"/>
            </a:endParaRPr>
          </a:p>
        </p:txBody>
      </p:sp>
      <p:sp>
        <p:nvSpPr>
          <p:cNvPr id="4" name="Başlık 3"/>
          <p:cNvSpPr>
            <a:spLocks noGrp="1"/>
          </p:cNvSpPr>
          <p:nvPr>
            <p:ph type="title"/>
          </p:nvPr>
        </p:nvSpPr>
        <p:spPr/>
        <p:txBody>
          <a:bodyPr>
            <a:noAutofit/>
          </a:bodyPr>
          <a:lstStyle/>
          <a:p>
            <a:r>
              <a:rPr lang="en-US" dirty="0" err="1">
                <a:latin typeface="+mn-lt"/>
                <a:cs typeface="Times New Roman" pitchFamily="18" charset="0"/>
              </a:rPr>
              <a:t>Aydınlatma</a:t>
            </a:r>
            <a:r>
              <a:rPr lang="en-US" dirty="0">
                <a:latin typeface="+mn-lt"/>
                <a:cs typeface="Times New Roman" pitchFamily="18" charset="0"/>
              </a:rPr>
              <a:t> </a:t>
            </a:r>
            <a:r>
              <a:rPr lang="en-US" dirty="0" err="1">
                <a:latin typeface="+mn-lt"/>
                <a:cs typeface="Times New Roman" pitchFamily="18" charset="0"/>
              </a:rPr>
              <a:t>Tekniği</a:t>
            </a:r>
            <a:r>
              <a:rPr lang="en-US" dirty="0">
                <a:latin typeface="+mn-lt"/>
                <a:cs typeface="Times New Roman" pitchFamily="18" charset="0"/>
              </a:rPr>
              <a:t> </a:t>
            </a:r>
            <a:endParaRPr lang="tr-TR" dirty="0">
              <a:latin typeface="+mn-lt"/>
              <a:cs typeface="Times New Roman" pitchFamily="18" charset="0"/>
            </a:endParaRPr>
          </a:p>
        </p:txBody>
      </p:sp>
      <p:sp>
        <p:nvSpPr>
          <p:cNvPr id="2" name="TextBox 1">
            <a:extLst>
              <a:ext uri="{FF2B5EF4-FFF2-40B4-BE49-F238E27FC236}">
                <a16:creationId xmlns:a16="http://schemas.microsoft.com/office/drawing/2014/main" id="{A735A275-F66E-48B0-99BC-47B7A9611088}"/>
              </a:ext>
            </a:extLst>
          </p:cNvPr>
          <p:cNvSpPr txBox="1"/>
          <p:nvPr/>
        </p:nvSpPr>
        <p:spPr>
          <a:xfrm>
            <a:off x="395536" y="1196493"/>
            <a:ext cx="8352928" cy="1446550"/>
          </a:xfrm>
          <a:prstGeom prst="rect">
            <a:avLst/>
          </a:prstGeom>
          <a:noFill/>
        </p:spPr>
        <p:txBody>
          <a:bodyPr wrap="square" rtlCol="0">
            <a:spAutoFit/>
          </a:bodyPr>
          <a:lstStyle/>
          <a:p>
            <a:pPr algn="just"/>
            <a:r>
              <a:rPr lang="en-US" sz="2200" dirty="0" err="1"/>
              <a:t>Aydınlatmacılığın</a:t>
            </a:r>
            <a:r>
              <a:rPr lang="en-US" sz="2200" dirty="0"/>
              <a:t> </a:t>
            </a:r>
            <a:r>
              <a:rPr lang="en-US" sz="2200" dirty="0" err="1"/>
              <a:t>temel</a:t>
            </a:r>
            <a:r>
              <a:rPr lang="en-US" sz="2200" dirty="0"/>
              <a:t> </a:t>
            </a:r>
            <a:r>
              <a:rPr lang="en-US" sz="2200" dirty="0" err="1"/>
              <a:t>konusunu</a:t>
            </a:r>
            <a:r>
              <a:rPr lang="en-US" sz="2200" dirty="0"/>
              <a:t> </a:t>
            </a:r>
            <a:r>
              <a:rPr lang="en-US" sz="2200" dirty="0" err="1"/>
              <a:t>ışığın</a:t>
            </a:r>
            <a:r>
              <a:rPr lang="en-US" sz="2200" dirty="0"/>
              <a:t> </a:t>
            </a:r>
            <a:r>
              <a:rPr lang="en-US" sz="2200" dirty="0" err="1"/>
              <a:t>üretimi</a:t>
            </a:r>
            <a:r>
              <a:rPr lang="en-US" sz="2200" dirty="0"/>
              <a:t>, </a:t>
            </a:r>
            <a:r>
              <a:rPr lang="en-US" sz="2200" dirty="0" err="1"/>
              <a:t>dağıtımı</a:t>
            </a:r>
            <a:r>
              <a:rPr lang="en-US" sz="2200" dirty="0"/>
              <a:t>, </a:t>
            </a:r>
            <a:r>
              <a:rPr lang="en-US" sz="2200" dirty="0" err="1"/>
              <a:t>ekonomisi</a:t>
            </a:r>
            <a:r>
              <a:rPr lang="en-US" sz="2200" dirty="0"/>
              <a:t> </a:t>
            </a:r>
            <a:r>
              <a:rPr lang="en-US" sz="2200" dirty="0" err="1"/>
              <a:t>ve</a:t>
            </a:r>
            <a:r>
              <a:rPr lang="en-US" sz="2200" dirty="0"/>
              <a:t> </a:t>
            </a:r>
            <a:r>
              <a:rPr lang="en-US" sz="2200" dirty="0" err="1"/>
              <a:t>ölçülmesi</a:t>
            </a:r>
            <a:r>
              <a:rPr lang="en-US" sz="2200" dirty="0"/>
              <a:t> </a:t>
            </a:r>
            <a:r>
              <a:rPr lang="en-US" sz="2200" dirty="0" err="1"/>
              <a:t>oluşturur</a:t>
            </a:r>
            <a:r>
              <a:rPr lang="en-US" sz="2200" dirty="0"/>
              <a:t>. </a:t>
            </a:r>
            <a:r>
              <a:rPr lang="en-US" sz="2200" dirty="0" err="1"/>
              <a:t>Işığın</a:t>
            </a:r>
            <a:r>
              <a:rPr lang="en-US" sz="2200" dirty="0"/>
              <a:t> </a:t>
            </a:r>
            <a:r>
              <a:rPr lang="en-US" sz="2200" dirty="0" err="1"/>
              <a:t>insanlar</a:t>
            </a:r>
            <a:r>
              <a:rPr lang="en-US" sz="2200" dirty="0"/>
              <a:t> </a:t>
            </a:r>
            <a:r>
              <a:rPr lang="en-US" sz="2200" dirty="0" err="1"/>
              <a:t>üzerindeki</a:t>
            </a:r>
            <a:r>
              <a:rPr lang="en-US" sz="2200" dirty="0"/>
              <a:t> </a:t>
            </a:r>
            <a:r>
              <a:rPr lang="en-US" sz="2200" dirty="0" err="1"/>
              <a:t>etkileri</a:t>
            </a:r>
            <a:r>
              <a:rPr lang="en-US" sz="2200" dirty="0"/>
              <a:t> </a:t>
            </a:r>
            <a:r>
              <a:rPr lang="en-US" sz="2200" dirty="0" err="1"/>
              <a:t>araştırılır</a:t>
            </a:r>
            <a:r>
              <a:rPr lang="en-US" sz="2200" dirty="0"/>
              <a:t>. </a:t>
            </a:r>
            <a:r>
              <a:rPr lang="en-US" sz="2200" dirty="0" err="1"/>
              <a:t>Somut</a:t>
            </a:r>
            <a:r>
              <a:rPr lang="en-US" sz="2200" dirty="0"/>
              <a:t> </a:t>
            </a:r>
            <a:r>
              <a:rPr lang="en-US" sz="2200" dirty="0" err="1"/>
              <a:t>ölçülebilir</a:t>
            </a:r>
            <a:r>
              <a:rPr lang="en-US" sz="2200" dirty="0"/>
              <a:t> </a:t>
            </a:r>
            <a:r>
              <a:rPr lang="en-US" sz="2200" dirty="0" err="1"/>
              <a:t>değerlere</a:t>
            </a:r>
            <a:r>
              <a:rPr lang="en-US" sz="2200" dirty="0"/>
              <a:t> </a:t>
            </a:r>
            <a:r>
              <a:rPr lang="en-US" sz="2200" dirty="0" err="1"/>
              <a:t>dayanan</a:t>
            </a:r>
            <a:r>
              <a:rPr lang="en-US" sz="2200" dirty="0"/>
              <a:t>, </a:t>
            </a:r>
            <a:r>
              <a:rPr lang="en-US" sz="2200" dirty="0" err="1"/>
              <a:t>disiplinlerarası</a:t>
            </a:r>
            <a:r>
              <a:rPr lang="en-US" sz="2200" dirty="0"/>
              <a:t> </a:t>
            </a:r>
            <a:r>
              <a:rPr lang="en-US" sz="2200" dirty="0" err="1"/>
              <a:t>çalışmalar</a:t>
            </a:r>
            <a:r>
              <a:rPr lang="en-US" sz="2200" dirty="0"/>
              <a:t> </a:t>
            </a:r>
            <a:r>
              <a:rPr lang="en-US" sz="2200" dirty="0" err="1"/>
              <a:t>gerektiren</a:t>
            </a:r>
            <a:r>
              <a:rPr lang="en-US" sz="2200" dirty="0"/>
              <a:t> </a:t>
            </a:r>
            <a:r>
              <a:rPr lang="en-US" sz="2200" dirty="0" err="1"/>
              <a:t>bir</a:t>
            </a:r>
            <a:r>
              <a:rPr lang="en-US" sz="2200" dirty="0"/>
              <a:t> </a:t>
            </a:r>
            <a:r>
              <a:rPr lang="en-US" sz="2200" b="1" dirty="0" err="1"/>
              <a:t>bilim</a:t>
            </a:r>
            <a:r>
              <a:rPr lang="en-US" sz="2200" b="1" dirty="0"/>
              <a:t> </a:t>
            </a:r>
            <a:r>
              <a:rPr lang="en-US" sz="2200" b="1" dirty="0" err="1"/>
              <a:t>dalı</a:t>
            </a:r>
            <a:r>
              <a:rPr lang="en-US" sz="2200" dirty="0" err="1"/>
              <a:t>dır</a:t>
            </a:r>
            <a:r>
              <a:rPr lang="en-US" sz="2200" dirty="0"/>
              <a:t>.  </a:t>
            </a:r>
          </a:p>
        </p:txBody>
      </p:sp>
      <p:sp>
        <p:nvSpPr>
          <p:cNvPr id="3" name="TextBox 2">
            <a:extLst>
              <a:ext uri="{FF2B5EF4-FFF2-40B4-BE49-F238E27FC236}">
                <a16:creationId xmlns:a16="http://schemas.microsoft.com/office/drawing/2014/main" id="{0CFE4ECE-0D4A-4978-8ABC-4E9D562A39FB}"/>
              </a:ext>
            </a:extLst>
          </p:cNvPr>
          <p:cNvSpPr txBox="1"/>
          <p:nvPr/>
        </p:nvSpPr>
        <p:spPr>
          <a:xfrm>
            <a:off x="251520" y="2628781"/>
            <a:ext cx="7776864" cy="800219"/>
          </a:xfrm>
          <a:prstGeom prst="rect">
            <a:avLst/>
          </a:prstGeom>
          <a:noFill/>
        </p:spPr>
        <p:txBody>
          <a:bodyPr wrap="square" rtlCol="0">
            <a:spAutoFit/>
          </a:bodyPr>
          <a:lstStyle/>
          <a:p>
            <a:pPr algn="ctr"/>
            <a:r>
              <a:rPr lang="en-US" sz="2800" dirty="0"/>
              <a:t>TÜRLERİ</a:t>
            </a:r>
          </a:p>
          <a:p>
            <a:endParaRPr lang="en-US" dirty="0"/>
          </a:p>
        </p:txBody>
      </p:sp>
      <p:pic>
        <p:nvPicPr>
          <p:cNvPr id="5" name="Picture 4">
            <a:extLst>
              <a:ext uri="{FF2B5EF4-FFF2-40B4-BE49-F238E27FC236}">
                <a16:creationId xmlns:a16="http://schemas.microsoft.com/office/drawing/2014/main" id="{715C9430-7BFF-4468-8423-044A771864E3}"/>
              </a:ext>
            </a:extLst>
          </p:cNvPr>
          <p:cNvPicPr>
            <a:picLocks noChangeAspect="1"/>
          </p:cNvPicPr>
          <p:nvPr/>
        </p:nvPicPr>
        <p:blipFill>
          <a:blip r:embed="rId3"/>
          <a:stretch>
            <a:fillRect/>
          </a:stretch>
        </p:blipFill>
        <p:spPr>
          <a:xfrm>
            <a:off x="826526" y="3184063"/>
            <a:ext cx="3250673" cy="2043145"/>
          </a:xfrm>
          <a:prstGeom prst="rect">
            <a:avLst/>
          </a:prstGeom>
        </p:spPr>
      </p:pic>
      <p:pic>
        <p:nvPicPr>
          <p:cNvPr id="6" name="Picture 5">
            <a:extLst>
              <a:ext uri="{FF2B5EF4-FFF2-40B4-BE49-F238E27FC236}">
                <a16:creationId xmlns:a16="http://schemas.microsoft.com/office/drawing/2014/main" id="{95977309-DFD4-4F56-8D92-C00E5121C553}"/>
              </a:ext>
            </a:extLst>
          </p:cNvPr>
          <p:cNvPicPr>
            <a:picLocks noChangeAspect="1"/>
          </p:cNvPicPr>
          <p:nvPr/>
        </p:nvPicPr>
        <p:blipFill>
          <a:blip r:embed="rId4"/>
          <a:stretch>
            <a:fillRect/>
          </a:stretch>
        </p:blipFill>
        <p:spPr>
          <a:xfrm>
            <a:off x="4840491" y="3186059"/>
            <a:ext cx="3384178" cy="2213984"/>
          </a:xfrm>
          <a:prstGeom prst="rect">
            <a:avLst/>
          </a:prstGeom>
        </p:spPr>
      </p:pic>
      <p:sp>
        <p:nvSpPr>
          <p:cNvPr id="7" name="TextBox 6">
            <a:extLst>
              <a:ext uri="{FF2B5EF4-FFF2-40B4-BE49-F238E27FC236}">
                <a16:creationId xmlns:a16="http://schemas.microsoft.com/office/drawing/2014/main" id="{5C536B4F-44F4-4344-8095-D7F94F724340}"/>
              </a:ext>
            </a:extLst>
          </p:cNvPr>
          <p:cNvSpPr txBox="1"/>
          <p:nvPr/>
        </p:nvSpPr>
        <p:spPr>
          <a:xfrm>
            <a:off x="943386" y="5411579"/>
            <a:ext cx="3178666" cy="461665"/>
          </a:xfrm>
          <a:prstGeom prst="rect">
            <a:avLst/>
          </a:prstGeom>
          <a:noFill/>
        </p:spPr>
        <p:txBody>
          <a:bodyPr wrap="square" rtlCol="0">
            <a:spAutoFit/>
          </a:bodyPr>
          <a:lstStyle/>
          <a:p>
            <a:r>
              <a:rPr lang="en-US" sz="2400" dirty="0"/>
              <a:t>      </a:t>
            </a:r>
            <a:r>
              <a:rPr lang="en-US" sz="2400" dirty="0" err="1"/>
              <a:t>Doğal</a:t>
            </a:r>
            <a:r>
              <a:rPr lang="en-US" sz="2400" dirty="0"/>
              <a:t> </a:t>
            </a:r>
            <a:r>
              <a:rPr lang="en-US" sz="2400" dirty="0" err="1"/>
              <a:t>Aydınlatma</a:t>
            </a:r>
            <a:r>
              <a:rPr lang="en-US" sz="2400" dirty="0"/>
              <a:t> </a:t>
            </a:r>
          </a:p>
        </p:txBody>
      </p:sp>
      <p:sp>
        <p:nvSpPr>
          <p:cNvPr id="8" name="TextBox 7">
            <a:extLst>
              <a:ext uri="{FF2B5EF4-FFF2-40B4-BE49-F238E27FC236}">
                <a16:creationId xmlns:a16="http://schemas.microsoft.com/office/drawing/2014/main" id="{D060617A-E9A9-48BE-989F-482905AA9BA3}"/>
              </a:ext>
            </a:extLst>
          </p:cNvPr>
          <p:cNvSpPr txBox="1"/>
          <p:nvPr/>
        </p:nvSpPr>
        <p:spPr>
          <a:xfrm>
            <a:off x="5027205" y="5394069"/>
            <a:ext cx="3456384" cy="461665"/>
          </a:xfrm>
          <a:prstGeom prst="rect">
            <a:avLst/>
          </a:prstGeom>
          <a:noFill/>
        </p:spPr>
        <p:txBody>
          <a:bodyPr wrap="square" rtlCol="0">
            <a:spAutoFit/>
          </a:bodyPr>
          <a:lstStyle/>
          <a:p>
            <a:r>
              <a:rPr lang="en-US" sz="2400" dirty="0"/>
              <a:t>     </a:t>
            </a:r>
            <a:r>
              <a:rPr lang="en-US" sz="2400" dirty="0" err="1"/>
              <a:t>Yapay</a:t>
            </a:r>
            <a:r>
              <a:rPr lang="en-US" sz="2400" dirty="0"/>
              <a:t> </a:t>
            </a:r>
            <a:r>
              <a:rPr lang="en-US" sz="2400" dirty="0" err="1"/>
              <a:t>Aydınlatma</a:t>
            </a:r>
            <a:r>
              <a:rPr lang="en-US" sz="2400" dirty="0"/>
              <a:t> </a:t>
            </a:r>
          </a:p>
        </p:txBody>
      </p:sp>
    </p:spTree>
    <p:extLst>
      <p:ext uri="{BB962C8B-B14F-4D97-AF65-F5344CB8AC3E}">
        <p14:creationId xmlns:p14="http://schemas.microsoft.com/office/powerpoint/2010/main" val="4198345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99422-D59C-41A3-A3BB-BAA5CF7F9B26}"/>
              </a:ext>
            </a:extLst>
          </p:cNvPr>
          <p:cNvSpPr>
            <a:spLocks noGrp="1"/>
          </p:cNvSpPr>
          <p:nvPr>
            <p:ph type="title"/>
          </p:nvPr>
        </p:nvSpPr>
        <p:spPr/>
        <p:txBody>
          <a:bodyPr/>
          <a:lstStyle/>
          <a:p>
            <a:r>
              <a:rPr lang="tr-TR" dirty="0">
                <a:latin typeface="+mn-lt"/>
              </a:rPr>
              <a:t>Akıllı Şehir – Akıllı Yol Aydınlatması</a:t>
            </a:r>
          </a:p>
        </p:txBody>
      </p:sp>
      <p:sp>
        <p:nvSpPr>
          <p:cNvPr id="5" name="Date Placeholder 3">
            <a:extLst>
              <a:ext uri="{FF2B5EF4-FFF2-40B4-BE49-F238E27FC236}">
                <a16:creationId xmlns:a16="http://schemas.microsoft.com/office/drawing/2014/main" id="{FEC1D1F1-3471-4044-9A3E-096EC8FEDD90}"/>
              </a:ext>
            </a:extLst>
          </p:cNvPr>
          <p:cNvSpPr>
            <a:spLocks noGrp="1"/>
          </p:cNvSpPr>
          <p:nvPr>
            <p:ph type="dt" sz="half" idx="2"/>
          </p:nvPr>
        </p:nvSpPr>
        <p:spPr>
          <a:prstGeom prst="rect">
            <a:avLst/>
          </a:prstGeom>
        </p:spPr>
        <p:txBody>
          <a:bodyPr vert="horz" lIns="68580" tIns="34290" rIns="68580" bIns="34290" rtlCol="0" anchor="ctr"/>
          <a:lstStyle>
            <a:lvl1pPr algn="l">
              <a:defRPr sz="675">
                <a:solidFill>
                  <a:srgbClr val="FFFFFF"/>
                </a:solidFill>
              </a:defRPr>
            </a:lvl1pPr>
          </a:lstStyle>
          <a:p>
            <a:r>
              <a:rPr lang="tr-TR"/>
              <a:t>12 Nisan 2019</a:t>
            </a:r>
            <a:endParaRPr lang="tr-TR" dirty="0"/>
          </a:p>
        </p:txBody>
      </p:sp>
      <p:sp>
        <p:nvSpPr>
          <p:cNvPr id="6" name="Footer Placeholder 4">
            <a:extLst>
              <a:ext uri="{FF2B5EF4-FFF2-40B4-BE49-F238E27FC236}">
                <a16:creationId xmlns:a16="http://schemas.microsoft.com/office/drawing/2014/main" id="{DAF8613D-5433-40CD-ACE0-F02DE903EAA8}"/>
              </a:ext>
            </a:extLst>
          </p:cNvPr>
          <p:cNvSpPr>
            <a:spLocks noGrp="1"/>
          </p:cNvSpPr>
          <p:nvPr>
            <p:ph type="ftr" sz="quarter" idx="3"/>
          </p:nvPr>
        </p:nvSpPr>
        <p:spPr>
          <a:prstGeom prst="rect">
            <a:avLst/>
          </a:prstGeom>
        </p:spPr>
        <p:txBody>
          <a:bodyPr vert="horz" lIns="68580" tIns="34290" rIns="68580" bIns="34290" rtlCol="0" anchor="ctr"/>
          <a:lstStyle>
            <a:lvl1pPr algn="ctr">
              <a:defRPr sz="675" cap="all" baseline="0">
                <a:solidFill>
                  <a:srgbClr val="FFFFFF"/>
                </a:solidFill>
              </a:defRPr>
            </a:lvl1pPr>
          </a:lstStyle>
          <a:p>
            <a:r>
              <a:rPr lang="tr-TR" dirty="0"/>
              <a:t>Prof. Dr. Sermin onaygil</a:t>
            </a:r>
          </a:p>
        </p:txBody>
      </p:sp>
      <p:sp>
        <p:nvSpPr>
          <p:cNvPr id="7" name="Slide Number Placeholder 5">
            <a:extLst>
              <a:ext uri="{FF2B5EF4-FFF2-40B4-BE49-F238E27FC236}">
                <a16:creationId xmlns:a16="http://schemas.microsoft.com/office/drawing/2014/main" id="{5C95F912-4457-42E9-AA05-CF647B3CC403}"/>
              </a:ext>
            </a:extLst>
          </p:cNvPr>
          <p:cNvSpPr>
            <a:spLocks noGrp="1"/>
          </p:cNvSpPr>
          <p:nvPr>
            <p:ph type="sldNum" sz="quarter" idx="4"/>
          </p:nvPr>
        </p:nvSpPr>
        <p:spPr>
          <a:prstGeom prst="rect">
            <a:avLst/>
          </a:prstGeom>
        </p:spPr>
        <p:txBody>
          <a:bodyPr vert="horz" lIns="68580" tIns="34290" rIns="68580" bIns="34290" rtlCol="0" anchor="ctr"/>
          <a:lstStyle>
            <a:lvl1pPr algn="r">
              <a:defRPr sz="788">
                <a:solidFill>
                  <a:srgbClr val="FFFFFF"/>
                </a:solidFill>
              </a:defRPr>
            </a:lvl1pPr>
          </a:lstStyle>
          <a:p>
            <a:r>
              <a:rPr lang="tr-TR" dirty="0"/>
              <a:t>10. Enerji Verimliliği Forumu ve Fuarı</a:t>
            </a:r>
          </a:p>
        </p:txBody>
      </p:sp>
      <p:pic>
        <p:nvPicPr>
          <p:cNvPr id="4" name="Picture 3">
            <a:extLst>
              <a:ext uri="{FF2B5EF4-FFF2-40B4-BE49-F238E27FC236}">
                <a16:creationId xmlns:a16="http://schemas.microsoft.com/office/drawing/2014/main" id="{57DEF125-5751-4EEE-A1A4-A189C2921729}"/>
              </a:ext>
            </a:extLst>
          </p:cNvPr>
          <p:cNvPicPr>
            <a:picLocks noChangeAspect="1"/>
          </p:cNvPicPr>
          <p:nvPr/>
        </p:nvPicPr>
        <p:blipFill rotWithShape="1">
          <a:blip r:embed="rId2">
            <a:extLst>
              <a:ext uri="{28A0092B-C50C-407E-A947-70E740481C1C}">
                <a14:useLocalDpi xmlns:a14="http://schemas.microsoft.com/office/drawing/2010/main" val="0"/>
              </a:ext>
            </a:extLst>
          </a:blip>
          <a:srcRect t="4392"/>
          <a:stretch/>
        </p:blipFill>
        <p:spPr>
          <a:xfrm>
            <a:off x="827584" y="1196752"/>
            <a:ext cx="7848872" cy="5112567"/>
          </a:xfrm>
          <a:prstGeom prst="rect">
            <a:avLst/>
          </a:prstGeom>
        </p:spPr>
      </p:pic>
    </p:spTree>
    <p:extLst>
      <p:ext uri="{BB962C8B-B14F-4D97-AF65-F5344CB8AC3E}">
        <p14:creationId xmlns:p14="http://schemas.microsoft.com/office/powerpoint/2010/main" val="2779783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81" y="-12358"/>
            <a:ext cx="7886700" cy="1224136"/>
          </a:xfrm>
        </p:spPr>
        <p:txBody>
          <a:bodyPr>
            <a:normAutofit/>
          </a:bodyPr>
          <a:lstStyle/>
          <a:p>
            <a:r>
              <a:rPr lang="tr-TR" dirty="0"/>
              <a:t>Akıllı Şehirler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651" y="1297216"/>
            <a:ext cx="3858162" cy="30243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439" y="4149080"/>
            <a:ext cx="4248472" cy="1944216"/>
          </a:xfrm>
          <a:prstGeom prst="rect">
            <a:avLst/>
          </a:prstGeom>
        </p:spPr>
      </p:pic>
      <p:sp>
        <p:nvSpPr>
          <p:cNvPr id="3" name="TextBox 2"/>
          <p:cNvSpPr txBox="1"/>
          <p:nvPr/>
        </p:nvSpPr>
        <p:spPr>
          <a:xfrm>
            <a:off x="4353989" y="1700808"/>
            <a:ext cx="4349035" cy="1785104"/>
          </a:xfrm>
          <a:prstGeom prst="rect">
            <a:avLst/>
          </a:prstGeom>
          <a:noFill/>
        </p:spPr>
        <p:txBody>
          <a:bodyPr wrap="square" rtlCol="0">
            <a:spAutoFit/>
          </a:bodyPr>
          <a:lstStyle/>
          <a:p>
            <a:r>
              <a:rPr lang="tr-TR" sz="2200" dirty="0"/>
              <a:t>Aydınlatma otomasyon sistemleri önemli ve kolay uygulanabilir araçlar olmakta, aydınlatma armatürleri veri iletişim merkezi görevlerini üstlenmektedir.</a:t>
            </a:r>
          </a:p>
        </p:txBody>
      </p:sp>
      <p:sp>
        <p:nvSpPr>
          <p:cNvPr id="4" name="Footer Placeholder 3"/>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3374410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2"/>
          <p:cNvSpPr txBox="1">
            <a:spLocks noChangeArrowheads="1"/>
          </p:cNvSpPr>
          <p:nvPr/>
        </p:nvSpPr>
        <p:spPr bwMode="auto">
          <a:xfrm>
            <a:off x="3028950" y="3843263"/>
            <a:ext cx="1600200" cy="369332"/>
          </a:xfrm>
          <a:prstGeom prst="rect">
            <a:avLst/>
          </a:prstGeom>
          <a:noFill/>
          <a:ln w="12700">
            <a:noFill/>
            <a:miter lim="800000"/>
            <a:headEnd/>
            <a:tailEnd/>
          </a:ln>
        </p:spPr>
        <p:txBody>
          <a:bodyPr>
            <a:spAutoFit/>
          </a:bodyPr>
          <a:lstStyle/>
          <a:p>
            <a:pPr algn="ctr">
              <a:spcBef>
                <a:spcPct val="50000"/>
              </a:spcBef>
            </a:pPr>
            <a:endParaRPr lang="en-US" b="1">
              <a:solidFill>
                <a:srgbClr val="FFFFFF"/>
              </a:solidFill>
            </a:endParaRPr>
          </a:p>
        </p:txBody>
      </p:sp>
      <p:pic>
        <p:nvPicPr>
          <p:cNvPr id="119812" name="Picture 5" descr="brain1"/>
          <p:cNvPicPr>
            <a:picLocks noChangeAspect="1" noChangeArrowheads="1"/>
          </p:cNvPicPr>
          <p:nvPr>
            <p:custDataLst>
              <p:tags r:id="rId2"/>
            </p:custDataLst>
          </p:nvPr>
        </p:nvPicPr>
        <p:blipFill>
          <a:blip r:embed="rId7" cstate="print"/>
          <a:srcRect/>
          <a:stretch>
            <a:fillRect/>
          </a:stretch>
        </p:blipFill>
        <p:spPr bwMode="auto">
          <a:xfrm>
            <a:off x="475916" y="1275592"/>
            <a:ext cx="2764631" cy="3056335"/>
          </a:xfrm>
          <a:prstGeom prst="rect">
            <a:avLst/>
          </a:prstGeom>
          <a:noFill/>
          <a:ln w="9525">
            <a:noFill/>
            <a:miter lim="800000"/>
            <a:headEnd/>
            <a:tailEnd/>
          </a:ln>
        </p:spPr>
      </p:pic>
      <p:sp>
        <p:nvSpPr>
          <p:cNvPr id="119813" name="Line 6"/>
          <p:cNvSpPr>
            <a:spLocks noChangeShapeType="1"/>
          </p:cNvSpPr>
          <p:nvPr/>
        </p:nvSpPr>
        <p:spPr bwMode="auto">
          <a:xfrm flipV="1">
            <a:off x="2440125" y="3114729"/>
            <a:ext cx="200025" cy="310754"/>
          </a:xfrm>
          <a:prstGeom prst="line">
            <a:avLst/>
          </a:prstGeom>
          <a:noFill/>
          <a:ln w="19050">
            <a:solidFill>
              <a:schemeClr val="tx1"/>
            </a:solidFill>
            <a:round/>
            <a:headEnd/>
            <a:tailEnd type="triangle" w="med" len="med"/>
          </a:ln>
        </p:spPr>
        <p:txBody>
          <a:bodyPr wrap="none" anchor="ctr"/>
          <a:lstStyle/>
          <a:p>
            <a:endParaRPr lang="en-US" sz="1350"/>
          </a:p>
        </p:txBody>
      </p:sp>
      <p:sp>
        <p:nvSpPr>
          <p:cNvPr id="119814" name="AutoShape 7"/>
          <p:cNvSpPr>
            <a:spLocks noChangeArrowheads="1"/>
          </p:cNvSpPr>
          <p:nvPr/>
        </p:nvSpPr>
        <p:spPr bwMode="auto">
          <a:xfrm>
            <a:off x="2555776" y="2996952"/>
            <a:ext cx="200025" cy="259556"/>
          </a:xfrm>
          <a:prstGeom prst="sun">
            <a:avLst>
              <a:gd name="adj" fmla="val 25000"/>
            </a:avLst>
          </a:prstGeom>
          <a:solidFill>
            <a:srgbClr val="0000FF"/>
          </a:solidFill>
          <a:ln w="9525">
            <a:noFill/>
            <a:miter lim="800000"/>
            <a:headEnd/>
            <a:tailEnd/>
          </a:ln>
        </p:spPr>
        <p:txBody>
          <a:bodyPr wrap="none" anchor="ctr"/>
          <a:lstStyle/>
          <a:p>
            <a:endParaRPr lang="en-US" sz="1350"/>
          </a:p>
        </p:txBody>
      </p:sp>
      <p:sp>
        <p:nvSpPr>
          <p:cNvPr id="119815" name="Text Box 8"/>
          <p:cNvSpPr txBox="1">
            <a:spLocks noChangeArrowheads="1"/>
          </p:cNvSpPr>
          <p:nvPr>
            <p:custDataLst>
              <p:tags r:id="rId3"/>
            </p:custDataLst>
          </p:nvPr>
        </p:nvSpPr>
        <p:spPr bwMode="auto">
          <a:xfrm>
            <a:off x="1727551" y="3308432"/>
            <a:ext cx="1600199" cy="646331"/>
          </a:xfrm>
          <a:prstGeom prst="rect">
            <a:avLst/>
          </a:prstGeom>
          <a:noFill/>
          <a:ln w="9525">
            <a:noFill/>
            <a:miter lim="800000"/>
            <a:headEnd/>
            <a:tailEnd/>
          </a:ln>
        </p:spPr>
        <p:txBody>
          <a:bodyPr wrap="square">
            <a:spAutoFit/>
          </a:bodyPr>
          <a:lstStyle/>
          <a:p>
            <a:pPr>
              <a:spcBef>
                <a:spcPct val="50000"/>
              </a:spcBef>
            </a:pPr>
            <a:r>
              <a:rPr lang="en-US" sz="1200" dirty="0">
                <a:latin typeface="Century Gothic" panose="020B0502020202020204" pitchFamily="34" charset="0"/>
              </a:rPr>
              <a:t>2002: </a:t>
            </a:r>
            <a:r>
              <a:rPr lang="tr-TR" sz="1200" dirty="0">
                <a:latin typeface="Century Gothic" panose="020B0502020202020204" pitchFamily="34" charset="0"/>
              </a:rPr>
              <a:t>fotoreseptör</a:t>
            </a:r>
            <a:r>
              <a:rPr lang="en-US" sz="1200" dirty="0">
                <a:latin typeface="Century Gothic" panose="020B0502020202020204" pitchFamily="34" charset="0"/>
              </a:rPr>
              <a:t> </a:t>
            </a:r>
            <a:r>
              <a:rPr lang="en-US" sz="1200" b="1" i="1" dirty="0">
                <a:solidFill>
                  <a:schemeClr val="tx1">
                    <a:lumMod val="65000"/>
                    <a:lumOff val="35000"/>
                  </a:schemeClr>
                </a:solidFill>
                <a:latin typeface="Century Gothic" panose="020B0502020202020204" pitchFamily="34" charset="0"/>
              </a:rPr>
              <a:t>(IpRGC)</a:t>
            </a:r>
            <a:r>
              <a:rPr lang="en-US" sz="1200" dirty="0">
                <a:latin typeface="Century Gothic" panose="020B0502020202020204" pitchFamily="34" charset="0"/>
              </a:rPr>
              <a:t> </a:t>
            </a:r>
            <a:r>
              <a:rPr lang="tr-TR" sz="1200" dirty="0">
                <a:latin typeface="Century Gothic" panose="020B0502020202020204" pitchFamily="34" charset="0"/>
              </a:rPr>
              <a:t>hücre buluşu</a:t>
            </a:r>
            <a:endParaRPr lang="en-US" sz="1200" dirty="0">
              <a:latin typeface="Century Gothic" panose="020B0502020202020204" pitchFamily="34" charset="0"/>
            </a:endParaRPr>
          </a:p>
        </p:txBody>
      </p:sp>
      <p:grpSp>
        <p:nvGrpSpPr>
          <p:cNvPr id="2" name="Group 9"/>
          <p:cNvGrpSpPr>
            <a:grpSpLocks/>
          </p:cNvGrpSpPr>
          <p:nvPr/>
        </p:nvGrpSpPr>
        <p:grpSpPr bwMode="auto">
          <a:xfrm>
            <a:off x="966400" y="4126571"/>
            <a:ext cx="2277666" cy="851297"/>
            <a:chOff x="2382" y="3264"/>
            <a:chExt cx="1913" cy="715"/>
          </a:xfrm>
        </p:grpSpPr>
        <p:sp>
          <p:nvSpPr>
            <p:cNvPr id="119821" name="Line 10"/>
            <p:cNvSpPr>
              <a:spLocks noChangeShapeType="1"/>
            </p:cNvSpPr>
            <p:nvPr/>
          </p:nvSpPr>
          <p:spPr bwMode="auto">
            <a:xfrm>
              <a:off x="3360" y="3264"/>
              <a:ext cx="0" cy="288"/>
            </a:xfrm>
            <a:prstGeom prst="line">
              <a:avLst/>
            </a:prstGeom>
            <a:noFill/>
            <a:ln w="28575">
              <a:solidFill>
                <a:srgbClr val="FF0000"/>
              </a:solidFill>
              <a:round/>
              <a:headEnd/>
              <a:tailEnd type="triangle" w="med" len="med"/>
            </a:ln>
          </p:spPr>
          <p:txBody>
            <a:bodyPr/>
            <a:lstStyle/>
            <a:p>
              <a:endParaRPr lang="en-US" sz="1350"/>
            </a:p>
          </p:txBody>
        </p:sp>
        <p:sp>
          <p:nvSpPr>
            <p:cNvPr id="119822" name="Text Box 11"/>
            <p:cNvSpPr txBox="1">
              <a:spLocks noChangeArrowheads="1"/>
            </p:cNvSpPr>
            <p:nvPr/>
          </p:nvSpPr>
          <p:spPr bwMode="auto">
            <a:xfrm>
              <a:off x="2382" y="3552"/>
              <a:ext cx="1913" cy="427"/>
            </a:xfrm>
            <a:prstGeom prst="rect">
              <a:avLst/>
            </a:prstGeom>
            <a:noFill/>
            <a:ln w="9525">
              <a:solidFill>
                <a:srgbClr val="FF0000"/>
              </a:solidFill>
              <a:miter lim="800000"/>
              <a:headEnd/>
              <a:tailEnd/>
            </a:ln>
          </p:spPr>
          <p:txBody>
            <a:bodyPr wrap="square">
              <a:spAutoFit/>
            </a:bodyPr>
            <a:lstStyle/>
            <a:p>
              <a:pPr algn="ctr"/>
              <a:r>
                <a:rPr lang="tr-TR" sz="1350" dirty="0">
                  <a:latin typeface="Century Gothic" panose="020B0502020202020204" pitchFamily="34" charset="0"/>
                </a:rPr>
                <a:t>Ana fonksiyon</a:t>
              </a:r>
              <a:r>
                <a:rPr lang="en-US" sz="1350" dirty="0">
                  <a:latin typeface="Century Gothic" panose="020B0502020202020204" pitchFamily="34" charset="0"/>
                </a:rPr>
                <a:t>: </a:t>
              </a:r>
            </a:p>
            <a:p>
              <a:pPr algn="ctr"/>
              <a:r>
                <a:rPr lang="en-US" sz="1350" dirty="0">
                  <a:latin typeface="Century Gothic" panose="020B0502020202020204" pitchFamily="34" charset="0"/>
                </a:rPr>
                <a:t>Melatonin</a:t>
              </a:r>
              <a:r>
                <a:rPr lang="tr-TR" sz="1350" dirty="0">
                  <a:latin typeface="Century Gothic" panose="020B0502020202020204" pitchFamily="34" charset="0"/>
                </a:rPr>
                <a:t> baskılama</a:t>
              </a:r>
              <a:endParaRPr lang="en-US" sz="1350" dirty="0">
                <a:latin typeface="Century Gothic" panose="020B0502020202020204" pitchFamily="34" charset="0"/>
              </a:endParaRPr>
            </a:p>
          </p:txBody>
        </p:sp>
      </p:grpSp>
      <p:grpSp>
        <p:nvGrpSpPr>
          <p:cNvPr id="3" name="Group 12"/>
          <p:cNvGrpSpPr>
            <a:grpSpLocks/>
          </p:cNvGrpSpPr>
          <p:nvPr/>
        </p:nvGrpSpPr>
        <p:grpSpPr bwMode="auto">
          <a:xfrm>
            <a:off x="2356242" y="3800403"/>
            <a:ext cx="3501637" cy="300039"/>
            <a:chOff x="1092" y="2502"/>
            <a:chExt cx="2941" cy="252"/>
          </a:xfrm>
        </p:grpSpPr>
        <p:sp>
          <p:nvSpPr>
            <p:cNvPr id="119819" name="Line 13"/>
            <p:cNvSpPr>
              <a:spLocks noChangeShapeType="1"/>
            </p:cNvSpPr>
            <p:nvPr/>
          </p:nvSpPr>
          <p:spPr bwMode="auto">
            <a:xfrm>
              <a:off x="1092" y="2600"/>
              <a:ext cx="336" cy="0"/>
            </a:xfrm>
            <a:prstGeom prst="line">
              <a:avLst/>
            </a:prstGeom>
            <a:noFill/>
            <a:ln w="28575">
              <a:solidFill>
                <a:srgbClr val="FF3300"/>
              </a:solidFill>
              <a:round/>
              <a:headEnd/>
              <a:tailEnd type="triangle" w="med" len="med"/>
            </a:ln>
          </p:spPr>
          <p:txBody>
            <a:bodyPr/>
            <a:lstStyle/>
            <a:p>
              <a:endParaRPr lang="en-US" sz="1350" dirty="0"/>
            </a:p>
          </p:txBody>
        </p:sp>
        <p:sp>
          <p:nvSpPr>
            <p:cNvPr id="119820" name="Text Box 14"/>
            <p:cNvSpPr txBox="1">
              <a:spLocks noChangeArrowheads="1"/>
            </p:cNvSpPr>
            <p:nvPr/>
          </p:nvSpPr>
          <p:spPr bwMode="auto">
            <a:xfrm>
              <a:off x="1428" y="2502"/>
              <a:ext cx="2605" cy="252"/>
            </a:xfrm>
            <a:prstGeom prst="rect">
              <a:avLst/>
            </a:prstGeom>
            <a:noFill/>
            <a:ln w="9525">
              <a:solidFill>
                <a:srgbClr val="FF3300"/>
              </a:solidFill>
              <a:miter lim="800000"/>
              <a:headEnd/>
              <a:tailEnd/>
            </a:ln>
          </p:spPr>
          <p:txBody>
            <a:bodyPr wrap="none">
              <a:spAutoFit/>
            </a:bodyPr>
            <a:lstStyle/>
            <a:p>
              <a:r>
                <a:rPr lang="tr-TR" sz="1350" dirty="0">
                  <a:latin typeface="Century Gothic" panose="020B0502020202020204" pitchFamily="34" charset="0"/>
                </a:rPr>
                <a:t>Işığın spektral dağılımıyla etkilenme</a:t>
              </a:r>
              <a:endParaRPr lang="en-US" sz="1350" dirty="0">
                <a:latin typeface="Century Gothic" panose="020B0502020202020204" pitchFamily="34" charset="0"/>
              </a:endParaRPr>
            </a:p>
          </p:txBody>
        </p:sp>
      </p:grpSp>
      <p:sp>
        <p:nvSpPr>
          <p:cNvPr id="119818" name="Text Box 3"/>
          <p:cNvSpPr txBox="1">
            <a:spLocks noChangeArrowheads="1"/>
          </p:cNvSpPr>
          <p:nvPr>
            <p:custDataLst>
              <p:tags r:id="rId4"/>
            </p:custDataLst>
          </p:nvPr>
        </p:nvSpPr>
        <p:spPr bwMode="auto">
          <a:xfrm>
            <a:off x="288075" y="331312"/>
            <a:ext cx="7081950" cy="870868"/>
          </a:xfrm>
          <a:prstGeom prst="rect">
            <a:avLst/>
          </a:prstGeom>
          <a:noFill/>
          <a:ln w="9525">
            <a:noFill/>
            <a:miter lim="800000"/>
            <a:headEnd/>
            <a:tailEnd/>
          </a:ln>
        </p:spPr>
        <p:txBody>
          <a:bodyPr tIns="54000"/>
          <a:lstStyle/>
          <a:p>
            <a:pPr marL="342900" indent="-342900">
              <a:lnSpc>
                <a:spcPct val="60000"/>
              </a:lnSpc>
              <a:spcBef>
                <a:spcPct val="50000"/>
              </a:spcBef>
            </a:pPr>
            <a:r>
              <a:rPr lang="tr-TR" sz="3600" dirty="0"/>
              <a:t>Işığın biyolojik etki</a:t>
            </a:r>
            <a:r>
              <a:rPr lang="en-US" sz="3600" dirty="0" err="1"/>
              <a:t>si</a:t>
            </a:r>
            <a:endParaRPr lang="en-US" sz="3600" dirty="0">
              <a:solidFill>
                <a:srgbClr val="3366FF"/>
              </a:solidFill>
            </a:endParaRPr>
          </a:p>
          <a:p>
            <a:pPr marL="342900" indent="-342900">
              <a:lnSpc>
                <a:spcPct val="60000"/>
              </a:lnSpc>
              <a:spcBef>
                <a:spcPct val="50000"/>
              </a:spcBef>
            </a:pPr>
            <a:endParaRPr lang="en-US" noProof="1">
              <a:solidFill>
                <a:srgbClr val="3366FF"/>
              </a:solidFill>
            </a:endParaRPr>
          </a:p>
        </p:txBody>
      </p:sp>
      <p:sp>
        <p:nvSpPr>
          <p:cNvPr id="4" name="Footer Placeholder 3"/>
          <p:cNvSpPr>
            <a:spLocks noGrp="1"/>
          </p:cNvSpPr>
          <p:nvPr>
            <p:ph type="ftr" sz="quarter" idx="11"/>
          </p:nvPr>
        </p:nvSpPr>
        <p:spPr/>
        <p:txBody>
          <a:bodyPr/>
          <a:lstStyle/>
          <a:p>
            <a:endParaRPr lang="tr-TR" dirty="0"/>
          </a:p>
        </p:txBody>
      </p:sp>
      <p:grpSp>
        <p:nvGrpSpPr>
          <p:cNvPr id="16" name="Group 6">
            <a:extLst>
              <a:ext uri="{FF2B5EF4-FFF2-40B4-BE49-F238E27FC236}">
                <a16:creationId xmlns:a16="http://schemas.microsoft.com/office/drawing/2014/main" id="{03A0C0D4-030B-4A71-B58C-F5C7EB08B6BA}"/>
              </a:ext>
            </a:extLst>
          </p:cNvPr>
          <p:cNvGrpSpPr>
            <a:grpSpLocks/>
          </p:cNvGrpSpPr>
          <p:nvPr/>
        </p:nvGrpSpPr>
        <p:grpSpPr bwMode="auto">
          <a:xfrm>
            <a:off x="3953120" y="1474630"/>
            <a:ext cx="4435303" cy="1828800"/>
            <a:chOff x="340" y="1152"/>
            <a:chExt cx="5117" cy="1536"/>
          </a:xfrm>
        </p:grpSpPr>
        <p:pic>
          <p:nvPicPr>
            <p:cNvPr id="17" name="Picture 7">
              <a:extLst>
                <a:ext uri="{FF2B5EF4-FFF2-40B4-BE49-F238E27FC236}">
                  <a16:creationId xmlns:a16="http://schemas.microsoft.com/office/drawing/2014/main" id="{3E1B6F07-C7D7-40F7-A2BA-2891599D8ADA}"/>
                </a:ext>
              </a:extLst>
            </p:cNvPr>
            <p:cNvPicPr>
              <a:picLocks noChangeAspect="1" noChangeArrowheads="1"/>
            </p:cNvPicPr>
            <p:nvPr/>
          </p:nvPicPr>
          <p:blipFill>
            <a:blip r:embed="rId8" cstate="print"/>
            <a:srcRect/>
            <a:stretch>
              <a:fillRect/>
            </a:stretch>
          </p:blipFill>
          <p:spPr bwMode="auto">
            <a:xfrm>
              <a:off x="340" y="1156"/>
              <a:ext cx="5117" cy="1484"/>
            </a:xfrm>
            <a:prstGeom prst="rect">
              <a:avLst/>
            </a:prstGeom>
            <a:noFill/>
            <a:ln w="9525">
              <a:noFill/>
              <a:miter lim="800000"/>
              <a:headEnd/>
              <a:tailEnd/>
            </a:ln>
          </p:spPr>
        </p:pic>
        <p:sp>
          <p:nvSpPr>
            <p:cNvPr id="18" name="Rectangle 8">
              <a:extLst>
                <a:ext uri="{FF2B5EF4-FFF2-40B4-BE49-F238E27FC236}">
                  <a16:creationId xmlns:a16="http://schemas.microsoft.com/office/drawing/2014/main" id="{7935714C-C297-4876-99B8-A13EA979565B}"/>
                </a:ext>
              </a:extLst>
            </p:cNvPr>
            <p:cNvSpPr>
              <a:spLocks noChangeArrowheads="1"/>
            </p:cNvSpPr>
            <p:nvPr/>
          </p:nvSpPr>
          <p:spPr bwMode="auto">
            <a:xfrm>
              <a:off x="2064" y="1152"/>
              <a:ext cx="1632" cy="1536"/>
            </a:xfrm>
            <a:prstGeom prst="rect">
              <a:avLst/>
            </a:prstGeom>
            <a:solidFill>
              <a:schemeClr val="bg1"/>
            </a:solidFill>
            <a:ln w="9525">
              <a:noFill/>
              <a:miter lim="800000"/>
              <a:headEnd/>
              <a:tailEnd/>
            </a:ln>
          </p:spPr>
          <p:txBody>
            <a:bodyPr wrap="none" anchor="ctr"/>
            <a:lstStyle/>
            <a:p>
              <a:endParaRPr lang="en-US" sz="1350"/>
            </a:p>
          </p:txBody>
        </p:sp>
      </p:grpSp>
      <p:sp>
        <p:nvSpPr>
          <p:cNvPr id="6" name="Rectangle 5">
            <a:extLst>
              <a:ext uri="{FF2B5EF4-FFF2-40B4-BE49-F238E27FC236}">
                <a16:creationId xmlns:a16="http://schemas.microsoft.com/office/drawing/2014/main" id="{4B0440EC-3897-4EF2-90CA-0F7B843891F4}"/>
              </a:ext>
            </a:extLst>
          </p:cNvPr>
          <p:cNvSpPr/>
          <p:nvPr/>
        </p:nvSpPr>
        <p:spPr>
          <a:xfrm>
            <a:off x="1619672" y="5222485"/>
            <a:ext cx="7005245" cy="646331"/>
          </a:xfrm>
          <a:prstGeom prst="rect">
            <a:avLst/>
          </a:prstGeom>
        </p:spPr>
        <p:txBody>
          <a:bodyPr wrap="square">
            <a:spAutoFit/>
          </a:bodyPr>
          <a:lstStyle/>
          <a:p>
            <a:r>
              <a:rPr lang="tr-TR" u="sng" dirty="0">
                <a:solidFill>
                  <a:srgbClr val="3366FF"/>
                </a:solidFill>
                <a:latin typeface="Century Gothic" panose="020B0502020202020204" pitchFamily="34" charset="0"/>
                <a:cs typeface="Arial" pitchFamily="34" charset="0"/>
              </a:rPr>
              <a:t>Sabah mavimtrak gökyüzü</a:t>
            </a:r>
            <a:r>
              <a:rPr lang="tr-TR" dirty="0">
                <a:solidFill>
                  <a:schemeClr val="tx2"/>
                </a:solidFill>
                <a:latin typeface="Century Gothic" panose="020B0502020202020204" pitchFamily="34" charset="0"/>
                <a:cs typeface="Arial" pitchFamily="34" charset="0"/>
              </a:rPr>
              <a:t>        </a:t>
            </a:r>
            <a:r>
              <a:rPr lang="tr-TR" u="sng" dirty="0">
                <a:solidFill>
                  <a:srgbClr val="FF0000"/>
                </a:solidFill>
                <a:latin typeface="Century Gothic" panose="020B0502020202020204" pitchFamily="34" charset="0"/>
                <a:cs typeface="Arial" pitchFamily="34" charset="0"/>
              </a:rPr>
              <a:t>Akşam kırmızımtrak gökyüzü</a:t>
            </a:r>
            <a:endParaRPr lang="en-US" dirty="0">
              <a:solidFill>
                <a:schemeClr val="tx2"/>
              </a:solidFill>
              <a:latin typeface="Century Gothic" panose="020B0502020202020204" pitchFamily="34" charset="0"/>
              <a:cs typeface="Arial" pitchFamily="34" charset="0"/>
            </a:endParaRPr>
          </a:p>
          <a:p>
            <a:r>
              <a:rPr lang="tr-TR" dirty="0">
                <a:latin typeface="Century Gothic" panose="020B0502020202020204" pitchFamily="34" charset="0"/>
                <a:cs typeface="Arial" pitchFamily="34" charset="0"/>
              </a:rPr>
              <a:t>Motive edici, uyarıcı etki</a:t>
            </a:r>
            <a:r>
              <a:rPr lang="en-US" dirty="0">
                <a:latin typeface="Century Gothic" panose="020B0502020202020204" pitchFamily="34" charset="0"/>
                <a:cs typeface="Arial" pitchFamily="34" charset="0"/>
              </a:rPr>
              <a:t>            </a:t>
            </a:r>
            <a:r>
              <a:rPr lang="tr-TR" dirty="0">
                <a:latin typeface="Century Gothic" panose="020B0502020202020204" pitchFamily="34" charset="0"/>
                <a:cs typeface="Arial" pitchFamily="34" charset="0"/>
              </a:rPr>
              <a:t> Rahatlatıcı etki</a:t>
            </a:r>
            <a:endParaRPr lang="en-US" dirty="0">
              <a:latin typeface="Century Gothic" panose="020B0502020202020204" pitchFamily="34" charset="0"/>
              <a:cs typeface="Arial" pitchFamily="34" charset="0"/>
            </a:endParaRPr>
          </a:p>
        </p:txBody>
      </p:sp>
    </p:spTree>
    <p:custDataLst>
      <p:tags r:id="rId1"/>
    </p:custDataLst>
    <p:extLst>
      <p:ext uri="{BB962C8B-B14F-4D97-AF65-F5344CB8AC3E}">
        <p14:creationId xmlns:p14="http://schemas.microsoft.com/office/powerpoint/2010/main" val="2536970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521"/>
            <a:ext cx="7886700" cy="994172"/>
          </a:xfrm>
        </p:spPr>
        <p:txBody>
          <a:bodyPr>
            <a:normAutofit/>
          </a:bodyPr>
          <a:lstStyle/>
          <a:p>
            <a:r>
              <a:rPr lang="tr-TR" dirty="0">
                <a:latin typeface="+mn-lt"/>
              </a:rPr>
              <a:t>İnsan Odaklı/Dinamik Aydınlatma</a:t>
            </a:r>
          </a:p>
        </p:txBody>
      </p:sp>
      <p:sp>
        <p:nvSpPr>
          <p:cNvPr id="4" name="Rectangle 3"/>
          <p:cNvSpPr/>
          <p:nvPr/>
        </p:nvSpPr>
        <p:spPr>
          <a:xfrm>
            <a:off x="251520" y="1091079"/>
            <a:ext cx="8424936" cy="2123658"/>
          </a:xfrm>
          <a:prstGeom prst="rect">
            <a:avLst/>
          </a:prstGeom>
        </p:spPr>
        <p:txBody>
          <a:bodyPr wrap="square">
            <a:spAutoFit/>
          </a:bodyPr>
          <a:lstStyle/>
          <a:p>
            <a:pPr algn="just"/>
            <a:r>
              <a:rPr lang="tr-TR" sz="2200" dirty="0">
                <a:ea typeface="Calibri" panose="020F0502020204030204" pitchFamily="34" charset="0"/>
              </a:rPr>
              <a:t>Işığın rengi ve seviyesi zamana ve kullanıcıların ihtiyaçlarına göre ayarlanabilmekte, ancak bu işlemlerin nasıl yapılmasını tarifleyen senaryo ve strateji önerileri konusunda kapsamlı araştırmalara gereksinim duyulmaktadır. Kullanıcıların duygularına ve bulundukları ortama göre saatlik </a:t>
            </a:r>
            <a:r>
              <a:rPr lang="tr-TR" sz="2200" b="1" dirty="0">
                <a:ea typeface="Calibri" panose="020F0502020204030204" pitchFamily="34" charset="0"/>
              </a:rPr>
              <a:t>biyolojik değişimleri esas alınarak ayarlanan “insan odaklı – dinamik aydınlatma” sistemleri </a:t>
            </a:r>
            <a:r>
              <a:rPr lang="tr-TR" sz="2200" dirty="0">
                <a:ea typeface="Calibri" panose="020F0502020204030204" pitchFamily="34" charset="0"/>
              </a:rPr>
              <a:t>üzerinde çalışılmaktadır.</a:t>
            </a:r>
            <a:endParaRPr lang="tr-TR" sz="2200" dirty="0"/>
          </a:p>
        </p:txBody>
      </p:sp>
      <p:pic>
        <p:nvPicPr>
          <p:cNvPr id="5" name="Picture 4"/>
          <p:cNvPicPr>
            <a:picLocks noChangeAspect="1"/>
          </p:cNvPicPr>
          <p:nvPr/>
        </p:nvPicPr>
        <p:blipFill>
          <a:blip r:embed="rId2"/>
          <a:stretch>
            <a:fillRect/>
          </a:stretch>
        </p:blipFill>
        <p:spPr>
          <a:xfrm>
            <a:off x="467544" y="3429000"/>
            <a:ext cx="8424936" cy="2592288"/>
          </a:xfrm>
          <a:prstGeom prst="rect">
            <a:avLst/>
          </a:prstGeom>
        </p:spPr>
      </p:pic>
    </p:spTree>
    <p:extLst>
      <p:ext uri="{BB962C8B-B14F-4D97-AF65-F5344CB8AC3E}">
        <p14:creationId xmlns:p14="http://schemas.microsoft.com/office/powerpoint/2010/main" val="1122327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D313-3256-454F-A88C-9BDD983A6BD8}"/>
              </a:ext>
            </a:extLst>
          </p:cNvPr>
          <p:cNvSpPr>
            <a:spLocks noGrp="1"/>
          </p:cNvSpPr>
          <p:nvPr>
            <p:ph type="title"/>
          </p:nvPr>
        </p:nvSpPr>
        <p:spPr/>
        <p:txBody>
          <a:bodyPr/>
          <a:lstStyle/>
          <a:p>
            <a:r>
              <a:rPr lang="en-US" dirty="0" err="1"/>
              <a:t>Sonuç</a:t>
            </a:r>
            <a:r>
              <a:rPr lang="en-US" dirty="0"/>
              <a:t> </a:t>
            </a:r>
            <a:r>
              <a:rPr lang="en-US" dirty="0" err="1"/>
              <a:t>ve</a:t>
            </a:r>
            <a:r>
              <a:rPr lang="en-US" dirty="0"/>
              <a:t> </a:t>
            </a:r>
            <a:r>
              <a:rPr lang="en-US" dirty="0" err="1"/>
              <a:t>Değerlendirme</a:t>
            </a:r>
            <a:endParaRPr lang="en-US" dirty="0"/>
          </a:p>
        </p:txBody>
      </p:sp>
      <p:sp>
        <p:nvSpPr>
          <p:cNvPr id="3" name="Content Placeholder 2">
            <a:extLst>
              <a:ext uri="{FF2B5EF4-FFF2-40B4-BE49-F238E27FC236}">
                <a16:creationId xmlns:a16="http://schemas.microsoft.com/office/drawing/2014/main" id="{63F32568-9B67-45ED-997E-2EC65E078F61}"/>
              </a:ext>
            </a:extLst>
          </p:cNvPr>
          <p:cNvSpPr>
            <a:spLocks noGrp="1"/>
          </p:cNvSpPr>
          <p:nvPr>
            <p:ph idx="1"/>
          </p:nvPr>
        </p:nvSpPr>
        <p:spPr/>
        <p:txBody>
          <a:bodyPr>
            <a:normAutofit/>
          </a:bodyPr>
          <a:lstStyle/>
          <a:p>
            <a:r>
              <a:rPr lang="tr-TR" dirty="0"/>
              <a:t>Elektrik enerjisi tüketiminde önemli bir paya sahip AYDINLATMA tesisatlarında gerçekleştirilen «Enerji Verimliliği» çalışmaları geri ödeme süreleri kısa, kolay uygulanabilir ve değerlendirilebilir projelerdir. </a:t>
            </a:r>
          </a:p>
          <a:p>
            <a:endParaRPr lang="tr-TR" dirty="0"/>
          </a:p>
          <a:p>
            <a:r>
              <a:rPr lang="tr-TR" dirty="0"/>
              <a:t>Değerlendirmeler aydınlatma tesisatlarının sağladıkları nitel ve nicel aydınlatma kalite kriterleri ile başlamalıdır. Enerji tasarrufu ve verimlilik karşılaştırmaları sadece gerekli aydınlatma kalite kriterleri sağlanan tesisatlar için yapılmalıdır. Aksi halde can ve mal güvenliği tehlikeye girer ve beklenilen verimlilik değerlerine ulaşılamaz. </a:t>
            </a:r>
          </a:p>
          <a:p>
            <a:endParaRPr lang="tr-TR" dirty="0"/>
          </a:p>
          <a:p>
            <a:r>
              <a:rPr lang="tr-TR" dirty="0"/>
              <a:t>«Verimli Aydınlatma» sadece enerji tasarrufunu değil, aynı zamanda iş ve kişi güvenlik ve performansını da kapsar. Elektrik enerji faturalarındaki azalmanın yanı sıra elde edilebilecek diğer dolaylı faydalar iş ve yaşam performanslarını olumlu yönde etkileyerek önemli maddi kazançlara dönüşür. </a:t>
            </a:r>
          </a:p>
        </p:txBody>
      </p:sp>
    </p:spTree>
    <p:extLst>
      <p:ext uri="{BB962C8B-B14F-4D97-AF65-F5344CB8AC3E}">
        <p14:creationId xmlns:p14="http://schemas.microsoft.com/office/powerpoint/2010/main" val="338414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D313-3256-454F-A88C-9BDD983A6BD8}"/>
              </a:ext>
            </a:extLst>
          </p:cNvPr>
          <p:cNvSpPr>
            <a:spLocks noGrp="1"/>
          </p:cNvSpPr>
          <p:nvPr>
            <p:ph type="title"/>
          </p:nvPr>
        </p:nvSpPr>
        <p:spPr/>
        <p:txBody>
          <a:bodyPr/>
          <a:lstStyle/>
          <a:p>
            <a:r>
              <a:rPr lang="en-US" dirty="0" err="1"/>
              <a:t>Sonuç</a:t>
            </a:r>
            <a:r>
              <a:rPr lang="en-US" dirty="0"/>
              <a:t> </a:t>
            </a:r>
            <a:r>
              <a:rPr lang="en-US" dirty="0" err="1"/>
              <a:t>ve</a:t>
            </a:r>
            <a:r>
              <a:rPr lang="en-US" dirty="0"/>
              <a:t> </a:t>
            </a:r>
            <a:r>
              <a:rPr lang="en-US" dirty="0" err="1"/>
              <a:t>Değerlendirme</a:t>
            </a:r>
            <a:endParaRPr lang="en-US" dirty="0"/>
          </a:p>
        </p:txBody>
      </p:sp>
      <p:sp>
        <p:nvSpPr>
          <p:cNvPr id="3" name="Content Placeholder 2">
            <a:extLst>
              <a:ext uri="{FF2B5EF4-FFF2-40B4-BE49-F238E27FC236}">
                <a16:creationId xmlns:a16="http://schemas.microsoft.com/office/drawing/2014/main" id="{63F32568-9B67-45ED-997E-2EC65E078F61}"/>
              </a:ext>
            </a:extLst>
          </p:cNvPr>
          <p:cNvSpPr>
            <a:spLocks noGrp="1"/>
          </p:cNvSpPr>
          <p:nvPr>
            <p:ph idx="1"/>
          </p:nvPr>
        </p:nvSpPr>
        <p:spPr>
          <a:xfrm>
            <a:off x="251520" y="1052736"/>
            <a:ext cx="8387686" cy="5400600"/>
          </a:xfrm>
        </p:spPr>
        <p:txBody>
          <a:bodyPr>
            <a:normAutofit/>
          </a:bodyPr>
          <a:lstStyle/>
          <a:p>
            <a:pPr marL="0" indent="0">
              <a:buNone/>
            </a:pPr>
            <a:r>
              <a:rPr lang="tr-TR" dirty="0"/>
              <a:t>Gece bir şehirde yolların ve kamusal alanların gerektiği şekilde </a:t>
            </a:r>
            <a:r>
              <a:rPr lang="tr-TR" b="1" i="1" dirty="0"/>
              <a:t>«gerektiği yerde ve gereken miktarda» </a:t>
            </a:r>
            <a:r>
              <a:rPr lang="tr-TR" dirty="0"/>
              <a:t>aydınlatılması ile: </a:t>
            </a:r>
          </a:p>
          <a:p>
            <a:r>
              <a:rPr lang="tr-TR" dirty="0"/>
              <a:t>Karanlık saatlerde yaya ve bisiklet trafiğinin aktif olması sağlanır;</a:t>
            </a:r>
          </a:p>
          <a:p>
            <a:r>
              <a:rPr lang="tr-TR" dirty="0" smtClean="0"/>
              <a:t>Daha </a:t>
            </a:r>
            <a:r>
              <a:rPr lang="tr-TR" dirty="0"/>
              <a:t>aktif ve sağlıklı şehir yaşam alanları yaratılır;</a:t>
            </a:r>
          </a:p>
          <a:p>
            <a:r>
              <a:rPr lang="tr-TR" dirty="0"/>
              <a:t>Trafikte motorlu araç sayısı azalır, dolayısıyla araç </a:t>
            </a:r>
            <a:r>
              <a:rPr lang="tr-TR" b="1" dirty="0"/>
              <a:t>enerji tüketimi </a:t>
            </a:r>
            <a:r>
              <a:rPr lang="tr-TR" dirty="0"/>
              <a:t>ve sebep oldukları </a:t>
            </a:r>
            <a:r>
              <a:rPr lang="tr-TR" b="1" dirty="0"/>
              <a:t>karbon emisyon </a:t>
            </a:r>
            <a:r>
              <a:rPr lang="tr-TR" dirty="0"/>
              <a:t>miktarları düşer</a:t>
            </a:r>
            <a:r>
              <a:rPr lang="tr-TR" dirty="0" smtClean="0"/>
              <a:t>;</a:t>
            </a:r>
          </a:p>
          <a:p>
            <a:r>
              <a:rPr lang="tr-TR" dirty="0"/>
              <a:t>Gece trafik kaza sayısı azalır</a:t>
            </a:r>
            <a:r>
              <a:rPr lang="tr-TR" dirty="0" smtClean="0"/>
              <a:t>;</a:t>
            </a:r>
            <a:endParaRPr lang="tr-TR" dirty="0"/>
          </a:p>
          <a:p>
            <a:r>
              <a:rPr lang="tr-TR" dirty="0"/>
              <a:t>Işık kirliliği ve ışığın doğal yaşam üzerindeki olumsuz etkileri azalır.</a:t>
            </a:r>
          </a:p>
          <a:p>
            <a:endParaRPr lang="tr-TR" dirty="0"/>
          </a:p>
          <a:p>
            <a:endParaRPr lang="tr-TR" dirty="0"/>
          </a:p>
        </p:txBody>
      </p:sp>
      <p:pic>
        <p:nvPicPr>
          <p:cNvPr id="36866" name="Picture 2" descr="Şehrin Kaosuna İnat: İstanbul&amp;#39;da Bisiklete Binilebilecek 11 Ro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913001"/>
            <a:ext cx="3456384" cy="2401305"/>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Stream Oruç Aruoba - Yürüme(Ece Ertez - El Ele Yürümek Okuma) by Exit  Person(For a Life) | Listen online for free on Sound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933056"/>
            <a:ext cx="3384376"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87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D47AAD-22B2-47F1-ADB4-BB45115E5728}"/>
              </a:ext>
            </a:extLst>
          </p:cNvPr>
          <p:cNvPicPr>
            <a:picLocks noChangeAspect="1"/>
          </p:cNvPicPr>
          <p:nvPr/>
        </p:nvPicPr>
        <p:blipFill>
          <a:blip r:embed="rId2"/>
          <a:stretch>
            <a:fillRect/>
          </a:stretch>
        </p:blipFill>
        <p:spPr>
          <a:xfrm>
            <a:off x="806189" y="1440606"/>
            <a:ext cx="7688883" cy="4383186"/>
          </a:xfrm>
          <a:prstGeom prst="rect">
            <a:avLst/>
          </a:prstGeom>
        </p:spPr>
      </p:pic>
      <p:pic>
        <p:nvPicPr>
          <p:cNvPr id="7" name="Picture 6">
            <a:extLst>
              <a:ext uri="{FF2B5EF4-FFF2-40B4-BE49-F238E27FC236}">
                <a16:creationId xmlns:a16="http://schemas.microsoft.com/office/drawing/2014/main" id="{4A16EE2A-43E3-4FDF-84A1-941D7D76904A}"/>
              </a:ext>
            </a:extLst>
          </p:cNvPr>
          <p:cNvPicPr>
            <a:picLocks noChangeAspect="1"/>
          </p:cNvPicPr>
          <p:nvPr/>
        </p:nvPicPr>
        <p:blipFill>
          <a:blip r:embed="rId3"/>
          <a:stretch>
            <a:fillRect/>
          </a:stretch>
        </p:blipFill>
        <p:spPr>
          <a:xfrm>
            <a:off x="872557" y="857250"/>
            <a:ext cx="7634777" cy="614786"/>
          </a:xfrm>
          <a:prstGeom prst="rect">
            <a:avLst/>
          </a:prstGeom>
        </p:spPr>
      </p:pic>
      <p:sp>
        <p:nvSpPr>
          <p:cNvPr id="8" name="TextBox 7">
            <a:extLst>
              <a:ext uri="{FF2B5EF4-FFF2-40B4-BE49-F238E27FC236}">
                <a16:creationId xmlns:a16="http://schemas.microsoft.com/office/drawing/2014/main" id="{FEB3D69D-5D2D-40CB-8CF0-E55716241DB3}"/>
              </a:ext>
            </a:extLst>
          </p:cNvPr>
          <p:cNvSpPr txBox="1"/>
          <p:nvPr/>
        </p:nvSpPr>
        <p:spPr>
          <a:xfrm>
            <a:off x="3077484" y="5385211"/>
            <a:ext cx="3272563" cy="461665"/>
          </a:xfrm>
          <a:prstGeom prst="rect">
            <a:avLst/>
          </a:prstGeom>
          <a:noFill/>
        </p:spPr>
        <p:txBody>
          <a:bodyPr wrap="none" rtlCol="0">
            <a:spAutoFit/>
          </a:bodyPr>
          <a:lstStyle/>
          <a:p>
            <a:r>
              <a:rPr 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http://www.atmk.org.tr</a:t>
            </a:r>
          </a:p>
        </p:txBody>
      </p:sp>
    </p:spTree>
    <p:extLst>
      <p:ext uri="{BB962C8B-B14F-4D97-AF65-F5344CB8AC3E}">
        <p14:creationId xmlns:p14="http://schemas.microsoft.com/office/powerpoint/2010/main" val="1228795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D59F-FDB9-46D6-80F4-D57F1E5072E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C8F215-3E55-47B8-AF3C-4253F8871357}"/>
              </a:ext>
            </a:extLst>
          </p:cNvPr>
          <p:cNvSpPr>
            <a:spLocks noGrp="1"/>
          </p:cNvSpPr>
          <p:nvPr>
            <p:ph idx="1"/>
          </p:nvPr>
        </p:nvSpPr>
        <p:spPr/>
        <p:txBody>
          <a:bodyPr>
            <a:normAutofit fontScale="85000" lnSpcReduction="20000"/>
          </a:bodyPr>
          <a:lstStyle/>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lgn="r">
              <a:buNone/>
            </a:pPr>
            <a:endParaRPr lang="en-US" sz="4400" i="1" dirty="0"/>
          </a:p>
          <a:p>
            <a:pPr marL="0" indent="0" algn="r">
              <a:buNone/>
            </a:pPr>
            <a:r>
              <a:rPr lang="en-US" sz="4400" i="1" dirty="0" err="1"/>
              <a:t>İlginiz</a:t>
            </a:r>
            <a:r>
              <a:rPr lang="en-US" sz="4400" i="1" dirty="0"/>
              <a:t> </a:t>
            </a:r>
            <a:r>
              <a:rPr lang="en-US" sz="4400" i="1" dirty="0" err="1"/>
              <a:t>için</a:t>
            </a:r>
            <a:r>
              <a:rPr lang="en-US" sz="4400" i="1" dirty="0"/>
              <a:t> </a:t>
            </a:r>
            <a:r>
              <a:rPr lang="en-US" sz="4400" i="1" dirty="0" err="1"/>
              <a:t>teşekkürler</a:t>
            </a:r>
            <a:r>
              <a:rPr lang="en-US" sz="4400" i="1" dirty="0"/>
              <a:t>…</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2400" b="1" dirty="0"/>
              <a:t>Prof. Dr. Sermin ONAYGİL</a:t>
            </a:r>
          </a:p>
          <a:p>
            <a:pPr marL="0" indent="0" algn="r">
              <a:buNone/>
            </a:pPr>
            <a:r>
              <a:rPr lang="en-US" dirty="0"/>
              <a:t>İTÜ </a:t>
            </a:r>
            <a:r>
              <a:rPr lang="en-US" dirty="0" err="1"/>
              <a:t>Enerji</a:t>
            </a:r>
            <a:r>
              <a:rPr lang="en-US" dirty="0"/>
              <a:t> </a:t>
            </a:r>
            <a:r>
              <a:rPr lang="en-US" dirty="0" err="1"/>
              <a:t>Enstitüsü</a:t>
            </a:r>
            <a:endParaRPr lang="en-US" dirty="0"/>
          </a:p>
          <a:p>
            <a:pPr marL="0" indent="0" algn="r">
              <a:buNone/>
            </a:pPr>
            <a:r>
              <a:rPr lang="en-US" dirty="0" err="1"/>
              <a:t>Ayazağa</a:t>
            </a:r>
            <a:r>
              <a:rPr lang="en-US" dirty="0"/>
              <a:t> </a:t>
            </a:r>
            <a:r>
              <a:rPr lang="en-US" dirty="0" err="1"/>
              <a:t>Kampüsü</a:t>
            </a:r>
            <a:r>
              <a:rPr lang="en-US" dirty="0"/>
              <a:t>, </a:t>
            </a:r>
            <a:r>
              <a:rPr lang="en-US" dirty="0" err="1"/>
              <a:t>Maslak</a:t>
            </a:r>
            <a:r>
              <a:rPr lang="en-US" dirty="0"/>
              <a:t>, İSTANBUL</a:t>
            </a:r>
            <a:br>
              <a:rPr lang="en-US" dirty="0"/>
            </a:br>
            <a:endParaRPr lang="en-US" dirty="0"/>
          </a:p>
          <a:p>
            <a:pPr marL="0" indent="0" algn="r">
              <a:buNone/>
            </a:pPr>
            <a:r>
              <a:rPr lang="en-US" sz="2400" dirty="0"/>
              <a:t>e-mail: onaygil@itu.edu.tr</a:t>
            </a:r>
            <a:br>
              <a:rPr lang="en-US" sz="2400" dirty="0"/>
            </a:br>
            <a:endParaRPr lang="en-US" sz="2400" dirty="0"/>
          </a:p>
          <a:p>
            <a:endParaRPr lang="en-US" dirty="0"/>
          </a:p>
        </p:txBody>
      </p:sp>
    </p:spTree>
    <p:extLst>
      <p:ext uri="{BB962C8B-B14F-4D97-AF65-F5344CB8AC3E}">
        <p14:creationId xmlns:p14="http://schemas.microsoft.com/office/powerpoint/2010/main" val="180700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AF29-DAE0-4679-8794-A6F828A3927B}"/>
              </a:ext>
            </a:extLst>
          </p:cNvPr>
          <p:cNvSpPr>
            <a:spLocks noGrp="1"/>
          </p:cNvSpPr>
          <p:nvPr>
            <p:ph type="title"/>
          </p:nvPr>
        </p:nvSpPr>
        <p:spPr/>
        <p:txBody>
          <a:bodyPr/>
          <a:lstStyle/>
          <a:p>
            <a:r>
              <a:rPr lang="en-US" dirty="0" err="1"/>
              <a:t>Aydınlatma</a:t>
            </a:r>
            <a:r>
              <a:rPr lang="en-US" dirty="0"/>
              <a:t> </a:t>
            </a:r>
            <a:r>
              <a:rPr lang="en-US" dirty="0" err="1"/>
              <a:t>Türleri</a:t>
            </a:r>
            <a:endParaRPr lang="en-US" dirty="0"/>
          </a:p>
        </p:txBody>
      </p:sp>
      <p:sp>
        <p:nvSpPr>
          <p:cNvPr id="3" name="Content Placeholder 2">
            <a:extLst>
              <a:ext uri="{FF2B5EF4-FFF2-40B4-BE49-F238E27FC236}">
                <a16:creationId xmlns:a16="http://schemas.microsoft.com/office/drawing/2014/main" id="{0C572ED6-F98A-43C9-9D59-D2DD4385AAC6}"/>
              </a:ext>
            </a:extLst>
          </p:cNvPr>
          <p:cNvSpPr>
            <a:spLocks noGrp="1"/>
          </p:cNvSpPr>
          <p:nvPr>
            <p:ph idx="1"/>
          </p:nvPr>
        </p:nvSpPr>
        <p:spPr/>
        <p:txBody>
          <a:bodyPr/>
          <a:lstStyle/>
          <a:p>
            <a:pPr marL="0" indent="0">
              <a:buNone/>
            </a:pPr>
            <a:endParaRPr lang="en-US" dirty="0"/>
          </a:p>
        </p:txBody>
      </p:sp>
      <p:grpSp>
        <p:nvGrpSpPr>
          <p:cNvPr id="5" name="Group 26">
            <a:extLst>
              <a:ext uri="{FF2B5EF4-FFF2-40B4-BE49-F238E27FC236}">
                <a16:creationId xmlns:a16="http://schemas.microsoft.com/office/drawing/2014/main" id="{A1897E01-C350-46CE-838B-6DFE3CF3F588}"/>
              </a:ext>
            </a:extLst>
          </p:cNvPr>
          <p:cNvGrpSpPr>
            <a:grpSpLocks/>
          </p:cNvGrpSpPr>
          <p:nvPr/>
        </p:nvGrpSpPr>
        <p:grpSpPr bwMode="auto">
          <a:xfrm>
            <a:off x="611560" y="1124746"/>
            <a:ext cx="7992888" cy="5184576"/>
            <a:chOff x="1143000" y="1219200"/>
            <a:chExt cx="6477000" cy="5257800"/>
          </a:xfrm>
        </p:grpSpPr>
        <p:sp>
          <p:nvSpPr>
            <p:cNvPr id="6" name="Rectangle 3">
              <a:extLst>
                <a:ext uri="{FF2B5EF4-FFF2-40B4-BE49-F238E27FC236}">
                  <a16:creationId xmlns:a16="http://schemas.microsoft.com/office/drawing/2014/main" id="{8A8F36F3-F190-428E-81B5-935DEBA4A430}"/>
                </a:ext>
              </a:extLst>
            </p:cNvPr>
            <p:cNvSpPr>
              <a:spLocks noChangeArrowheads="1"/>
            </p:cNvSpPr>
            <p:nvPr>
              <p:custDataLst>
                <p:tags r:id="rId1"/>
              </p:custDataLst>
            </p:nvPr>
          </p:nvSpPr>
          <p:spPr bwMode="auto">
            <a:xfrm>
              <a:off x="1219200" y="1219200"/>
              <a:ext cx="6400800" cy="5257800"/>
            </a:xfrm>
            <a:prstGeom prst="rect">
              <a:avLst/>
            </a:prstGeom>
            <a:solidFill>
              <a:srgbClr val="C0C0C0"/>
            </a:solidFill>
            <a:ln w="9525">
              <a:noFill/>
              <a:miter lim="800000"/>
              <a:headEnd/>
              <a:tailEnd/>
            </a:ln>
          </p:spPr>
          <p:txBody>
            <a:bodyPr wrap="none" anchor="ctr"/>
            <a:lstStyle/>
            <a:p>
              <a:pPr algn="ctr"/>
              <a:endParaRPr lang="en-US"/>
            </a:p>
          </p:txBody>
        </p:sp>
        <p:sp>
          <p:nvSpPr>
            <p:cNvPr id="7" name="Rectangle 5">
              <a:extLst>
                <a:ext uri="{FF2B5EF4-FFF2-40B4-BE49-F238E27FC236}">
                  <a16:creationId xmlns:a16="http://schemas.microsoft.com/office/drawing/2014/main" id="{F5F25FB6-5925-4404-89A6-4B6511009BB8}"/>
                </a:ext>
              </a:extLst>
            </p:cNvPr>
            <p:cNvSpPr>
              <a:spLocks noChangeArrowheads="1"/>
            </p:cNvSpPr>
            <p:nvPr>
              <p:custDataLst>
                <p:tags r:id="rId2"/>
              </p:custDataLst>
            </p:nvPr>
          </p:nvSpPr>
          <p:spPr bwMode="auto">
            <a:xfrm>
              <a:off x="5580063" y="2533650"/>
              <a:ext cx="1887537" cy="3790950"/>
            </a:xfrm>
            <a:prstGeom prst="rect">
              <a:avLst/>
            </a:prstGeom>
            <a:solidFill>
              <a:srgbClr val="F3DCE9"/>
            </a:solidFill>
            <a:ln w="9525">
              <a:noFill/>
              <a:miter lim="800000"/>
              <a:headEnd/>
              <a:tailEnd/>
            </a:ln>
          </p:spPr>
          <p:txBody>
            <a:bodyPr wrap="none" anchor="ctr"/>
            <a:lstStyle/>
            <a:p>
              <a:pPr algn="ctr"/>
              <a:endParaRPr lang="en-US"/>
            </a:p>
          </p:txBody>
        </p:sp>
        <p:sp>
          <p:nvSpPr>
            <p:cNvPr id="8" name="Text Box 6">
              <a:extLst>
                <a:ext uri="{FF2B5EF4-FFF2-40B4-BE49-F238E27FC236}">
                  <a16:creationId xmlns:a16="http://schemas.microsoft.com/office/drawing/2014/main" id="{8E2915A0-25CA-4660-8B0A-99152025A219}"/>
                </a:ext>
              </a:extLst>
            </p:cNvPr>
            <p:cNvSpPr txBox="1">
              <a:spLocks noChangeArrowheads="1"/>
            </p:cNvSpPr>
            <p:nvPr>
              <p:custDataLst>
                <p:tags r:id="rId3"/>
              </p:custDataLst>
            </p:nvPr>
          </p:nvSpPr>
          <p:spPr bwMode="auto">
            <a:xfrm>
              <a:off x="5562600" y="2606675"/>
              <a:ext cx="1905000" cy="492443"/>
            </a:xfrm>
            <a:prstGeom prst="rect">
              <a:avLst/>
            </a:prstGeom>
            <a:noFill/>
            <a:ln w="9525">
              <a:noFill/>
              <a:miter lim="800000"/>
              <a:headEnd/>
              <a:tailEnd/>
            </a:ln>
          </p:spPr>
          <p:txBody>
            <a:bodyPr lIns="0" tIns="0" rIns="0" bIns="0">
              <a:spAutoFit/>
            </a:bodyPr>
            <a:lstStyle/>
            <a:p>
              <a:pPr algn="ctr">
                <a:spcBef>
                  <a:spcPct val="50000"/>
                </a:spcBef>
              </a:pPr>
              <a:r>
                <a:rPr lang="tr-TR" sz="1600" b="1" dirty="0">
                  <a:latin typeface="Century Gothic" panose="020B0502020202020204" pitchFamily="34" charset="0"/>
                </a:rPr>
                <a:t>Yüzey Aydınlatması</a:t>
              </a:r>
              <a:endParaRPr lang="en-US" sz="1600" b="1" dirty="0">
                <a:latin typeface="Century Gothic" panose="020B0502020202020204" pitchFamily="34" charset="0"/>
              </a:endParaRPr>
            </a:p>
          </p:txBody>
        </p:sp>
        <p:sp>
          <p:nvSpPr>
            <p:cNvPr id="9" name="Text Box 7">
              <a:extLst>
                <a:ext uri="{FF2B5EF4-FFF2-40B4-BE49-F238E27FC236}">
                  <a16:creationId xmlns:a16="http://schemas.microsoft.com/office/drawing/2014/main" id="{56519547-EC4F-4A9C-BA44-37EA9B320476}"/>
                </a:ext>
              </a:extLst>
            </p:cNvPr>
            <p:cNvSpPr txBox="1">
              <a:spLocks noChangeArrowheads="1"/>
            </p:cNvSpPr>
            <p:nvPr>
              <p:custDataLst>
                <p:tags r:id="rId4"/>
              </p:custDataLst>
            </p:nvPr>
          </p:nvSpPr>
          <p:spPr bwMode="auto">
            <a:xfrm>
              <a:off x="5661818" y="3243391"/>
              <a:ext cx="1724025" cy="1184940"/>
            </a:xfrm>
            <a:prstGeom prst="rect">
              <a:avLst/>
            </a:prstGeom>
            <a:noFill/>
            <a:ln w="9525">
              <a:noFill/>
              <a:miter lim="800000"/>
              <a:headEnd/>
              <a:tailEnd/>
            </a:ln>
          </p:spPr>
          <p:txBody>
            <a:bodyPr lIns="0" tIns="0" rIns="0" bIns="0">
              <a:spAutoFit/>
            </a:bodyPr>
            <a:lstStyle/>
            <a:p>
              <a:pPr marL="95250" indent="-95250">
                <a:spcBef>
                  <a:spcPct val="50000"/>
                </a:spcBef>
                <a:buFontTx/>
                <a:buChar char="•"/>
              </a:pPr>
              <a:r>
                <a:rPr lang="en-US" sz="1400" dirty="0">
                  <a:latin typeface="Century Gothic" panose="020B0502020202020204" pitchFamily="34" charset="0"/>
                </a:rPr>
                <a:t>D</a:t>
              </a:r>
              <a:r>
                <a:rPr lang="tr-TR" sz="1400" dirty="0">
                  <a:latin typeface="Century Gothic" panose="020B0502020202020204" pitchFamily="34" charset="0"/>
                </a:rPr>
                <a:t>inamik</a:t>
              </a:r>
              <a:endParaRPr lang="en-US" sz="1400" dirty="0">
                <a:latin typeface="Century Gothic" panose="020B0502020202020204" pitchFamily="34" charset="0"/>
              </a:endParaRPr>
            </a:p>
            <a:p>
              <a:pPr marL="95250" indent="-95250">
                <a:spcBef>
                  <a:spcPct val="50000"/>
                </a:spcBef>
                <a:buFontTx/>
                <a:buChar char="•"/>
              </a:pPr>
              <a:r>
                <a:rPr lang="tr-TR" sz="1400" dirty="0">
                  <a:latin typeface="Century Gothic" panose="020B0502020202020204" pitchFamily="34" charset="0"/>
                </a:rPr>
                <a:t>Renkli</a:t>
              </a:r>
              <a:endParaRPr lang="en-US" sz="1400" dirty="0">
                <a:latin typeface="Century Gothic" panose="020B0502020202020204" pitchFamily="34" charset="0"/>
              </a:endParaRPr>
            </a:p>
            <a:p>
              <a:pPr marL="95250" indent="-95250">
                <a:spcBef>
                  <a:spcPct val="50000"/>
                </a:spcBef>
                <a:buFontTx/>
                <a:buChar char="•"/>
              </a:pPr>
              <a:r>
                <a:rPr lang="tr-TR" sz="1400" dirty="0">
                  <a:latin typeface="Century Gothic" panose="020B0502020202020204" pitchFamily="34" charset="0"/>
                </a:rPr>
                <a:t>Ardışık/tekrarlı</a:t>
              </a:r>
              <a:endParaRPr lang="en-US" sz="1400" dirty="0">
                <a:latin typeface="Century Gothic" panose="020B0502020202020204" pitchFamily="34" charset="0"/>
              </a:endParaRPr>
            </a:p>
            <a:p>
              <a:pPr marL="95250" indent="-95250">
                <a:spcBef>
                  <a:spcPct val="50000"/>
                </a:spcBef>
              </a:pPr>
              <a:endParaRPr lang="en-US" sz="1400" dirty="0"/>
            </a:p>
          </p:txBody>
        </p:sp>
        <p:sp>
          <p:nvSpPr>
            <p:cNvPr id="10" name="Rectangle 8">
              <a:extLst>
                <a:ext uri="{FF2B5EF4-FFF2-40B4-BE49-F238E27FC236}">
                  <a16:creationId xmlns:a16="http://schemas.microsoft.com/office/drawing/2014/main" id="{36466BAE-7E9E-4629-8F29-791B777CD7AD}"/>
                </a:ext>
              </a:extLst>
            </p:cNvPr>
            <p:cNvSpPr>
              <a:spLocks noChangeArrowheads="1"/>
            </p:cNvSpPr>
            <p:nvPr>
              <p:custDataLst>
                <p:tags r:id="rId5"/>
              </p:custDataLst>
            </p:nvPr>
          </p:nvSpPr>
          <p:spPr bwMode="auto">
            <a:xfrm>
              <a:off x="3491085" y="2473077"/>
              <a:ext cx="1905000" cy="3790950"/>
            </a:xfrm>
            <a:prstGeom prst="rect">
              <a:avLst/>
            </a:prstGeom>
            <a:solidFill>
              <a:srgbClr val="FFCC99"/>
            </a:solidFill>
            <a:ln w="9525">
              <a:noFill/>
              <a:miter lim="800000"/>
              <a:headEnd/>
              <a:tailEnd/>
            </a:ln>
          </p:spPr>
          <p:txBody>
            <a:bodyPr wrap="none" anchor="ctr"/>
            <a:lstStyle/>
            <a:p>
              <a:pPr algn="ctr"/>
              <a:endParaRPr lang="en-US"/>
            </a:p>
          </p:txBody>
        </p:sp>
        <p:sp>
          <p:nvSpPr>
            <p:cNvPr id="11" name="Text Box 9">
              <a:extLst>
                <a:ext uri="{FF2B5EF4-FFF2-40B4-BE49-F238E27FC236}">
                  <a16:creationId xmlns:a16="http://schemas.microsoft.com/office/drawing/2014/main" id="{9E84F6F4-D1AB-4D95-83EE-833D427B3F25}"/>
                </a:ext>
              </a:extLst>
            </p:cNvPr>
            <p:cNvSpPr txBox="1">
              <a:spLocks noChangeArrowheads="1"/>
            </p:cNvSpPr>
            <p:nvPr>
              <p:custDataLst>
                <p:tags r:id="rId6"/>
              </p:custDataLst>
            </p:nvPr>
          </p:nvSpPr>
          <p:spPr bwMode="auto">
            <a:xfrm>
              <a:off x="3467100" y="2606675"/>
              <a:ext cx="1905000" cy="244475"/>
            </a:xfrm>
            <a:prstGeom prst="rect">
              <a:avLst/>
            </a:prstGeom>
            <a:noFill/>
            <a:ln w="9525">
              <a:noFill/>
              <a:miter lim="800000"/>
              <a:headEnd/>
              <a:tailEnd/>
            </a:ln>
          </p:spPr>
          <p:txBody>
            <a:bodyPr lIns="0" tIns="0" rIns="0" bIns="0">
              <a:spAutoFit/>
            </a:bodyPr>
            <a:lstStyle/>
            <a:p>
              <a:pPr algn="ctr">
                <a:spcBef>
                  <a:spcPct val="50000"/>
                </a:spcBef>
              </a:pPr>
              <a:r>
                <a:rPr lang="tr-TR" sz="1600" b="1" dirty="0">
                  <a:latin typeface="Century Gothic" panose="020B0502020202020204" pitchFamily="34" charset="0"/>
                </a:rPr>
                <a:t>Dış Aydınlatma</a:t>
              </a:r>
              <a:endParaRPr lang="en-US" sz="1600" b="1" dirty="0">
                <a:latin typeface="Century Gothic" panose="020B0502020202020204" pitchFamily="34" charset="0"/>
              </a:endParaRPr>
            </a:p>
          </p:txBody>
        </p:sp>
        <p:sp>
          <p:nvSpPr>
            <p:cNvPr id="12" name="Text Box 10">
              <a:extLst>
                <a:ext uri="{FF2B5EF4-FFF2-40B4-BE49-F238E27FC236}">
                  <a16:creationId xmlns:a16="http://schemas.microsoft.com/office/drawing/2014/main" id="{7A84CE3D-546F-469A-8DDB-D9D844809B4E}"/>
                </a:ext>
              </a:extLst>
            </p:cNvPr>
            <p:cNvSpPr txBox="1">
              <a:spLocks noChangeArrowheads="1"/>
            </p:cNvSpPr>
            <p:nvPr>
              <p:custDataLst>
                <p:tags r:id="rId7"/>
              </p:custDataLst>
            </p:nvPr>
          </p:nvSpPr>
          <p:spPr bwMode="auto">
            <a:xfrm>
              <a:off x="3603625" y="3117850"/>
              <a:ext cx="1662113" cy="1201675"/>
            </a:xfrm>
            <a:prstGeom prst="rect">
              <a:avLst/>
            </a:prstGeom>
            <a:noFill/>
            <a:ln w="9525">
              <a:noFill/>
              <a:miter lim="800000"/>
              <a:headEnd/>
              <a:tailEnd/>
            </a:ln>
          </p:spPr>
          <p:txBody>
            <a:bodyPr lIns="0" tIns="0" rIns="0" bIns="0">
              <a:spAutoFit/>
            </a:bodyPr>
            <a:lstStyle/>
            <a:p>
              <a:pPr marL="95250" indent="-95250">
                <a:spcBef>
                  <a:spcPct val="50000"/>
                </a:spcBef>
                <a:buFontTx/>
                <a:buChar char="•"/>
              </a:pPr>
              <a:r>
                <a:rPr lang="tr-TR" sz="1400" dirty="0">
                  <a:latin typeface="Century Gothic" panose="020B0502020202020204" pitchFamily="34" charset="0"/>
                </a:rPr>
                <a:t>Güvenlik</a:t>
              </a:r>
              <a:endParaRPr lang="en-US" sz="1400" dirty="0">
                <a:latin typeface="Century Gothic" panose="020B0502020202020204" pitchFamily="34" charset="0"/>
              </a:endParaRPr>
            </a:p>
            <a:p>
              <a:pPr marL="95250" indent="-95250">
                <a:spcBef>
                  <a:spcPct val="50000"/>
                </a:spcBef>
                <a:buFontTx/>
                <a:buChar char="•"/>
              </a:pPr>
              <a:r>
                <a:rPr lang="en-US" sz="1400" dirty="0">
                  <a:latin typeface="Century Gothic" panose="020B0502020202020204" pitchFamily="34" charset="0"/>
                </a:rPr>
                <a:t>Ener</a:t>
              </a:r>
              <a:r>
                <a:rPr lang="tr-TR" sz="1400" dirty="0">
                  <a:latin typeface="Century Gothic" panose="020B0502020202020204" pitchFamily="34" charset="0"/>
                </a:rPr>
                <a:t>ji tasarrufu</a:t>
              </a:r>
              <a:endParaRPr lang="en-US" sz="1400" dirty="0">
                <a:latin typeface="Century Gothic" panose="020B0502020202020204" pitchFamily="34" charset="0"/>
              </a:endParaRPr>
            </a:p>
            <a:p>
              <a:pPr marL="95250" indent="-95250">
                <a:spcBef>
                  <a:spcPct val="50000"/>
                </a:spcBef>
                <a:buFontTx/>
                <a:buChar char="•"/>
              </a:pPr>
              <a:r>
                <a:rPr lang="tr-TR" sz="1400" dirty="0">
                  <a:latin typeface="Century Gothic" panose="020B0502020202020204" pitchFamily="34" charset="0"/>
                </a:rPr>
                <a:t>Standart/ Yönetmelik</a:t>
              </a:r>
              <a:endParaRPr lang="en-US" sz="1400" dirty="0">
                <a:latin typeface="Century Gothic" panose="020B0502020202020204" pitchFamily="34" charset="0"/>
              </a:endParaRPr>
            </a:p>
            <a:p>
              <a:pPr marL="95250" indent="-95250">
                <a:spcBef>
                  <a:spcPct val="50000"/>
                </a:spcBef>
                <a:buFontTx/>
                <a:buChar char="•"/>
              </a:pPr>
              <a:r>
                <a:rPr lang="tr-TR" sz="1400" dirty="0">
                  <a:latin typeface="Century Gothic" panose="020B0502020202020204" pitchFamily="34" charset="0"/>
                </a:rPr>
                <a:t>Kolay bakım</a:t>
              </a:r>
              <a:endParaRPr lang="en-US" sz="1400" dirty="0">
                <a:latin typeface="Century Gothic" panose="020B0502020202020204" pitchFamily="34" charset="0"/>
              </a:endParaRPr>
            </a:p>
          </p:txBody>
        </p:sp>
        <p:sp>
          <p:nvSpPr>
            <p:cNvPr id="13" name="Rectangle 11">
              <a:extLst>
                <a:ext uri="{FF2B5EF4-FFF2-40B4-BE49-F238E27FC236}">
                  <a16:creationId xmlns:a16="http://schemas.microsoft.com/office/drawing/2014/main" id="{3129EDA5-6D36-48DD-873A-E8E4179F872B}"/>
                </a:ext>
              </a:extLst>
            </p:cNvPr>
            <p:cNvSpPr>
              <a:spLocks noChangeArrowheads="1"/>
            </p:cNvSpPr>
            <p:nvPr>
              <p:custDataLst>
                <p:tags r:id="rId8"/>
              </p:custDataLst>
            </p:nvPr>
          </p:nvSpPr>
          <p:spPr bwMode="auto">
            <a:xfrm>
              <a:off x="1371600" y="2532063"/>
              <a:ext cx="1905000" cy="3792537"/>
            </a:xfrm>
            <a:prstGeom prst="rect">
              <a:avLst/>
            </a:prstGeom>
            <a:solidFill>
              <a:srgbClr val="D4F8D4"/>
            </a:solidFill>
            <a:ln w="9525">
              <a:noFill/>
              <a:miter lim="800000"/>
              <a:headEnd/>
              <a:tailEnd/>
            </a:ln>
          </p:spPr>
          <p:txBody>
            <a:bodyPr wrap="none" anchor="ctr"/>
            <a:lstStyle/>
            <a:p>
              <a:pPr algn="ctr"/>
              <a:endParaRPr lang="en-US"/>
            </a:p>
          </p:txBody>
        </p:sp>
        <p:sp>
          <p:nvSpPr>
            <p:cNvPr id="14" name="Text Box 12">
              <a:extLst>
                <a:ext uri="{FF2B5EF4-FFF2-40B4-BE49-F238E27FC236}">
                  <a16:creationId xmlns:a16="http://schemas.microsoft.com/office/drawing/2014/main" id="{957BD46A-D2E8-44C0-84F8-E20B27D8F86A}"/>
                </a:ext>
              </a:extLst>
            </p:cNvPr>
            <p:cNvSpPr txBox="1">
              <a:spLocks noChangeArrowheads="1"/>
            </p:cNvSpPr>
            <p:nvPr>
              <p:custDataLst>
                <p:tags r:id="rId9"/>
              </p:custDataLst>
            </p:nvPr>
          </p:nvSpPr>
          <p:spPr bwMode="auto">
            <a:xfrm>
              <a:off x="1371600" y="2605088"/>
              <a:ext cx="1905000" cy="244475"/>
            </a:xfrm>
            <a:prstGeom prst="rect">
              <a:avLst/>
            </a:prstGeom>
            <a:noFill/>
            <a:ln w="9525">
              <a:noFill/>
              <a:miter lim="800000"/>
              <a:headEnd/>
              <a:tailEnd/>
            </a:ln>
          </p:spPr>
          <p:txBody>
            <a:bodyPr lIns="0" tIns="0" rIns="0" bIns="0">
              <a:spAutoFit/>
            </a:bodyPr>
            <a:lstStyle/>
            <a:p>
              <a:pPr algn="ctr">
                <a:spcBef>
                  <a:spcPct val="50000"/>
                </a:spcBef>
              </a:pPr>
              <a:r>
                <a:rPr lang="tr-TR" sz="1600" b="1" dirty="0">
                  <a:latin typeface="Century Gothic" panose="020B0502020202020204" pitchFamily="34" charset="0"/>
                </a:rPr>
                <a:t>İç Aydınlatma</a:t>
              </a:r>
              <a:endParaRPr lang="en-US" sz="1600" b="1" dirty="0">
                <a:latin typeface="Century Gothic" panose="020B0502020202020204" pitchFamily="34" charset="0"/>
              </a:endParaRPr>
            </a:p>
          </p:txBody>
        </p:sp>
        <p:sp>
          <p:nvSpPr>
            <p:cNvPr id="15" name="Text Box 13">
              <a:extLst>
                <a:ext uri="{FF2B5EF4-FFF2-40B4-BE49-F238E27FC236}">
                  <a16:creationId xmlns:a16="http://schemas.microsoft.com/office/drawing/2014/main" id="{955F1CEC-AA1A-48AB-98CA-85EDC0A684C7}"/>
                </a:ext>
              </a:extLst>
            </p:cNvPr>
            <p:cNvSpPr txBox="1">
              <a:spLocks noChangeArrowheads="1"/>
            </p:cNvSpPr>
            <p:nvPr>
              <p:custDataLst>
                <p:tags r:id="rId10"/>
              </p:custDataLst>
            </p:nvPr>
          </p:nvSpPr>
          <p:spPr bwMode="auto">
            <a:xfrm>
              <a:off x="1447800" y="3116263"/>
              <a:ext cx="1739900" cy="1077218"/>
            </a:xfrm>
            <a:prstGeom prst="rect">
              <a:avLst/>
            </a:prstGeom>
            <a:noFill/>
            <a:ln w="9525">
              <a:noFill/>
              <a:miter lim="800000"/>
              <a:headEnd/>
              <a:tailEnd/>
            </a:ln>
          </p:spPr>
          <p:txBody>
            <a:bodyPr lIns="0" tIns="0" rIns="0" bIns="0">
              <a:spAutoFit/>
            </a:bodyPr>
            <a:lstStyle/>
            <a:p>
              <a:pPr marL="95250" indent="-95250">
                <a:spcBef>
                  <a:spcPct val="50000"/>
                </a:spcBef>
                <a:buFontTx/>
                <a:buChar char="•"/>
              </a:pPr>
              <a:r>
                <a:rPr lang="tr-TR" sz="1400" dirty="0">
                  <a:latin typeface="Century Gothic" panose="020B0502020202020204" pitchFamily="34" charset="0"/>
                </a:rPr>
                <a:t>Esneklik</a:t>
              </a:r>
              <a:endParaRPr lang="en-US" sz="1400" dirty="0">
                <a:latin typeface="Century Gothic" panose="020B0502020202020204" pitchFamily="34" charset="0"/>
              </a:endParaRPr>
            </a:p>
            <a:p>
              <a:pPr marL="95250" indent="-95250">
                <a:spcBef>
                  <a:spcPct val="50000"/>
                </a:spcBef>
                <a:buFontTx/>
                <a:buChar char="•"/>
              </a:pPr>
              <a:r>
                <a:rPr lang="en-US" sz="1400" dirty="0" err="1">
                  <a:latin typeface="Century Gothic" panose="020B0502020202020204" pitchFamily="34" charset="0"/>
                </a:rPr>
                <a:t>Ene</a:t>
              </a:r>
              <a:r>
                <a:rPr lang="tr-TR" sz="1400" dirty="0">
                  <a:latin typeface="Century Gothic" panose="020B0502020202020204" pitchFamily="34" charset="0"/>
                </a:rPr>
                <a:t>rji tasarrufu</a:t>
              </a:r>
              <a:endParaRPr lang="en-US" sz="1400" dirty="0">
                <a:latin typeface="Century Gothic" panose="020B0502020202020204" pitchFamily="34" charset="0"/>
              </a:endParaRPr>
            </a:p>
            <a:p>
              <a:pPr marL="95250" indent="-95250">
                <a:spcBef>
                  <a:spcPct val="50000"/>
                </a:spcBef>
                <a:buFontTx/>
                <a:buChar char="•"/>
              </a:pPr>
              <a:r>
                <a:rPr lang="tr-TR" sz="1400" dirty="0">
                  <a:latin typeface="Century Gothic" panose="020B0502020202020204" pitchFamily="34" charset="0"/>
                </a:rPr>
                <a:t>Standart/ Yönetmelik</a:t>
              </a:r>
              <a:endParaRPr lang="en-US" sz="1400" dirty="0">
                <a:latin typeface="Century Gothic" panose="020B0502020202020204" pitchFamily="34" charset="0"/>
              </a:endParaRPr>
            </a:p>
          </p:txBody>
        </p:sp>
        <p:sp>
          <p:nvSpPr>
            <p:cNvPr id="16" name="Text Box 14">
              <a:extLst>
                <a:ext uri="{FF2B5EF4-FFF2-40B4-BE49-F238E27FC236}">
                  <a16:creationId xmlns:a16="http://schemas.microsoft.com/office/drawing/2014/main" id="{3D8486F2-B854-418C-A171-0465EDFD9F13}"/>
                </a:ext>
              </a:extLst>
            </p:cNvPr>
            <p:cNvSpPr txBox="1">
              <a:spLocks noChangeArrowheads="1"/>
            </p:cNvSpPr>
            <p:nvPr>
              <p:custDataLst>
                <p:tags r:id="rId11"/>
              </p:custDataLst>
            </p:nvPr>
          </p:nvSpPr>
          <p:spPr bwMode="auto">
            <a:xfrm>
              <a:off x="1353751" y="4589740"/>
              <a:ext cx="1905000" cy="369332"/>
            </a:xfrm>
            <a:prstGeom prst="rect">
              <a:avLst/>
            </a:prstGeom>
            <a:noFill/>
            <a:ln w="9525">
              <a:noFill/>
              <a:miter lim="800000"/>
              <a:headEnd/>
              <a:tailEnd/>
            </a:ln>
          </p:spPr>
          <p:txBody>
            <a:bodyPr>
              <a:spAutoFit/>
            </a:bodyPr>
            <a:lstStyle/>
            <a:p>
              <a:pPr algn="ctr">
                <a:spcBef>
                  <a:spcPct val="50000"/>
                </a:spcBef>
              </a:pPr>
              <a:r>
                <a:rPr lang="tr-TR" b="1" dirty="0">
                  <a:latin typeface="Century Gothic" panose="020B0502020202020204" pitchFamily="34" charset="0"/>
                </a:rPr>
                <a:t>Maliyet Etkin</a:t>
              </a:r>
              <a:endParaRPr lang="en-US" b="1" dirty="0">
                <a:latin typeface="Century Gothic" panose="020B0502020202020204" pitchFamily="34" charset="0"/>
              </a:endParaRPr>
            </a:p>
          </p:txBody>
        </p:sp>
        <p:sp>
          <p:nvSpPr>
            <p:cNvPr id="17" name="Text Box 15">
              <a:extLst>
                <a:ext uri="{FF2B5EF4-FFF2-40B4-BE49-F238E27FC236}">
                  <a16:creationId xmlns:a16="http://schemas.microsoft.com/office/drawing/2014/main" id="{FEAD6001-AD31-47EB-9326-FA3A008EF0A4}"/>
                </a:ext>
              </a:extLst>
            </p:cNvPr>
            <p:cNvSpPr txBox="1">
              <a:spLocks noChangeArrowheads="1"/>
            </p:cNvSpPr>
            <p:nvPr>
              <p:custDataLst>
                <p:tags r:id="rId12"/>
              </p:custDataLst>
            </p:nvPr>
          </p:nvSpPr>
          <p:spPr bwMode="auto">
            <a:xfrm>
              <a:off x="3405292" y="4622265"/>
              <a:ext cx="1905000" cy="369332"/>
            </a:xfrm>
            <a:prstGeom prst="rect">
              <a:avLst/>
            </a:prstGeom>
            <a:noFill/>
            <a:ln w="9525">
              <a:noFill/>
              <a:miter lim="800000"/>
              <a:headEnd/>
              <a:tailEnd/>
            </a:ln>
          </p:spPr>
          <p:txBody>
            <a:bodyPr>
              <a:spAutoFit/>
            </a:bodyPr>
            <a:lstStyle/>
            <a:p>
              <a:pPr algn="ctr">
                <a:spcBef>
                  <a:spcPct val="50000"/>
                </a:spcBef>
              </a:pPr>
              <a:r>
                <a:rPr lang="tr-TR" b="1" dirty="0">
                  <a:latin typeface="Century Gothic" panose="020B0502020202020204" pitchFamily="34" charset="0"/>
                </a:rPr>
                <a:t>Maliyet Etkin</a:t>
              </a:r>
              <a:endParaRPr lang="en-US" b="1" dirty="0">
                <a:latin typeface="Century Gothic" panose="020B0502020202020204" pitchFamily="34" charset="0"/>
              </a:endParaRPr>
            </a:p>
          </p:txBody>
        </p:sp>
        <p:sp>
          <p:nvSpPr>
            <p:cNvPr id="18" name="Text Box 16">
              <a:extLst>
                <a:ext uri="{FF2B5EF4-FFF2-40B4-BE49-F238E27FC236}">
                  <a16:creationId xmlns:a16="http://schemas.microsoft.com/office/drawing/2014/main" id="{1F5465FE-F781-4FC3-AF7E-9A570FD1B0D7}"/>
                </a:ext>
              </a:extLst>
            </p:cNvPr>
            <p:cNvSpPr txBox="1">
              <a:spLocks noChangeArrowheads="1"/>
            </p:cNvSpPr>
            <p:nvPr>
              <p:custDataLst>
                <p:tags r:id="rId13"/>
              </p:custDataLst>
            </p:nvPr>
          </p:nvSpPr>
          <p:spPr bwMode="auto">
            <a:xfrm>
              <a:off x="5580449" y="4603393"/>
              <a:ext cx="1905000" cy="369332"/>
            </a:xfrm>
            <a:prstGeom prst="rect">
              <a:avLst/>
            </a:prstGeom>
            <a:noFill/>
            <a:ln w="9525">
              <a:noFill/>
              <a:miter lim="800000"/>
              <a:headEnd/>
              <a:tailEnd/>
            </a:ln>
          </p:spPr>
          <p:txBody>
            <a:bodyPr>
              <a:spAutoFit/>
            </a:bodyPr>
            <a:lstStyle/>
            <a:p>
              <a:pPr algn="ctr">
                <a:spcBef>
                  <a:spcPct val="50000"/>
                </a:spcBef>
              </a:pPr>
              <a:r>
                <a:rPr lang="en-US" b="1" dirty="0">
                  <a:latin typeface="Century Gothic" panose="020B0502020202020204" pitchFamily="34" charset="0"/>
                </a:rPr>
                <a:t>E</a:t>
              </a:r>
              <a:r>
                <a:rPr lang="tr-TR" b="1" dirty="0">
                  <a:latin typeface="Century Gothic" panose="020B0502020202020204" pitchFamily="34" charset="0"/>
                </a:rPr>
                <a:t>fekt yaratma</a:t>
              </a:r>
              <a:r>
                <a:rPr lang="en-US" b="1" dirty="0">
                  <a:latin typeface="Century Gothic" panose="020B0502020202020204" pitchFamily="34" charset="0"/>
                </a:rPr>
                <a:t> </a:t>
              </a:r>
            </a:p>
          </p:txBody>
        </p:sp>
        <p:sp>
          <p:nvSpPr>
            <p:cNvPr id="19" name="Text Box 17">
              <a:extLst>
                <a:ext uri="{FF2B5EF4-FFF2-40B4-BE49-F238E27FC236}">
                  <a16:creationId xmlns:a16="http://schemas.microsoft.com/office/drawing/2014/main" id="{DBCF96B2-FEA3-495E-B7F7-127EEE330879}"/>
                </a:ext>
              </a:extLst>
            </p:cNvPr>
            <p:cNvSpPr txBox="1">
              <a:spLocks noChangeArrowheads="1"/>
            </p:cNvSpPr>
            <p:nvPr>
              <p:custDataLst>
                <p:tags r:id="rId14"/>
              </p:custDataLst>
            </p:nvPr>
          </p:nvSpPr>
          <p:spPr bwMode="auto">
            <a:xfrm>
              <a:off x="1436300" y="5176349"/>
              <a:ext cx="1739900" cy="577429"/>
            </a:xfrm>
            <a:prstGeom prst="rect">
              <a:avLst/>
            </a:prstGeom>
            <a:noFill/>
            <a:ln w="9525">
              <a:noFill/>
              <a:miter lim="800000"/>
              <a:headEnd/>
              <a:tailEnd/>
            </a:ln>
          </p:spPr>
          <p:txBody>
            <a:bodyPr lIns="0" tIns="0" rIns="0" bIns="0">
              <a:spAutoFit/>
            </a:bodyPr>
            <a:lstStyle/>
            <a:p>
              <a:pPr marL="95250" indent="-95250">
                <a:spcBef>
                  <a:spcPts val="600"/>
                </a:spcBef>
                <a:buFontTx/>
                <a:buChar char="•"/>
              </a:pPr>
              <a:r>
                <a:rPr lang="tr-TR" sz="1600" dirty="0">
                  <a:latin typeface="Century Gothic" panose="020B0502020202020204" pitchFamily="34" charset="0"/>
                </a:rPr>
                <a:t>K</a:t>
              </a:r>
              <a:r>
                <a:rPr lang="en-US" sz="1600" dirty="0">
                  <a:latin typeface="Century Gothic" panose="020B0502020202020204" pitchFamily="34" charset="0"/>
                </a:rPr>
                <a:t>o</a:t>
              </a:r>
              <a:r>
                <a:rPr lang="tr-TR" sz="1600" dirty="0">
                  <a:latin typeface="Century Gothic" panose="020B0502020202020204" pitchFamily="34" charset="0"/>
                </a:rPr>
                <a:t>n</a:t>
              </a:r>
              <a:r>
                <a:rPr lang="en-US" sz="1600" dirty="0">
                  <a:latin typeface="Century Gothic" panose="020B0502020202020204" pitchFamily="34" charset="0"/>
                </a:rPr>
                <a:t>for</a:t>
              </a:r>
            </a:p>
            <a:p>
              <a:pPr marL="95250" indent="-95250">
                <a:spcBef>
                  <a:spcPts val="600"/>
                </a:spcBef>
                <a:buFontTx/>
                <a:buChar char="•"/>
              </a:pPr>
              <a:r>
                <a:rPr lang="tr-TR" sz="1600" dirty="0">
                  <a:latin typeface="Century Gothic" panose="020B0502020202020204" pitchFamily="34" charset="0"/>
                </a:rPr>
                <a:t>Sağlık</a:t>
              </a:r>
              <a:endParaRPr lang="en-US" sz="1600" dirty="0">
                <a:latin typeface="Century Gothic" panose="020B0502020202020204" pitchFamily="34" charset="0"/>
              </a:endParaRPr>
            </a:p>
          </p:txBody>
        </p:sp>
        <p:grpSp>
          <p:nvGrpSpPr>
            <p:cNvPr id="20" name="Group 29">
              <a:extLst>
                <a:ext uri="{FF2B5EF4-FFF2-40B4-BE49-F238E27FC236}">
                  <a16:creationId xmlns:a16="http://schemas.microsoft.com/office/drawing/2014/main" id="{4199C1DC-1985-4A1B-B955-F013FFE9C8BE}"/>
                </a:ext>
              </a:extLst>
            </p:cNvPr>
            <p:cNvGrpSpPr>
              <a:grpSpLocks/>
            </p:cNvGrpSpPr>
            <p:nvPr/>
          </p:nvGrpSpPr>
          <p:grpSpPr bwMode="auto">
            <a:xfrm>
              <a:off x="1371600" y="1309688"/>
              <a:ext cx="6094413" cy="1128712"/>
              <a:chOff x="864" y="825"/>
              <a:chExt cx="3839" cy="711"/>
            </a:xfrm>
          </p:grpSpPr>
          <p:pic>
            <p:nvPicPr>
              <p:cNvPr id="22" name="Picture 19" descr="P:\lidac_indoor_eur\Offices - Lighting applications (sc&amp;bl)\Market development support\breakthrough offices\Foto's\atmosphereLR.jpg">
                <a:extLst>
                  <a:ext uri="{FF2B5EF4-FFF2-40B4-BE49-F238E27FC236}">
                    <a16:creationId xmlns:a16="http://schemas.microsoft.com/office/drawing/2014/main" id="{78DC0F9E-10B6-4EE2-863B-A22A4F2AD2E0}"/>
                  </a:ext>
                </a:extLst>
              </p:cNvPr>
              <p:cNvPicPr>
                <a:picLocks noChangeArrowheads="1"/>
              </p:cNvPicPr>
              <p:nvPr>
                <p:custDataLst>
                  <p:tags r:id="rId16"/>
                </p:custDataLst>
              </p:nvPr>
            </p:nvPicPr>
            <p:blipFill>
              <a:blip r:embed="rId20" r:link="rId21" cstate="print"/>
              <a:srcRect/>
              <a:stretch>
                <a:fillRect/>
              </a:stretch>
            </p:blipFill>
            <p:spPr bwMode="auto">
              <a:xfrm>
                <a:off x="3504" y="825"/>
                <a:ext cx="1199" cy="710"/>
              </a:xfrm>
              <a:prstGeom prst="rect">
                <a:avLst/>
              </a:prstGeom>
              <a:noFill/>
              <a:ln w="9525">
                <a:noFill/>
                <a:miter lim="800000"/>
                <a:headEnd/>
                <a:tailEnd/>
              </a:ln>
            </p:spPr>
          </p:pic>
          <p:pic>
            <p:nvPicPr>
              <p:cNvPr id="23" name="Picture 20" descr="p2.jpg                                                         000037D2Jardin                         B3745219:">
                <a:extLst>
                  <a:ext uri="{FF2B5EF4-FFF2-40B4-BE49-F238E27FC236}">
                    <a16:creationId xmlns:a16="http://schemas.microsoft.com/office/drawing/2014/main" id="{94861DDF-F1AE-4E63-8C22-16EC0C7A192F}"/>
                  </a:ext>
                </a:extLst>
              </p:cNvPr>
              <p:cNvPicPr>
                <a:picLocks noChangeArrowheads="1"/>
              </p:cNvPicPr>
              <p:nvPr>
                <p:custDataLst>
                  <p:tags r:id="rId17"/>
                </p:custDataLst>
              </p:nvPr>
            </p:nvPicPr>
            <p:blipFill>
              <a:blip r:embed="rId22" cstate="print"/>
              <a:srcRect r="-275" b="-150"/>
              <a:stretch>
                <a:fillRect/>
              </a:stretch>
            </p:blipFill>
            <p:spPr bwMode="auto">
              <a:xfrm>
                <a:off x="2160" y="825"/>
                <a:ext cx="1199" cy="710"/>
              </a:xfrm>
              <a:prstGeom prst="rect">
                <a:avLst/>
              </a:prstGeom>
              <a:noFill/>
              <a:ln w="9525">
                <a:noFill/>
                <a:miter lim="800000"/>
                <a:headEnd/>
                <a:tailEnd/>
              </a:ln>
            </p:spPr>
          </p:pic>
          <p:pic>
            <p:nvPicPr>
              <p:cNvPr id="24" name="Picture 28" descr="P:\lc\Marketing\MarCom\Application images\ActiLume - Philips Netherlands Boschdijk\Actilume-017970.jpg">
                <a:extLst>
                  <a:ext uri="{FF2B5EF4-FFF2-40B4-BE49-F238E27FC236}">
                    <a16:creationId xmlns:a16="http://schemas.microsoft.com/office/drawing/2014/main" id="{9D7AE94E-8F5B-4A47-8BB0-675504214653}"/>
                  </a:ext>
                </a:extLst>
              </p:cNvPr>
              <p:cNvPicPr>
                <a:picLocks noChangeAspect="1" noChangeArrowheads="1"/>
              </p:cNvPicPr>
              <p:nvPr>
                <p:custDataLst>
                  <p:tags r:id="rId18"/>
                </p:custDataLst>
              </p:nvPr>
            </p:nvPicPr>
            <p:blipFill>
              <a:blip r:embed="rId23" cstate="print"/>
              <a:srcRect/>
              <a:stretch>
                <a:fillRect/>
              </a:stretch>
            </p:blipFill>
            <p:spPr bwMode="auto">
              <a:xfrm>
                <a:off x="864" y="826"/>
                <a:ext cx="1200" cy="710"/>
              </a:xfrm>
              <a:prstGeom prst="rect">
                <a:avLst/>
              </a:prstGeom>
              <a:noFill/>
              <a:ln w="9525">
                <a:noFill/>
                <a:miter lim="800000"/>
                <a:headEnd/>
                <a:tailEnd/>
              </a:ln>
            </p:spPr>
          </p:pic>
        </p:grpSp>
        <p:sp>
          <p:nvSpPr>
            <p:cNvPr id="21" name="Oval 22">
              <a:extLst>
                <a:ext uri="{FF2B5EF4-FFF2-40B4-BE49-F238E27FC236}">
                  <a16:creationId xmlns:a16="http://schemas.microsoft.com/office/drawing/2014/main" id="{8C9D38FA-5C0E-4EB5-837A-8EEC94F963A6}"/>
                </a:ext>
              </a:extLst>
            </p:cNvPr>
            <p:cNvSpPr>
              <a:spLocks noChangeArrowheads="1"/>
            </p:cNvSpPr>
            <p:nvPr>
              <p:custDataLst>
                <p:tags r:id="rId15"/>
              </p:custDataLst>
            </p:nvPr>
          </p:nvSpPr>
          <p:spPr bwMode="auto">
            <a:xfrm>
              <a:off x="1143000" y="2428875"/>
              <a:ext cx="1857375" cy="642938"/>
            </a:xfrm>
            <a:prstGeom prst="ellipse">
              <a:avLst/>
            </a:prstGeom>
            <a:noFill/>
            <a:ln w="9525" algn="ctr">
              <a:noFill/>
              <a:round/>
              <a:headEnd/>
              <a:tailEnd/>
            </a:ln>
          </p:spPr>
          <p:txBody>
            <a:bodyPr/>
            <a:lstStyle/>
            <a:p>
              <a:pPr indent="-228600"/>
              <a:endParaRPr lang="en-US"/>
            </a:p>
          </p:txBody>
        </p:sp>
      </p:grpSp>
      <p:sp>
        <p:nvSpPr>
          <p:cNvPr id="25" name="TextBox 24">
            <a:extLst>
              <a:ext uri="{FF2B5EF4-FFF2-40B4-BE49-F238E27FC236}">
                <a16:creationId xmlns:a16="http://schemas.microsoft.com/office/drawing/2014/main" id="{35139346-8734-4FA3-8928-143F9B774C35}"/>
              </a:ext>
            </a:extLst>
          </p:cNvPr>
          <p:cNvSpPr txBox="1"/>
          <p:nvPr/>
        </p:nvSpPr>
        <p:spPr>
          <a:xfrm>
            <a:off x="3532517" y="4987434"/>
            <a:ext cx="2166674" cy="66172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err="1">
                <a:latin typeface="Century Gothic" panose="020B0502020202020204" pitchFamily="34" charset="0"/>
              </a:rPr>
              <a:t>Enerji</a:t>
            </a:r>
            <a:r>
              <a:rPr lang="en-US" sz="1600" dirty="0">
                <a:latin typeface="Century Gothic" panose="020B0502020202020204" pitchFamily="34" charset="0"/>
              </a:rPr>
              <a:t> </a:t>
            </a:r>
            <a:r>
              <a:rPr lang="en-US" sz="1600" dirty="0" err="1">
                <a:latin typeface="Century Gothic" panose="020B0502020202020204" pitchFamily="34" charset="0"/>
              </a:rPr>
              <a:t>Verimliliği</a:t>
            </a:r>
            <a:endParaRPr lang="en-US" sz="1600" dirty="0">
              <a:latin typeface="Century Gothic" panose="020B0502020202020204" pitchFamily="34" charset="0"/>
            </a:endParaRPr>
          </a:p>
          <a:p>
            <a:pPr marL="285750" indent="-285750">
              <a:spcBef>
                <a:spcPts val="600"/>
              </a:spcBef>
              <a:buFont typeface="Arial" panose="020B0604020202020204" pitchFamily="34" charset="0"/>
              <a:buChar char="•"/>
            </a:pPr>
            <a:r>
              <a:rPr lang="en-US" sz="1600" dirty="0" err="1">
                <a:latin typeface="Century Gothic" panose="020B0502020202020204" pitchFamily="34" charset="0"/>
              </a:rPr>
              <a:t>Akıllı</a:t>
            </a:r>
            <a:r>
              <a:rPr lang="en-US" sz="1600" dirty="0">
                <a:latin typeface="Century Gothic" panose="020B0502020202020204" pitchFamily="34" charset="0"/>
              </a:rPr>
              <a:t> </a:t>
            </a:r>
            <a:r>
              <a:rPr lang="en-US" sz="1600" dirty="0" err="1">
                <a:latin typeface="Century Gothic" panose="020B0502020202020204" pitchFamily="34" charset="0"/>
              </a:rPr>
              <a:t>Şehirler</a:t>
            </a:r>
            <a:endParaRPr lang="en-US" sz="1600" dirty="0">
              <a:latin typeface="Century Gothic" panose="020B0502020202020204" pitchFamily="34" charset="0"/>
            </a:endParaRPr>
          </a:p>
        </p:txBody>
      </p:sp>
      <p:sp>
        <p:nvSpPr>
          <p:cNvPr id="26" name="TextBox 25">
            <a:extLst>
              <a:ext uri="{FF2B5EF4-FFF2-40B4-BE49-F238E27FC236}">
                <a16:creationId xmlns:a16="http://schemas.microsoft.com/office/drawing/2014/main" id="{262D90C0-7510-4BEC-B628-6AF5FACBB60A}"/>
              </a:ext>
            </a:extLst>
          </p:cNvPr>
          <p:cNvSpPr txBox="1"/>
          <p:nvPr/>
        </p:nvSpPr>
        <p:spPr>
          <a:xfrm>
            <a:off x="6087081" y="5003968"/>
            <a:ext cx="231238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latin typeface="Century Gothic" panose="020B0502020202020204" pitchFamily="34" charset="0"/>
              </a:rPr>
              <a:t>Şehir</a:t>
            </a:r>
            <a:r>
              <a:rPr lang="en-US" sz="1600" dirty="0">
                <a:latin typeface="Century Gothic" panose="020B0502020202020204" pitchFamily="34" charset="0"/>
              </a:rPr>
              <a:t> </a:t>
            </a:r>
            <a:r>
              <a:rPr lang="en-US" sz="1600" dirty="0" err="1">
                <a:latin typeface="Century Gothic" panose="020B0502020202020204" pitchFamily="34" charset="0"/>
              </a:rPr>
              <a:t>güzelleştirme</a:t>
            </a:r>
            <a:endParaRPr lang="en-US" sz="1600" dirty="0">
              <a:latin typeface="Century Gothic" panose="020B0502020202020204" pitchFamily="34" charset="0"/>
            </a:endParaRPr>
          </a:p>
          <a:p>
            <a:pPr marL="285750" indent="-285750">
              <a:buFont typeface="Arial" panose="020B0604020202020204" pitchFamily="34" charset="0"/>
              <a:buChar char="•"/>
            </a:pPr>
            <a:r>
              <a:rPr lang="en-US" sz="1600" dirty="0" err="1">
                <a:latin typeface="Century Gothic" panose="020B0502020202020204" pitchFamily="34" charset="0"/>
              </a:rPr>
              <a:t>Turizm</a:t>
            </a:r>
            <a:endParaRPr lang="en-US" sz="1600" dirty="0">
              <a:latin typeface="Century Gothic" panose="020B0502020202020204" pitchFamily="34" charset="0"/>
            </a:endParaRPr>
          </a:p>
        </p:txBody>
      </p:sp>
    </p:spTree>
    <p:extLst>
      <p:ext uri="{BB962C8B-B14F-4D97-AF65-F5344CB8AC3E}">
        <p14:creationId xmlns:p14="http://schemas.microsoft.com/office/powerpoint/2010/main" val="282315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Grp="1" noChangeArrowheads="1"/>
          </p:cNvSpPr>
          <p:nvPr>
            <p:ph type="title"/>
          </p:nvPr>
        </p:nvSpPr>
        <p:spPr>
          <a:xfrm>
            <a:off x="107504" y="0"/>
            <a:ext cx="8545381" cy="841375"/>
          </a:xfrm>
        </p:spPr>
        <p:txBody>
          <a:bodyPr anchor="t">
            <a:noAutofit/>
          </a:bodyPr>
          <a:lstStyle/>
          <a:p>
            <a:pPr eaLnBrk="1" hangingPunct="1">
              <a:defRPr/>
            </a:pPr>
            <a:r>
              <a:rPr lang="tr-TR" sz="3200" dirty="0"/>
              <a:t>Toplam elektrik enerjisi tüketimi içinde </a:t>
            </a:r>
            <a:br>
              <a:rPr lang="tr-TR" sz="3200" dirty="0"/>
            </a:br>
            <a:r>
              <a:rPr lang="tr-TR" sz="3200" dirty="0"/>
              <a:t>aydınlatmanın payı : ~ % 20</a:t>
            </a:r>
          </a:p>
        </p:txBody>
      </p:sp>
      <p:pic>
        <p:nvPicPr>
          <p:cNvPr id="28677" name="Picture 2" descr="Back"/>
          <p:cNvPicPr>
            <a:picLocks noChangeAspect="1" noChangeArrowheads="1"/>
          </p:cNvPicPr>
          <p:nvPr/>
        </p:nvPicPr>
        <p:blipFill>
          <a:blip r:embed="rId2" cstate="print"/>
          <a:srcRect/>
          <a:stretch>
            <a:fillRect/>
          </a:stretch>
        </p:blipFill>
        <p:spPr bwMode="auto">
          <a:xfrm>
            <a:off x="337344" y="1535574"/>
            <a:ext cx="8459787" cy="4394200"/>
          </a:xfrm>
          <a:prstGeom prst="rect">
            <a:avLst/>
          </a:prstGeom>
          <a:solidFill>
            <a:schemeClr val="accent2">
              <a:lumMod val="40000"/>
              <a:lumOff val="60000"/>
            </a:schemeClr>
          </a:solidFill>
          <a:ln w="9525">
            <a:noFill/>
            <a:miter lim="800000"/>
            <a:headEnd/>
            <a:tailEnd/>
          </a:ln>
        </p:spPr>
      </p:pic>
      <p:pic>
        <p:nvPicPr>
          <p:cNvPr id="112644" name="Picture 3" desc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602" y="2800351"/>
            <a:ext cx="130651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4" desc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270" y="2786312"/>
            <a:ext cx="130651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5" descr="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1263" y="2800351"/>
            <a:ext cx="1306512"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6" descr="512bi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448" y="1644318"/>
            <a:ext cx="40084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7"/>
          <p:cNvSpPr txBox="1">
            <a:spLocks noChangeArrowheads="1"/>
          </p:cNvSpPr>
          <p:nvPr/>
        </p:nvSpPr>
        <p:spPr bwMode="auto">
          <a:xfrm>
            <a:off x="623094" y="2017569"/>
            <a:ext cx="1908175" cy="615950"/>
          </a:xfrm>
          <a:prstGeom prst="rect">
            <a:avLst/>
          </a:prstGeom>
          <a:noFill/>
          <a:ln w="9525">
            <a:noFill/>
            <a:miter lim="800000"/>
            <a:headEnd/>
            <a:tailEnd/>
          </a:ln>
        </p:spPr>
        <p:txBody>
          <a:bodyPr lIns="0" tIns="0" rIns="0" bIns="0">
            <a:spAutoFit/>
          </a:bodyPr>
          <a:lstStyle/>
          <a:p>
            <a:pPr>
              <a:spcBef>
                <a:spcPct val="50000"/>
              </a:spcBef>
              <a:defRPr/>
            </a:pPr>
            <a:r>
              <a:rPr lang="tr-TR" sz="2400" baseline="30000" dirty="0">
                <a:solidFill>
                  <a:schemeClr val="accent5">
                    <a:lumMod val="50000"/>
                  </a:schemeClr>
                </a:solidFill>
                <a:cs typeface="Arial" pitchFamily="34" charset="0"/>
              </a:rPr>
              <a:t>Endüstri </a:t>
            </a:r>
          </a:p>
          <a:p>
            <a:pPr>
              <a:spcBef>
                <a:spcPct val="50000"/>
              </a:spcBef>
              <a:defRPr/>
            </a:pPr>
            <a:r>
              <a:rPr lang="tr-TR" sz="2400" baseline="30000" dirty="0">
                <a:solidFill>
                  <a:schemeClr val="accent5">
                    <a:lumMod val="50000"/>
                  </a:schemeClr>
                </a:solidFill>
                <a:cs typeface="Arial" pitchFamily="34" charset="0"/>
              </a:rPr>
              <a:t>Tesisleri</a:t>
            </a:r>
            <a:endParaRPr lang="de-DE" sz="1400" baseline="30000" dirty="0">
              <a:solidFill>
                <a:schemeClr val="accent5">
                  <a:lumMod val="50000"/>
                </a:schemeClr>
              </a:solidFill>
              <a:cs typeface="Arial" pitchFamily="34" charset="0"/>
            </a:endParaRPr>
          </a:p>
        </p:txBody>
      </p:sp>
      <p:sp>
        <p:nvSpPr>
          <p:cNvPr id="26635" name="Text Box 8"/>
          <p:cNvSpPr txBox="1">
            <a:spLocks noChangeArrowheads="1"/>
          </p:cNvSpPr>
          <p:nvPr/>
        </p:nvSpPr>
        <p:spPr bwMode="auto">
          <a:xfrm>
            <a:off x="1765211" y="2017569"/>
            <a:ext cx="1366838" cy="615950"/>
          </a:xfrm>
          <a:prstGeom prst="rect">
            <a:avLst/>
          </a:prstGeom>
          <a:noFill/>
          <a:ln w="9525">
            <a:noFill/>
            <a:miter lim="800000"/>
            <a:headEnd/>
            <a:tailEnd/>
          </a:ln>
        </p:spPr>
        <p:txBody>
          <a:bodyPr lIns="0" tIns="0" rIns="0" bIns="0">
            <a:spAutoFit/>
          </a:bodyPr>
          <a:lstStyle/>
          <a:p>
            <a:pPr algn="ctr">
              <a:spcBef>
                <a:spcPct val="50000"/>
              </a:spcBef>
              <a:defRPr/>
            </a:pPr>
            <a:r>
              <a:rPr lang="tr-TR" sz="2400" baseline="30000" dirty="0">
                <a:solidFill>
                  <a:schemeClr val="accent5">
                    <a:lumMod val="50000"/>
                  </a:schemeClr>
                </a:solidFill>
                <a:cs typeface="Arial" pitchFamily="34" charset="0"/>
              </a:rPr>
              <a:t>Alış-veriş</a:t>
            </a:r>
          </a:p>
          <a:p>
            <a:pPr algn="ctr">
              <a:spcBef>
                <a:spcPct val="50000"/>
              </a:spcBef>
              <a:defRPr/>
            </a:pPr>
            <a:r>
              <a:rPr lang="tr-TR" sz="2400" baseline="30000" dirty="0">
                <a:solidFill>
                  <a:schemeClr val="accent5">
                    <a:lumMod val="50000"/>
                  </a:schemeClr>
                </a:solidFill>
                <a:cs typeface="Arial" pitchFamily="34" charset="0"/>
              </a:rPr>
              <a:t>Merkezleri</a:t>
            </a:r>
            <a:endParaRPr lang="de-DE" sz="2400" baseline="30000" dirty="0">
              <a:solidFill>
                <a:schemeClr val="accent5">
                  <a:lumMod val="50000"/>
                </a:schemeClr>
              </a:solidFill>
              <a:cs typeface="Arial" pitchFamily="34" charset="0"/>
            </a:endParaRPr>
          </a:p>
        </p:txBody>
      </p:sp>
      <p:sp>
        <p:nvSpPr>
          <p:cNvPr id="26636" name="Text Box 9"/>
          <p:cNvSpPr txBox="1">
            <a:spLocks noChangeArrowheads="1"/>
          </p:cNvSpPr>
          <p:nvPr/>
        </p:nvSpPr>
        <p:spPr bwMode="auto">
          <a:xfrm>
            <a:off x="3198813" y="2194720"/>
            <a:ext cx="1368425" cy="246062"/>
          </a:xfrm>
          <a:prstGeom prst="rect">
            <a:avLst/>
          </a:prstGeom>
          <a:noFill/>
          <a:ln w="9525">
            <a:noFill/>
            <a:miter lim="800000"/>
            <a:headEnd/>
            <a:tailEnd/>
          </a:ln>
        </p:spPr>
        <p:txBody>
          <a:bodyPr lIns="0" tIns="0" rIns="0" bIns="0">
            <a:spAutoFit/>
          </a:bodyPr>
          <a:lstStyle/>
          <a:p>
            <a:pPr algn="ctr">
              <a:spcBef>
                <a:spcPct val="50000"/>
              </a:spcBef>
              <a:defRPr/>
            </a:pPr>
            <a:r>
              <a:rPr lang="tr-TR" sz="2400" baseline="30000" dirty="0">
                <a:solidFill>
                  <a:schemeClr val="accent5">
                    <a:lumMod val="50000"/>
                  </a:schemeClr>
                </a:solidFill>
                <a:cs typeface="Arial" pitchFamily="34" charset="0"/>
              </a:rPr>
              <a:t>Ofisler</a:t>
            </a:r>
            <a:endParaRPr lang="de-DE" sz="1400" baseline="30000" dirty="0">
              <a:solidFill>
                <a:schemeClr val="accent5">
                  <a:lumMod val="50000"/>
                </a:schemeClr>
              </a:solidFill>
              <a:cs typeface="Arial" pitchFamily="34" charset="0"/>
            </a:endParaRPr>
          </a:p>
        </p:txBody>
      </p:sp>
      <p:sp>
        <p:nvSpPr>
          <p:cNvPr id="112651" name="Text Box 11"/>
          <p:cNvSpPr txBox="1">
            <a:spLocks noChangeArrowheads="1"/>
          </p:cNvSpPr>
          <p:nvPr/>
        </p:nvSpPr>
        <p:spPr bwMode="auto">
          <a:xfrm>
            <a:off x="1953758" y="5050974"/>
            <a:ext cx="777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de-DE" sz="1600" b="1" baseline="30000" dirty="0">
                <a:latin typeface="Times New Roman" panose="02020603050405020304" pitchFamily="18" charset="0"/>
                <a:sym typeface="Symbol" panose="05050102010706020507" pitchFamily="18" charset="2"/>
              </a:rPr>
              <a:t></a:t>
            </a:r>
            <a:r>
              <a:rPr lang="tr-TR" sz="1600" b="1" baseline="30000" dirty="0">
                <a:latin typeface="Times New Roman" panose="02020603050405020304" pitchFamily="18" charset="0"/>
                <a:sym typeface="Symbol" panose="05050102010706020507" pitchFamily="18" charset="2"/>
              </a:rPr>
              <a:t>%</a:t>
            </a:r>
            <a:r>
              <a:rPr lang="de-DE" sz="1600" b="1" baseline="30000" dirty="0">
                <a:latin typeface="Times New Roman" panose="02020603050405020304" pitchFamily="18" charset="0"/>
              </a:rPr>
              <a:t>30</a:t>
            </a:r>
          </a:p>
        </p:txBody>
      </p:sp>
      <p:sp>
        <p:nvSpPr>
          <p:cNvPr id="112652" name="Text Box 12"/>
          <p:cNvSpPr txBox="1">
            <a:spLocks noChangeArrowheads="1"/>
          </p:cNvSpPr>
          <p:nvPr/>
        </p:nvSpPr>
        <p:spPr bwMode="auto">
          <a:xfrm>
            <a:off x="514097" y="5157192"/>
            <a:ext cx="777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sz="1600" b="1" baseline="30000" dirty="0">
                <a:latin typeface="Times New Roman" panose="02020603050405020304" pitchFamily="18" charset="0"/>
                <a:sym typeface="Symbol" panose="05050102010706020507" pitchFamily="18" charset="2"/>
              </a:rPr>
              <a:t>%</a:t>
            </a:r>
            <a:r>
              <a:rPr lang="tr-TR" sz="1600" b="1" baseline="30000" dirty="0">
                <a:latin typeface="Times New Roman" panose="02020603050405020304" pitchFamily="18" charset="0"/>
              </a:rPr>
              <a:t>1</a:t>
            </a:r>
            <a:r>
              <a:rPr lang="de-DE" sz="1600" b="1" baseline="30000" dirty="0">
                <a:latin typeface="Times New Roman" panose="02020603050405020304" pitchFamily="18" charset="0"/>
              </a:rPr>
              <a:t>0</a:t>
            </a:r>
          </a:p>
        </p:txBody>
      </p:sp>
      <p:sp>
        <p:nvSpPr>
          <p:cNvPr id="112653" name="Text Box 13"/>
          <p:cNvSpPr txBox="1">
            <a:spLocks noChangeArrowheads="1"/>
          </p:cNvSpPr>
          <p:nvPr/>
        </p:nvSpPr>
        <p:spPr bwMode="auto">
          <a:xfrm>
            <a:off x="3434351" y="4966836"/>
            <a:ext cx="777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tr-TR" sz="1600" b="1" baseline="30000" dirty="0">
                <a:latin typeface="Times New Roman" panose="02020603050405020304" pitchFamily="18" charset="0"/>
                <a:sym typeface="Symbol" panose="05050102010706020507" pitchFamily="18" charset="2"/>
              </a:rPr>
              <a:t>%</a:t>
            </a:r>
            <a:r>
              <a:rPr lang="tr-TR" sz="1600" b="1" baseline="30000" dirty="0">
                <a:latin typeface="Times New Roman" panose="02020603050405020304" pitchFamily="18" charset="0"/>
              </a:rPr>
              <a:t> 4</a:t>
            </a:r>
            <a:r>
              <a:rPr lang="de-DE" sz="1600" b="1" baseline="30000" dirty="0">
                <a:latin typeface="Times New Roman" panose="02020603050405020304" pitchFamily="18" charset="0"/>
              </a:rPr>
              <a:t>0</a:t>
            </a:r>
          </a:p>
        </p:txBody>
      </p:sp>
    </p:spTree>
    <p:extLst>
      <p:ext uri="{BB962C8B-B14F-4D97-AF65-F5344CB8AC3E}">
        <p14:creationId xmlns:p14="http://schemas.microsoft.com/office/powerpoint/2010/main" val="2021195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2267744" y="4373931"/>
            <a:ext cx="4536504" cy="1873250"/>
          </a:xfrm>
          <a:prstGeom prst="rect">
            <a:avLst/>
          </a:prstGeom>
          <a:solidFill>
            <a:schemeClr val="accent1">
              <a:lumMod val="75000"/>
            </a:schemeClr>
          </a:solidFill>
          <a:ln w="38100">
            <a:solidFill>
              <a:schemeClr val="accent1">
                <a:lumMod val="50000"/>
              </a:schemeClr>
            </a:solidFill>
            <a:miter lim="800000"/>
            <a:headEnd/>
            <a:tailEnd/>
          </a:ln>
        </p:spPr>
        <p:txBody>
          <a:bodyPr wrap="none" anchor="ctr"/>
          <a:lstStyle/>
          <a:p>
            <a:pPr eaLnBrk="1" hangingPunct="1">
              <a:spcBef>
                <a:spcPct val="50000"/>
              </a:spcBef>
              <a:defRPr/>
            </a:pPr>
            <a:endParaRPr lang="tr-TR">
              <a:latin typeface="Arial" charset="0"/>
              <a:ea typeface="+mn-ea"/>
            </a:endParaRPr>
          </a:p>
        </p:txBody>
      </p:sp>
      <p:sp>
        <p:nvSpPr>
          <p:cNvPr id="14339" name="Rectangle 3"/>
          <p:cNvSpPr>
            <a:spLocks noGrp="1" noChangeArrowheads="1"/>
          </p:cNvSpPr>
          <p:nvPr>
            <p:ph type="title"/>
          </p:nvPr>
        </p:nvSpPr>
        <p:spPr>
          <a:xfrm>
            <a:off x="395288" y="188913"/>
            <a:ext cx="7772400" cy="1001391"/>
          </a:xfrm>
        </p:spPr>
        <p:txBody>
          <a:bodyPr/>
          <a:lstStyle/>
          <a:p>
            <a:pPr eaLnBrk="1" hangingPunct="1"/>
            <a:r>
              <a:rPr lang="tr-TR" altLang="en-US" dirty="0">
                <a:ea typeface="ＭＳ Ｐゴシック" panose="020B0600070205080204" pitchFamily="34" charset="-128"/>
              </a:rPr>
              <a:t>Tasarruf &amp; Verimlilik</a:t>
            </a:r>
          </a:p>
        </p:txBody>
      </p:sp>
      <p:sp>
        <p:nvSpPr>
          <p:cNvPr id="14340" name="Rectangle 4"/>
          <p:cNvSpPr>
            <a:spLocks noGrp="1" noChangeArrowheads="1"/>
          </p:cNvSpPr>
          <p:nvPr>
            <p:ph idx="1"/>
          </p:nvPr>
        </p:nvSpPr>
        <p:spPr>
          <a:xfrm>
            <a:off x="457200" y="1190304"/>
            <a:ext cx="8229600" cy="4819971"/>
          </a:xfrm>
        </p:spPr>
        <p:txBody>
          <a:bodyPr>
            <a:normAutofit/>
          </a:bodyPr>
          <a:lstStyle/>
          <a:p>
            <a:pPr algn="just" eaLnBrk="1" hangingPunct="1">
              <a:spcBef>
                <a:spcPts val="600"/>
              </a:spcBef>
            </a:pPr>
            <a:r>
              <a:rPr lang="tr-TR" altLang="en-US" sz="2400" b="1" i="1" dirty="0">
                <a:solidFill>
                  <a:srgbClr val="C00000"/>
                </a:solidFill>
                <a:ea typeface="ＭＳ Ｐゴシック" panose="020B0600070205080204" pitchFamily="34" charset="-128"/>
              </a:rPr>
              <a:t>Enerji tasarrufu</a:t>
            </a:r>
            <a:r>
              <a:rPr lang="tr-TR" altLang="en-US" sz="2400" i="1" dirty="0">
                <a:solidFill>
                  <a:srgbClr val="C00000"/>
                </a:solidFill>
                <a:ea typeface="ＭＳ Ｐゴシック" panose="020B0600070205080204" pitchFamily="34" charset="-128"/>
              </a:rPr>
              <a:t> </a:t>
            </a:r>
            <a:r>
              <a:rPr lang="tr-TR" altLang="en-US" sz="2400" i="1" dirty="0">
                <a:ea typeface="ＭＳ Ｐゴシック" panose="020B0600070205080204" pitchFamily="34" charset="-128"/>
              </a:rPr>
              <a:t>enerji ve enerji kaynaklarının verimli olarak değerlendirilmesi amacıyla, kullanıcılar tarafından alınan önlemler sonucunda harcanan enerji miktarında sağlanan azalmadır.</a:t>
            </a:r>
            <a:endParaRPr lang="tr-TR" altLang="en-US" sz="2400" b="1" i="1" dirty="0">
              <a:ea typeface="ＭＳ Ｐゴシック" panose="020B0600070205080204" pitchFamily="34" charset="-128"/>
            </a:endParaRPr>
          </a:p>
          <a:p>
            <a:pPr algn="just" eaLnBrk="1" hangingPunct="1">
              <a:spcBef>
                <a:spcPts val="600"/>
              </a:spcBef>
            </a:pPr>
            <a:r>
              <a:rPr lang="tr-TR" altLang="en-US" sz="2400" b="1" i="1" dirty="0">
                <a:solidFill>
                  <a:srgbClr val="C00000"/>
                </a:solidFill>
                <a:ea typeface="ＭＳ Ｐゴシック" panose="020B0600070205080204" pitchFamily="34" charset="-128"/>
              </a:rPr>
              <a:t>Enerji verimliliği </a:t>
            </a:r>
            <a:r>
              <a:rPr lang="tr-TR" altLang="en-US" sz="2400" i="1" dirty="0">
                <a:ea typeface="ＭＳ Ｐゴシック" panose="020B0600070205080204" pitchFamily="34" charset="-128"/>
              </a:rPr>
              <a:t>ise</a:t>
            </a:r>
            <a:r>
              <a:rPr lang="tr-TR" altLang="en-US" sz="2400" b="1" i="1" dirty="0">
                <a:ea typeface="ＭＳ Ｐゴシック" panose="020B0600070205080204" pitchFamily="34" charset="-128"/>
              </a:rPr>
              <a:t> </a:t>
            </a:r>
            <a:r>
              <a:rPr lang="tr-TR" altLang="en-US" sz="2400" i="1" dirty="0">
                <a:ea typeface="ＭＳ Ｐゴシック" panose="020B0600070205080204" pitchFamily="34" charset="-128"/>
              </a:rPr>
              <a:t>yeni teknoloji kullanma yoluyla üretimi, kaliteyi ve performansı düşürmeden, sosyal refahı engellemeden enerji tasarrufu sağlanmasıdır.</a:t>
            </a:r>
          </a:p>
          <a:p>
            <a:pPr algn="just" eaLnBrk="1" hangingPunct="1">
              <a:lnSpc>
                <a:spcPct val="80000"/>
              </a:lnSpc>
              <a:buFontTx/>
              <a:buNone/>
            </a:pPr>
            <a:endParaRPr lang="tr-TR" altLang="en-US" sz="2400" i="1" dirty="0">
              <a:ea typeface="ＭＳ Ｐゴシック" panose="020B0600070205080204" pitchFamily="34" charset="-128"/>
            </a:endParaRPr>
          </a:p>
        </p:txBody>
      </p:sp>
      <p:sp>
        <p:nvSpPr>
          <p:cNvPr id="14341" name="Line 5"/>
          <p:cNvSpPr>
            <a:spLocks noChangeShapeType="1"/>
          </p:cNvSpPr>
          <p:nvPr/>
        </p:nvSpPr>
        <p:spPr bwMode="auto">
          <a:xfrm>
            <a:off x="4222905" y="5589240"/>
            <a:ext cx="719138"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34" name="Text Box 6"/>
          <p:cNvSpPr txBox="1">
            <a:spLocks noChangeArrowheads="1"/>
          </p:cNvSpPr>
          <p:nvPr/>
        </p:nvSpPr>
        <p:spPr bwMode="auto">
          <a:xfrm>
            <a:off x="791369" y="4083520"/>
            <a:ext cx="7561262" cy="9233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50000"/>
              </a:spcBef>
              <a:spcAft>
                <a:spcPct val="0"/>
              </a:spcAft>
              <a:defRPr sz="2000">
                <a:solidFill>
                  <a:schemeClr val="tx1"/>
                </a:solidFill>
                <a:latin typeface="Arial" charset="0"/>
                <a:ea typeface="ＭＳ Ｐゴシック" charset="-128"/>
              </a:defRPr>
            </a:lvl6pPr>
            <a:lvl7pPr marL="2971800" indent="-228600" eaLnBrk="0" fontAlgn="base" hangingPunct="0">
              <a:spcBef>
                <a:spcPct val="50000"/>
              </a:spcBef>
              <a:spcAft>
                <a:spcPct val="0"/>
              </a:spcAft>
              <a:defRPr sz="2000">
                <a:solidFill>
                  <a:schemeClr val="tx1"/>
                </a:solidFill>
                <a:latin typeface="Arial" charset="0"/>
                <a:ea typeface="ＭＳ Ｐゴシック" charset="-128"/>
              </a:defRPr>
            </a:lvl7pPr>
            <a:lvl8pPr marL="3429000" indent="-228600" eaLnBrk="0" fontAlgn="base" hangingPunct="0">
              <a:spcBef>
                <a:spcPct val="50000"/>
              </a:spcBef>
              <a:spcAft>
                <a:spcPct val="0"/>
              </a:spcAft>
              <a:defRPr sz="2000">
                <a:solidFill>
                  <a:schemeClr val="tx1"/>
                </a:solidFill>
                <a:latin typeface="Arial" charset="0"/>
                <a:ea typeface="ＭＳ Ｐゴシック" charset="-128"/>
              </a:defRPr>
            </a:lvl8pPr>
            <a:lvl9pPr marL="3886200" indent="-228600" eaLnBrk="0" fontAlgn="base" hangingPunct="0">
              <a:spcBef>
                <a:spcPct val="50000"/>
              </a:spcBef>
              <a:spcAft>
                <a:spcPct val="0"/>
              </a:spcAft>
              <a:defRPr sz="2000">
                <a:solidFill>
                  <a:schemeClr val="tx1"/>
                </a:solidFill>
                <a:latin typeface="Arial" charset="0"/>
                <a:ea typeface="ＭＳ Ｐゴシック" charset="-128"/>
              </a:defRPr>
            </a:lvl9pPr>
          </a:lstStyle>
          <a:p>
            <a:pPr algn="ctr" eaLnBrk="1" hangingPunct="1">
              <a:lnSpc>
                <a:spcPct val="150000"/>
              </a:lnSpc>
              <a:defRPr/>
            </a:pPr>
            <a:r>
              <a:rPr lang="tr-TR" altLang="en-US" sz="1800" b="1" dirty="0">
                <a:latin typeface="+mn-lt"/>
              </a:rPr>
              <a:t>İki lambadan birini söndürmek tasarruf, aynı aydınlatmayı sağlayan, daha az enerji tüketen teknolojik lambaların kullanılması verimliliktir!</a:t>
            </a:r>
          </a:p>
        </p:txBody>
      </p:sp>
      <p:pic>
        <p:nvPicPr>
          <p:cNvPr id="2050"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2043" y="5025463"/>
            <a:ext cx="1556047" cy="120294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Ä°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6" descr="Ä°lgili resi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10" descr="Ä°lgili resi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6"/>
          <p:cNvPicPr>
            <a:picLocks noChangeAspect="1"/>
          </p:cNvPicPr>
          <p:nvPr/>
        </p:nvPicPr>
        <p:blipFill>
          <a:blip r:embed="rId3"/>
          <a:stretch>
            <a:fillRect/>
          </a:stretch>
        </p:blipFill>
        <p:spPr>
          <a:xfrm>
            <a:off x="2593015" y="5025463"/>
            <a:ext cx="1552800" cy="1242094"/>
          </a:xfrm>
          <a:prstGeom prst="rect">
            <a:avLst/>
          </a:prstGeom>
        </p:spPr>
      </p:pic>
    </p:spTree>
    <p:extLst>
      <p:ext uri="{BB962C8B-B14F-4D97-AF65-F5344CB8AC3E}">
        <p14:creationId xmlns:p14="http://schemas.microsoft.com/office/powerpoint/2010/main" val="847794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Başlık 2"/>
          <p:cNvSpPr>
            <a:spLocks noGrp="1"/>
          </p:cNvSpPr>
          <p:nvPr>
            <p:ph type="title"/>
          </p:nvPr>
        </p:nvSpPr>
        <p:spPr>
          <a:xfrm>
            <a:off x="250825" y="333375"/>
            <a:ext cx="7772400" cy="508000"/>
          </a:xfrm>
        </p:spPr>
        <p:txBody>
          <a:bodyPr>
            <a:noAutofit/>
          </a:bodyPr>
          <a:lstStyle/>
          <a:p>
            <a:pPr>
              <a:defRPr/>
            </a:pPr>
            <a:r>
              <a:rPr lang="tr-TR" dirty="0"/>
              <a:t>Aydınlatmada Verimlilik</a:t>
            </a:r>
            <a:r>
              <a:rPr lang="en-US" dirty="0"/>
              <a:t> </a:t>
            </a:r>
            <a:r>
              <a:rPr lang="tr-TR" dirty="0"/>
              <a:t>&amp;</a:t>
            </a:r>
            <a:r>
              <a:rPr lang="en-US" dirty="0"/>
              <a:t> </a:t>
            </a:r>
            <a:r>
              <a:rPr lang="tr-TR" dirty="0"/>
              <a:t>Tasarruf</a:t>
            </a:r>
          </a:p>
        </p:txBody>
      </p:sp>
      <p:sp>
        <p:nvSpPr>
          <p:cNvPr id="30724" name="TextBox 7"/>
          <p:cNvSpPr txBox="1">
            <a:spLocks noChangeArrowheads="1"/>
          </p:cNvSpPr>
          <p:nvPr/>
        </p:nvSpPr>
        <p:spPr bwMode="auto">
          <a:xfrm>
            <a:off x="282575" y="1182231"/>
            <a:ext cx="8712200" cy="2246769"/>
          </a:xfrm>
          <a:prstGeom prst="rect">
            <a:avLst/>
          </a:prstGeom>
          <a:noFill/>
          <a:ln w="9525">
            <a:noFill/>
            <a:miter lim="800000"/>
            <a:headEnd/>
            <a:tailEnd/>
          </a:ln>
        </p:spPr>
        <p:txBody>
          <a:bodyPr>
            <a:spAutoFit/>
          </a:bodyPr>
          <a:lstStyle/>
          <a:p>
            <a:pPr algn="just" eaLnBrk="1" hangingPunct="1">
              <a:spcBef>
                <a:spcPts val="0"/>
              </a:spcBef>
              <a:defRPr/>
            </a:pPr>
            <a:r>
              <a:rPr lang="tr-TR" sz="2000" dirty="0">
                <a:solidFill>
                  <a:srgbClr val="C00000"/>
                </a:solidFill>
                <a:latin typeface="Arial" panose="020B0604020202020204" pitchFamily="34" charset="0"/>
                <a:cs typeface="Arial" panose="020B0604020202020204" pitchFamily="34" charset="0"/>
              </a:rPr>
              <a:t>Aydınlatmada verim</a:t>
            </a:r>
            <a:r>
              <a:rPr lang="en-US" sz="2000" dirty="0">
                <a:solidFill>
                  <a:srgbClr val="C00000"/>
                </a:solidFill>
                <a:latin typeface="Arial" panose="020B0604020202020204" pitchFamily="34" charset="0"/>
                <a:cs typeface="Arial" panose="020B0604020202020204" pitchFamily="34" charset="0"/>
              </a:rPr>
              <a:t>li</a:t>
            </a:r>
            <a:r>
              <a:rPr lang="tr-TR" sz="2000" dirty="0">
                <a:solidFill>
                  <a:srgbClr val="C00000"/>
                </a:solidFill>
                <a:latin typeface="Arial" panose="020B0604020202020204" pitchFamily="34" charset="0"/>
                <a:cs typeface="Arial" panose="020B0604020202020204" pitchFamily="34" charset="0"/>
              </a:rPr>
              <a:t>lik </a:t>
            </a:r>
            <a:r>
              <a:rPr lang="tr-TR" sz="2000" dirty="0">
                <a:latin typeface="Arial" panose="020B0604020202020204" pitchFamily="34" charset="0"/>
                <a:cs typeface="Arial" panose="020B0604020202020204" pitchFamily="34" charset="0"/>
              </a:rPr>
              <a:t>ve beraberinde </a:t>
            </a:r>
            <a:r>
              <a:rPr lang="tr-TR" sz="2000" dirty="0">
                <a:solidFill>
                  <a:srgbClr val="C00000"/>
                </a:solidFill>
                <a:latin typeface="Arial" panose="020B0604020202020204" pitchFamily="34" charset="0"/>
                <a:cs typeface="Arial" panose="020B0604020202020204" pitchFamily="34" charset="0"/>
              </a:rPr>
              <a:t>enerji tasarrufu</a:t>
            </a:r>
            <a:r>
              <a:rPr lang="tr-TR" sz="2000" dirty="0">
                <a:latin typeface="Arial" panose="020B0604020202020204" pitchFamily="34" charset="0"/>
                <a:cs typeface="Arial" panose="020B0604020202020204" pitchFamily="34" charset="0"/>
              </a:rPr>
              <a:t>, lamba söndürerek değil, görme yeteneği ve görsel konfordan ödün vermeden, gerekli minimum seviyede aydınlık düzeylerinin yaratılması ile sağlanır. </a:t>
            </a:r>
          </a:p>
          <a:p>
            <a:pPr algn="just" eaLnBrk="1" hangingPunct="1">
              <a:spcBef>
                <a:spcPts val="0"/>
              </a:spcBef>
              <a:defRPr/>
            </a:pPr>
            <a:endParaRPr lang="tr-TR" sz="2000" dirty="0">
              <a:latin typeface="Arial" panose="020B0604020202020204" pitchFamily="34" charset="0"/>
              <a:cs typeface="Arial" panose="020B0604020202020204" pitchFamily="34" charset="0"/>
            </a:endParaRPr>
          </a:p>
          <a:p>
            <a:pPr algn="just" eaLnBrk="1" hangingPunct="1">
              <a:spcBef>
                <a:spcPts val="0"/>
              </a:spcBef>
              <a:defRPr/>
            </a:pPr>
            <a:r>
              <a:rPr lang="tr-TR" sz="2000" dirty="0">
                <a:latin typeface="Arial" panose="020B0604020202020204" pitchFamily="34" charset="0"/>
                <a:cs typeface="Arial" panose="020B0604020202020204" pitchFamily="34" charset="0"/>
              </a:rPr>
              <a:t>En yüksek enerji tasarruf değerlerine ulaşılması amaçlanırken,</a:t>
            </a:r>
            <a:r>
              <a:rPr lang="en-US"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 güvenlik ve konfor koşulları açısından gerekli olan aydınlatma kalitesinin tehlikeye sokulmamasına dikkat edilmelidir. </a:t>
            </a:r>
          </a:p>
        </p:txBody>
      </p:sp>
      <p:pic>
        <p:nvPicPr>
          <p:cNvPr id="113668" name="Picture 2" descr="http://www.hitechledlights.com/image/caihongl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5" y="3581078"/>
            <a:ext cx="22987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430299"/>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2575" y="5490028"/>
            <a:ext cx="8537896" cy="646331"/>
          </a:xfrm>
          <a:prstGeom prst="rect">
            <a:avLst/>
          </a:prstGeom>
          <a:noFill/>
        </p:spPr>
        <p:txBody>
          <a:bodyPr wrap="square" rtlCol="0">
            <a:spAutoFit/>
          </a:bodyPr>
          <a:lstStyle/>
          <a:p>
            <a:r>
              <a:rPr lang="tr-TR" b="1" i="1" dirty="0"/>
              <a:t>Bilimsel verilere ve uygulama esaslarına dayandırılmadan aydınlatma tesisatlarının çalışma şekil ve sürelerinin değiştirilmesi kullanıcı güvenliğini tehlikeye sokar…</a:t>
            </a:r>
          </a:p>
        </p:txBody>
      </p:sp>
    </p:spTree>
    <p:extLst>
      <p:ext uri="{BB962C8B-B14F-4D97-AF65-F5344CB8AC3E}">
        <p14:creationId xmlns:p14="http://schemas.microsoft.com/office/powerpoint/2010/main" val="80497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a:xfrm>
            <a:off x="250825" y="333375"/>
            <a:ext cx="7772400" cy="508000"/>
          </a:xfrm>
        </p:spPr>
        <p:txBody>
          <a:bodyPr>
            <a:noAutofit/>
          </a:bodyPr>
          <a:lstStyle/>
          <a:p>
            <a:pPr>
              <a:defRPr/>
            </a:pPr>
            <a:r>
              <a:rPr lang="tr-TR" dirty="0"/>
              <a:t>Aydınlatma ve Verimlilik</a:t>
            </a:r>
            <a:endParaRPr lang="nl-NL" dirty="0"/>
          </a:p>
        </p:txBody>
      </p:sp>
      <p:sp>
        <p:nvSpPr>
          <p:cNvPr id="98307" name="Rectangle 3"/>
          <p:cNvSpPr>
            <a:spLocks noGrp="1"/>
          </p:cNvSpPr>
          <p:nvPr>
            <p:ph sz="quarter" idx="1"/>
          </p:nvPr>
        </p:nvSpPr>
        <p:spPr>
          <a:xfrm>
            <a:off x="255588" y="981075"/>
            <a:ext cx="7772400" cy="4572000"/>
          </a:xfrm>
        </p:spPr>
        <p:txBody>
          <a:bodyPr/>
          <a:lstStyle/>
          <a:p>
            <a:endParaRPr lang="tr-TR" dirty="0"/>
          </a:p>
          <a:p>
            <a:endParaRPr lang="tr-TR" dirty="0"/>
          </a:p>
        </p:txBody>
      </p:sp>
      <p:grpSp>
        <p:nvGrpSpPr>
          <p:cNvPr id="98308" name="Group 4"/>
          <p:cNvGrpSpPr>
            <a:grpSpLocks/>
          </p:cNvGrpSpPr>
          <p:nvPr/>
        </p:nvGrpSpPr>
        <p:grpSpPr bwMode="auto">
          <a:xfrm>
            <a:off x="266432" y="1124744"/>
            <a:ext cx="4168775" cy="5029200"/>
            <a:chOff x="3038" y="960"/>
            <a:chExt cx="2626" cy="3264"/>
          </a:xfrm>
        </p:grpSpPr>
        <p:sp>
          <p:nvSpPr>
            <p:cNvPr id="98309" name="Freeform 5"/>
            <p:cNvSpPr>
              <a:spLocks/>
            </p:cNvSpPr>
            <p:nvPr/>
          </p:nvSpPr>
          <p:spPr bwMode="auto">
            <a:xfrm>
              <a:off x="3072" y="960"/>
              <a:ext cx="2592" cy="3264"/>
            </a:xfrm>
            <a:custGeom>
              <a:avLst/>
              <a:gdLst>
                <a:gd name="T0" fmla="*/ 0 w 2737"/>
                <a:gd name="T1" fmla="*/ 0 h 2738"/>
                <a:gd name="T2" fmla="*/ 1503 w 2737"/>
                <a:gd name="T3" fmla="*/ 0 h 2738"/>
                <a:gd name="T4" fmla="*/ 1503 w 2737"/>
                <a:gd name="T5" fmla="*/ 18914 h 2738"/>
                <a:gd name="T6" fmla="*/ 0 w 2737"/>
                <a:gd name="T7" fmla="*/ 18914 h 2738"/>
                <a:gd name="T8" fmla="*/ 0 w 2737"/>
                <a:gd name="T9" fmla="*/ 0 h 2738"/>
                <a:gd name="T10" fmla="*/ 0 60000 65536"/>
                <a:gd name="T11" fmla="*/ 0 60000 65536"/>
                <a:gd name="T12" fmla="*/ 0 60000 65536"/>
                <a:gd name="T13" fmla="*/ 0 60000 65536"/>
                <a:gd name="T14" fmla="*/ 0 60000 65536"/>
                <a:gd name="T15" fmla="*/ 0 w 2737"/>
                <a:gd name="T16" fmla="*/ 0 h 2738"/>
                <a:gd name="T17" fmla="*/ 2737 w 2737"/>
                <a:gd name="T18" fmla="*/ 2738 h 2738"/>
              </a:gdLst>
              <a:ahLst/>
              <a:cxnLst>
                <a:cxn ang="T10">
                  <a:pos x="T0" y="T1"/>
                </a:cxn>
                <a:cxn ang="T11">
                  <a:pos x="T2" y="T3"/>
                </a:cxn>
                <a:cxn ang="T12">
                  <a:pos x="T4" y="T5"/>
                </a:cxn>
                <a:cxn ang="T13">
                  <a:pos x="T6" y="T7"/>
                </a:cxn>
                <a:cxn ang="T14">
                  <a:pos x="T8" y="T9"/>
                </a:cxn>
              </a:cxnLst>
              <a:rect l="T15" t="T16" r="T17" b="T18"/>
              <a:pathLst>
                <a:path w="2737" h="2738">
                  <a:moveTo>
                    <a:pt x="0" y="0"/>
                  </a:moveTo>
                  <a:lnTo>
                    <a:pt x="2736" y="0"/>
                  </a:lnTo>
                  <a:lnTo>
                    <a:pt x="2736" y="2737"/>
                  </a:lnTo>
                  <a:lnTo>
                    <a:pt x="0" y="2737"/>
                  </a:lnTo>
                  <a:lnTo>
                    <a:pt x="0" y="0"/>
                  </a:lnTo>
                </a:path>
              </a:pathLst>
            </a:custGeom>
            <a:solidFill>
              <a:srgbClr val="FFFFFF"/>
            </a:solidFill>
            <a:ln w="12700" cap="rnd">
              <a:solidFill>
                <a:srgbClr val="000000"/>
              </a:solidFill>
              <a:round/>
              <a:headEnd/>
              <a:tailEnd/>
            </a:ln>
          </p:spPr>
          <p:txBody>
            <a:bodyPr/>
            <a:lstStyle/>
            <a:p>
              <a:endParaRPr lang="en-US"/>
            </a:p>
          </p:txBody>
        </p:sp>
        <p:sp>
          <p:nvSpPr>
            <p:cNvPr id="98310" name="Rectangle 6"/>
            <p:cNvSpPr>
              <a:spLocks noChangeArrowheads="1"/>
            </p:cNvSpPr>
            <p:nvPr/>
          </p:nvSpPr>
          <p:spPr bwMode="auto">
            <a:xfrm>
              <a:off x="4978" y="1420"/>
              <a:ext cx="47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spcAft>
                  <a:spcPct val="10000"/>
                </a:spcAft>
                <a:buClrTx/>
                <a:buSzTx/>
                <a:buFontTx/>
                <a:buNone/>
              </a:pPr>
              <a:r>
                <a:rPr lang="tr-TR" sz="1600" b="1">
                  <a:latin typeface="Tahoma" panose="020B0604030504040204" pitchFamily="34" charset="0"/>
                </a:rPr>
                <a:t>Zor iş</a:t>
              </a:r>
              <a:endParaRPr lang="en-GB" sz="1600" b="1">
                <a:latin typeface="Tahoma" panose="020B0604030504040204" pitchFamily="34" charset="0"/>
              </a:endParaRPr>
            </a:p>
          </p:txBody>
        </p:sp>
        <p:sp>
          <p:nvSpPr>
            <p:cNvPr id="98311" name="Rectangle 7"/>
            <p:cNvSpPr>
              <a:spLocks noChangeArrowheads="1"/>
            </p:cNvSpPr>
            <p:nvPr/>
          </p:nvSpPr>
          <p:spPr bwMode="auto">
            <a:xfrm>
              <a:off x="4966" y="2605"/>
              <a:ext cx="61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spcAft>
                  <a:spcPct val="10000"/>
                </a:spcAft>
                <a:buClrTx/>
                <a:buSzTx/>
                <a:buFontTx/>
                <a:buNone/>
              </a:pPr>
              <a:r>
                <a:rPr lang="tr-TR" sz="1600" b="1">
                  <a:latin typeface="Tahoma" panose="020B0604030504040204" pitchFamily="34" charset="0"/>
                </a:rPr>
                <a:t>Kolay iş</a:t>
              </a:r>
              <a:endParaRPr lang="en-GB" sz="1600" b="1">
                <a:latin typeface="Tahoma" panose="020B0604030504040204" pitchFamily="34" charset="0"/>
              </a:endParaRPr>
            </a:p>
          </p:txBody>
        </p:sp>
        <p:sp>
          <p:nvSpPr>
            <p:cNvPr id="98312" name="Freeform 8"/>
            <p:cNvSpPr>
              <a:spLocks/>
            </p:cNvSpPr>
            <p:nvPr/>
          </p:nvSpPr>
          <p:spPr bwMode="auto">
            <a:xfrm>
              <a:off x="3610" y="1601"/>
              <a:ext cx="1326" cy="1499"/>
            </a:xfrm>
            <a:custGeom>
              <a:avLst/>
              <a:gdLst>
                <a:gd name="T0" fmla="*/ 0 w 1400"/>
                <a:gd name="T1" fmla="*/ 8710 h 1257"/>
                <a:gd name="T2" fmla="*/ 726 w 1400"/>
                <a:gd name="T3" fmla="*/ 7167 h 1257"/>
                <a:gd name="T4" fmla="*/ 770 w 1400"/>
                <a:gd name="T5" fmla="*/ 0 h 1257"/>
                <a:gd name="T6" fmla="*/ 0 w 1400"/>
                <a:gd name="T7" fmla="*/ 7167 h 1257"/>
                <a:gd name="T8" fmla="*/ 0 w 1400"/>
                <a:gd name="T9" fmla="*/ 8710 h 1257"/>
                <a:gd name="T10" fmla="*/ 0 60000 65536"/>
                <a:gd name="T11" fmla="*/ 0 60000 65536"/>
                <a:gd name="T12" fmla="*/ 0 60000 65536"/>
                <a:gd name="T13" fmla="*/ 0 60000 65536"/>
                <a:gd name="T14" fmla="*/ 0 60000 65536"/>
                <a:gd name="T15" fmla="*/ 0 w 1400"/>
                <a:gd name="T16" fmla="*/ 0 h 1257"/>
                <a:gd name="T17" fmla="*/ 1400 w 1400"/>
                <a:gd name="T18" fmla="*/ 1257 h 1257"/>
              </a:gdLst>
              <a:ahLst/>
              <a:cxnLst>
                <a:cxn ang="T10">
                  <a:pos x="T0" y="T1"/>
                </a:cxn>
                <a:cxn ang="T11">
                  <a:pos x="T2" y="T3"/>
                </a:cxn>
                <a:cxn ang="T12">
                  <a:pos x="T4" y="T5"/>
                </a:cxn>
                <a:cxn ang="T13">
                  <a:pos x="T6" y="T7"/>
                </a:cxn>
                <a:cxn ang="T14">
                  <a:pos x="T8" y="T9"/>
                </a:cxn>
              </a:cxnLst>
              <a:rect l="T15" t="T16" r="T17" b="T18"/>
              <a:pathLst>
                <a:path w="1400" h="1257">
                  <a:moveTo>
                    <a:pt x="0" y="1256"/>
                  </a:moveTo>
                  <a:lnTo>
                    <a:pt x="1319" y="1034"/>
                  </a:lnTo>
                  <a:lnTo>
                    <a:pt x="1399" y="0"/>
                  </a:lnTo>
                  <a:lnTo>
                    <a:pt x="0" y="1034"/>
                  </a:lnTo>
                  <a:lnTo>
                    <a:pt x="0" y="1256"/>
                  </a:lnTo>
                </a:path>
              </a:pathLst>
            </a:custGeom>
            <a:solidFill>
              <a:schemeClr val="accent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8313" name="Freeform 9"/>
            <p:cNvSpPr>
              <a:spLocks/>
            </p:cNvSpPr>
            <p:nvPr/>
          </p:nvSpPr>
          <p:spPr bwMode="auto">
            <a:xfrm>
              <a:off x="3610" y="1425"/>
              <a:ext cx="1332" cy="1774"/>
            </a:xfrm>
            <a:custGeom>
              <a:avLst/>
              <a:gdLst>
                <a:gd name="T0" fmla="*/ 0 w 1407"/>
                <a:gd name="T1" fmla="*/ 0 h 1488"/>
                <a:gd name="T2" fmla="*/ 770 w 1407"/>
                <a:gd name="T3" fmla="*/ 0 h 1488"/>
                <a:gd name="T4" fmla="*/ 770 w 1407"/>
                <a:gd name="T5" fmla="*/ 10282 h 1488"/>
                <a:gd name="T6" fmla="*/ 0 w 1407"/>
                <a:gd name="T7" fmla="*/ 10282 h 1488"/>
                <a:gd name="T8" fmla="*/ 0 w 1407"/>
                <a:gd name="T9" fmla="*/ 0 h 1488"/>
                <a:gd name="T10" fmla="*/ 0 60000 65536"/>
                <a:gd name="T11" fmla="*/ 0 60000 65536"/>
                <a:gd name="T12" fmla="*/ 0 60000 65536"/>
                <a:gd name="T13" fmla="*/ 0 60000 65536"/>
                <a:gd name="T14" fmla="*/ 0 60000 65536"/>
                <a:gd name="T15" fmla="*/ 0 w 1407"/>
                <a:gd name="T16" fmla="*/ 0 h 1488"/>
                <a:gd name="T17" fmla="*/ 1407 w 1407"/>
                <a:gd name="T18" fmla="*/ 1488 h 1488"/>
              </a:gdLst>
              <a:ahLst/>
              <a:cxnLst>
                <a:cxn ang="T10">
                  <a:pos x="T0" y="T1"/>
                </a:cxn>
                <a:cxn ang="T11">
                  <a:pos x="T2" y="T3"/>
                </a:cxn>
                <a:cxn ang="T12">
                  <a:pos x="T4" y="T5"/>
                </a:cxn>
                <a:cxn ang="T13">
                  <a:pos x="T6" y="T7"/>
                </a:cxn>
                <a:cxn ang="T14">
                  <a:pos x="T8" y="T9"/>
                </a:cxn>
              </a:cxnLst>
              <a:rect l="T15" t="T16" r="T17" b="T18"/>
              <a:pathLst>
                <a:path w="1407" h="1488">
                  <a:moveTo>
                    <a:pt x="0" y="0"/>
                  </a:moveTo>
                  <a:lnTo>
                    <a:pt x="1406" y="0"/>
                  </a:lnTo>
                  <a:lnTo>
                    <a:pt x="1406" y="1487"/>
                  </a:lnTo>
                  <a:lnTo>
                    <a:pt x="0" y="1487"/>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14" name="Line 10"/>
            <p:cNvSpPr>
              <a:spLocks noChangeShapeType="1"/>
            </p:cNvSpPr>
            <p:nvPr/>
          </p:nvSpPr>
          <p:spPr bwMode="auto">
            <a:xfrm>
              <a:off x="3614" y="1780"/>
              <a:ext cx="1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5" name="Line 11"/>
            <p:cNvSpPr>
              <a:spLocks noChangeShapeType="1"/>
            </p:cNvSpPr>
            <p:nvPr/>
          </p:nvSpPr>
          <p:spPr bwMode="auto">
            <a:xfrm flipH="1">
              <a:off x="3604" y="1952"/>
              <a:ext cx="134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6" name="Line 12"/>
            <p:cNvSpPr>
              <a:spLocks noChangeShapeType="1"/>
            </p:cNvSpPr>
            <p:nvPr/>
          </p:nvSpPr>
          <p:spPr bwMode="auto">
            <a:xfrm flipV="1">
              <a:off x="3614" y="2132"/>
              <a:ext cx="1323"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7" name="Line 13"/>
            <p:cNvSpPr>
              <a:spLocks noChangeShapeType="1"/>
            </p:cNvSpPr>
            <p:nvPr/>
          </p:nvSpPr>
          <p:spPr bwMode="auto">
            <a:xfrm flipH="1">
              <a:off x="3613" y="2324"/>
              <a:ext cx="13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8" name="Line 14"/>
            <p:cNvSpPr>
              <a:spLocks noChangeShapeType="1"/>
            </p:cNvSpPr>
            <p:nvPr/>
          </p:nvSpPr>
          <p:spPr bwMode="auto">
            <a:xfrm flipV="1">
              <a:off x="3616" y="2485"/>
              <a:ext cx="1321"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9" name="Line 15"/>
            <p:cNvSpPr>
              <a:spLocks noChangeShapeType="1"/>
            </p:cNvSpPr>
            <p:nvPr/>
          </p:nvSpPr>
          <p:spPr bwMode="auto">
            <a:xfrm flipH="1">
              <a:off x="3606" y="2665"/>
              <a:ext cx="13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0" name="Line 16"/>
            <p:cNvSpPr>
              <a:spLocks noChangeShapeType="1"/>
            </p:cNvSpPr>
            <p:nvPr/>
          </p:nvSpPr>
          <p:spPr bwMode="auto">
            <a:xfrm>
              <a:off x="3614" y="2841"/>
              <a:ext cx="1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1" name="Line 17"/>
            <p:cNvSpPr>
              <a:spLocks noChangeShapeType="1"/>
            </p:cNvSpPr>
            <p:nvPr/>
          </p:nvSpPr>
          <p:spPr bwMode="auto">
            <a:xfrm flipH="1">
              <a:off x="3606" y="3025"/>
              <a:ext cx="13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2" name="Line 18"/>
            <p:cNvSpPr>
              <a:spLocks noChangeShapeType="1"/>
            </p:cNvSpPr>
            <p:nvPr/>
          </p:nvSpPr>
          <p:spPr bwMode="auto">
            <a:xfrm flipV="1">
              <a:off x="3955" y="1420"/>
              <a:ext cx="0" cy="17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3" name="Line 19"/>
            <p:cNvSpPr>
              <a:spLocks noChangeShapeType="1"/>
            </p:cNvSpPr>
            <p:nvPr/>
          </p:nvSpPr>
          <p:spPr bwMode="auto">
            <a:xfrm>
              <a:off x="4191" y="1427"/>
              <a:ext cx="0" cy="17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4" name="Line 20"/>
            <p:cNvSpPr>
              <a:spLocks noChangeShapeType="1"/>
            </p:cNvSpPr>
            <p:nvPr/>
          </p:nvSpPr>
          <p:spPr bwMode="auto">
            <a:xfrm flipV="1">
              <a:off x="4369" y="1420"/>
              <a:ext cx="0" cy="17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5" name="Line 21"/>
            <p:cNvSpPr>
              <a:spLocks noChangeShapeType="1"/>
            </p:cNvSpPr>
            <p:nvPr/>
          </p:nvSpPr>
          <p:spPr bwMode="auto">
            <a:xfrm>
              <a:off x="4519" y="1427"/>
              <a:ext cx="2" cy="17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6" name="Line 22"/>
            <p:cNvSpPr>
              <a:spLocks noChangeShapeType="1"/>
            </p:cNvSpPr>
            <p:nvPr/>
          </p:nvSpPr>
          <p:spPr bwMode="auto">
            <a:xfrm flipV="1">
              <a:off x="4653" y="1420"/>
              <a:ext cx="0" cy="17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7" name="Line 23"/>
            <p:cNvSpPr>
              <a:spLocks noChangeShapeType="1"/>
            </p:cNvSpPr>
            <p:nvPr/>
          </p:nvSpPr>
          <p:spPr bwMode="auto">
            <a:xfrm flipH="1">
              <a:off x="4770" y="1430"/>
              <a:ext cx="9" cy="17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8" name="Line 24"/>
            <p:cNvSpPr>
              <a:spLocks noChangeShapeType="1"/>
            </p:cNvSpPr>
            <p:nvPr/>
          </p:nvSpPr>
          <p:spPr bwMode="auto">
            <a:xfrm>
              <a:off x="3612" y="1601"/>
              <a:ext cx="13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9" name="Line 25"/>
            <p:cNvSpPr>
              <a:spLocks noChangeShapeType="1"/>
            </p:cNvSpPr>
            <p:nvPr/>
          </p:nvSpPr>
          <p:spPr bwMode="auto">
            <a:xfrm flipH="1">
              <a:off x="3606" y="1425"/>
              <a:ext cx="13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0" name="Line 26"/>
            <p:cNvSpPr>
              <a:spLocks noChangeShapeType="1"/>
            </p:cNvSpPr>
            <p:nvPr/>
          </p:nvSpPr>
          <p:spPr bwMode="auto">
            <a:xfrm>
              <a:off x="4866" y="1430"/>
              <a:ext cx="0" cy="17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1" name="Rectangle 27"/>
            <p:cNvSpPr>
              <a:spLocks noChangeArrowheads="1"/>
            </p:cNvSpPr>
            <p:nvPr/>
          </p:nvSpPr>
          <p:spPr bwMode="auto">
            <a:xfrm rot="-5400000">
              <a:off x="2542" y="2474"/>
              <a:ext cx="1303"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spcAft>
                  <a:spcPct val="10000"/>
                </a:spcAft>
                <a:buClrTx/>
                <a:buSzTx/>
                <a:buFontTx/>
                <a:buNone/>
              </a:pPr>
              <a:r>
                <a:rPr lang="tr-TR" sz="1400" b="1">
                  <a:latin typeface="Tahoma" panose="020B0604030504040204" pitchFamily="34" charset="0"/>
                </a:rPr>
                <a:t>Görsel performansın</a:t>
              </a:r>
            </a:p>
            <a:p>
              <a:pPr>
                <a:lnSpc>
                  <a:spcPct val="90000"/>
                </a:lnSpc>
                <a:spcBef>
                  <a:spcPct val="50000"/>
                </a:spcBef>
                <a:spcAft>
                  <a:spcPct val="10000"/>
                </a:spcAft>
                <a:buClrTx/>
                <a:buSzTx/>
                <a:buFontTx/>
                <a:buNone/>
              </a:pPr>
              <a:r>
                <a:rPr lang="tr-TR" sz="1400" b="1">
                  <a:latin typeface="Tahoma" panose="020B0604030504040204" pitchFamily="34" charset="0"/>
                </a:rPr>
                <a:t> bağıl artışı</a:t>
              </a:r>
              <a:r>
                <a:rPr lang="en-GB" sz="1400" b="1">
                  <a:latin typeface="Tahoma" panose="020B0604030504040204" pitchFamily="34" charset="0"/>
                </a:rPr>
                <a:t> (%)</a:t>
              </a:r>
            </a:p>
          </p:txBody>
        </p:sp>
        <p:sp>
          <p:nvSpPr>
            <p:cNvPr id="98332" name="Rectangle 28"/>
            <p:cNvSpPr>
              <a:spLocks noChangeArrowheads="1"/>
            </p:cNvSpPr>
            <p:nvPr/>
          </p:nvSpPr>
          <p:spPr bwMode="auto">
            <a:xfrm>
              <a:off x="3549" y="3244"/>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200</a:t>
              </a:r>
            </a:p>
          </p:txBody>
        </p:sp>
        <p:sp>
          <p:nvSpPr>
            <p:cNvPr id="98333" name="Rectangle 29"/>
            <p:cNvSpPr>
              <a:spLocks noChangeArrowheads="1"/>
            </p:cNvSpPr>
            <p:nvPr/>
          </p:nvSpPr>
          <p:spPr bwMode="auto">
            <a:xfrm>
              <a:off x="3811" y="3244"/>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300</a:t>
              </a:r>
            </a:p>
          </p:txBody>
        </p:sp>
        <p:sp>
          <p:nvSpPr>
            <p:cNvPr id="98334" name="Rectangle 30"/>
            <p:cNvSpPr>
              <a:spLocks noChangeArrowheads="1"/>
            </p:cNvSpPr>
            <p:nvPr/>
          </p:nvSpPr>
          <p:spPr bwMode="auto">
            <a:xfrm>
              <a:off x="4216" y="3244"/>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500</a:t>
              </a:r>
            </a:p>
          </p:txBody>
        </p:sp>
        <p:sp>
          <p:nvSpPr>
            <p:cNvPr id="98335" name="Rectangle 31"/>
            <p:cNvSpPr>
              <a:spLocks noChangeArrowheads="1"/>
            </p:cNvSpPr>
            <p:nvPr/>
          </p:nvSpPr>
          <p:spPr bwMode="auto">
            <a:xfrm>
              <a:off x="4492" y="3244"/>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700</a:t>
              </a:r>
            </a:p>
          </p:txBody>
        </p:sp>
        <p:sp>
          <p:nvSpPr>
            <p:cNvPr id="98336" name="Rectangle 32"/>
            <p:cNvSpPr>
              <a:spLocks noChangeArrowheads="1"/>
            </p:cNvSpPr>
            <p:nvPr/>
          </p:nvSpPr>
          <p:spPr bwMode="auto">
            <a:xfrm>
              <a:off x="4758" y="3244"/>
              <a:ext cx="35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1000</a:t>
              </a:r>
            </a:p>
          </p:txBody>
        </p:sp>
        <p:sp>
          <p:nvSpPr>
            <p:cNvPr id="98337" name="Rectangle 33"/>
            <p:cNvSpPr>
              <a:spLocks noChangeArrowheads="1"/>
            </p:cNvSpPr>
            <p:nvPr/>
          </p:nvSpPr>
          <p:spPr bwMode="auto">
            <a:xfrm>
              <a:off x="3429" y="3101"/>
              <a:ext cx="17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0</a:t>
              </a:r>
            </a:p>
          </p:txBody>
        </p:sp>
        <p:sp>
          <p:nvSpPr>
            <p:cNvPr id="98338" name="Rectangle 34"/>
            <p:cNvSpPr>
              <a:spLocks noChangeArrowheads="1"/>
            </p:cNvSpPr>
            <p:nvPr/>
          </p:nvSpPr>
          <p:spPr bwMode="auto">
            <a:xfrm>
              <a:off x="3348" y="2748"/>
              <a:ext cx="2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a:t>
              </a:r>
            </a:p>
          </p:txBody>
        </p:sp>
        <p:sp>
          <p:nvSpPr>
            <p:cNvPr id="98339" name="Rectangle 35"/>
            <p:cNvSpPr>
              <a:spLocks noChangeArrowheads="1"/>
            </p:cNvSpPr>
            <p:nvPr/>
          </p:nvSpPr>
          <p:spPr bwMode="auto">
            <a:xfrm>
              <a:off x="3315" y="2381"/>
              <a:ext cx="2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40</a:t>
              </a:r>
            </a:p>
          </p:txBody>
        </p:sp>
        <p:sp>
          <p:nvSpPr>
            <p:cNvPr id="98340" name="Rectangle 36"/>
            <p:cNvSpPr>
              <a:spLocks noChangeArrowheads="1"/>
            </p:cNvSpPr>
            <p:nvPr/>
          </p:nvSpPr>
          <p:spPr bwMode="auto">
            <a:xfrm>
              <a:off x="3311" y="2028"/>
              <a:ext cx="2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60</a:t>
              </a:r>
            </a:p>
          </p:txBody>
        </p:sp>
        <p:sp>
          <p:nvSpPr>
            <p:cNvPr id="98341" name="Rectangle 37"/>
            <p:cNvSpPr>
              <a:spLocks noChangeArrowheads="1"/>
            </p:cNvSpPr>
            <p:nvPr/>
          </p:nvSpPr>
          <p:spPr bwMode="auto">
            <a:xfrm>
              <a:off x="3348" y="1690"/>
              <a:ext cx="2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80</a:t>
              </a:r>
            </a:p>
          </p:txBody>
        </p:sp>
        <p:sp>
          <p:nvSpPr>
            <p:cNvPr id="98342" name="Rectangle 38"/>
            <p:cNvSpPr>
              <a:spLocks noChangeArrowheads="1"/>
            </p:cNvSpPr>
            <p:nvPr/>
          </p:nvSpPr>
          <p:spPr bwMode="auto">
            <a:xfrm>
              <a:off x="3288" y="1352"/>
              <a:ext cx="29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a:t>
              </a:r>
            </a:p>
          </p:txBody>
        </p:sp>
        <p:sp>
          <p:nvSpPr>
            <p:cNvPr id="98343" name="Line 39"/>
            <p:cNvSpPr>
              <a:spLocks noChangeShapeType="1"/>
            </p:cNvSpPr>
            <p:nvPr/>
          </p:nvSpPr>
          <p:spPr bwMode="auto">
            <a:xfrm flipV="1">
              <a:off x="3607" y="1592"/>
              <a:ext cx="1330" cy="12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8344" name="Line 40"/>
            <p:cNvSpPr>
              <a:spLocks noChangeShapeType="1"/>
            </p:cNvSpPr>
            <p:nvPr/>
          </p:nvSpPr>
          <p:spPr bwMode="auto">
            <a:xfrm flipV="1">
              <a:off x="3611" y="2832"/>
              <a:ext cx="1250" cy="27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8345" name="Line 41"/>
            <p:cNvSpPr>
              <a:spLocks noChangeShapeType="1"/>
            </p:cNvSpPr>
            <p:nvPr/>
          </p:nvSpPr>
          <p:spPr bwMode="auto">
            <a:xfrm flipV="1">
              <a:off x="4865" y="1587"/>
              <a:ext cx="72" cy="12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8346" name="AutoShape 42"/>
            <p:cNvSpPr>
              <a:spLocks noChangeArrowheads="1"/>
            </p:cNvSpPr>
            <p:nvPr/>
          </p:nvSpPr>
          <p:spPr bwMode="auto">
            <a:xfrm>
              <a:off x="3144" y="1315"/>
              <a:ext cx="96" cy="663"/>
            </a:xfrm>
            <a:prstGeom prst="upArrow">
              <a:avLst>
                <a:gd name="adj1" fmla="val 50000"/>
                <a:gd name="adj2" fmla="val 172656"/>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sp>
          <p:nvSpPr>
            <p:cNvPr id="98347" name="AutoShape 43"/>
            <p:cNvSpPr>
              <a:spLocks noChangeArrowheads="1"/>
            </p:cNvSpPr>
            <p:nvPr/>
          </p:nvSpPr>
          <p:spPr bwMode="auto">
            <a:xfrm rot="5400000">
              <a:off x="4637" y="3340"/>
              <a:ext cx="96" cy="519"/>
            </a:xfrm>
            <a:prstGeom prst="upArrow">
              <a:avLst>
                <a:gd name="adj1" fmla="val 50000"/>
                <a:gd name="adj2" fmla="val 135156"/>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sp>
          <p:nvSpPr>
            <p:cNvPr id="98348" name="Rectangle 44"/>
            <p:cNvSpPr>
              <a:spLocks noChangeArrowheads="1"/>
            </p:cNvSpPr>
            <p:nvPr/>
          </p:nvSpPr>
          <p:spPr bwMode="auto">
            <a:xfrm>
              <a:off x="3375" y="3498"/>
              <a:ext cx="103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tr-TR" sz="1400" b="1">
                  <a:latin typeface="Tahoma" panose="020B0604030504040204" pitchFamily="34" charset="0"/>
                </a:rPr>
                <a:t>Aydınlık düzeyi</a:t>
              </a:r>
              <a:r>
                <a:rPr lang="en-GB" sz="1400" b="1">
                  <a:latin typeface="Tahoma" panose="020B0604030504040204" pitchFamily="34" charset="0"/>
                </a:rPr>
                <a:t> (lux)</a:t>
              </a:r>
            </a:p>
          </p:txBody>
        </p:sp>
      </p:grpSp>
      <p:grpSp>
        <p:nvGrpSpPr>
          <p:cNvPr id="45" name="Group 4">
            <a:extLst>
              <a:ext uri="{FF2B5EF4-FFF2-40B4-BE49-F238E27FC236}">
                <a16:creationId xmlns:a16="http://schemas.microsoft.com/office/drawing/2014/main" id="{AAFD3ABF-E939-4CD7-99E1-D23216A1A451}"/>
              </a:ext>
            </a:extLst>
          </p:cNvPr>
          <p:cNvGrpSpPr>
            <a:grpSpLocks/>
          </p:cNvGrpSpPr>
          <p:nvPr/>
        </p:nvGrpSpPr>
        <p:grpSpPr bwMode="auto">
          <a:xfrm>
            <a:off x="4562454" y="1093238"/>
            <a:ext cx="4114800" cy="5029200"/>
            <a:chOff x="3072" y="960"/>
            <a:chExt cx="2592" cy="3264"/>
          </a:xfrm>
        </p:grpSpPr>
        <p:sp>
          <p:nvSpPr>
            <p:cNvPr id="46" name="Freeform 5">
              <a:extLst>
                <a:ext uri="{FF2B5EF4-FFF2-40B4-BE49-F238E27FC236}">
                  <a16:creationId xmlns:a16="http://schemas.microsoft.com/office/drawing/2014/main" id="{59D9A8F2-CEAC-42D1-87DD-B731A7F2726B}"/>
                </a:ext>
              </a:extLst>
            </p:cNvPr>
            <p:cNvSpPr>
              <a:spLocks/>
            </p:cNvSpPr>
            <p:nvPr/>
          </p:nvSpPr>
          <p:spPr bwMode="auto">
            <a:xfrm>
              <a:off x="3072" y="960"/>
              <a:ext cx="2592" cy="3264"/>
            </a:xfrm>
            <a:custGeom>
              <a:avLst/>
              <a:gdLst>
                <a:gd name="T0" fmla="*/ 0 w 2737"/>
                <a:gd name="T1" fmla="*/ 0 h 2737"/>
                <a:gd name="T2" fmla="*/ 1503 w 2737"/>
                <a:gd name="T3" fmla="*/ 0 h 2737"/>
                <a:gd name="T4" fmla="*/ 1503 w 2737"/>
                <a:gd name="T5" fmla="*/ 18979 h 2737"/>
                <a:gd name="T6" fmla="*/ 0 w 2737"/>
                <a:gd name="T7" fmla="*/ 18979 h 2737"/>
                <a:gd name="T8" fmla="*/ 0 w 2737"/>
                <a:gd name="T9" fmla="*/ 0 h 2737"/>
                <a:gd name="T10" fmla="*/ 0 60000 65536"/>
                <a:gd name="T11" fmla="*/ 0 60000 65536"/>
                <a:gd name="T12" fmla="*/ 0 60000 65536"/>
                <a:gd name="T13" fmla="*/ 0 60000 65536"/>
                <a:gd name="T14" fmla="*/ 0 60000 65536"/>
                <a:gd name="T15" fmla="*/ 0 w 2737"/>
                <a:gd name="T16" fmla="*/ 0 h 2737"/>
                <a:gd name="T17" fmla="*/ 2737 w 2737"/>
                <a:gd name="T18" fmla="*/ 2737 h 2737"/>
              </a:gdLst>
              <a:ahLst/>
              <a:cxnLst>
                <a:cxn ang="T10">
                  <a:pos x="T0" y="T1"/>
                </a:cxn>
                <a:cxn ang="T11">
                  <a:pos x="T2" y="T3"/>
                </a:cxn>
                <a:cxn ang="T12">
                  <a:pos x="T4" y="T5"/>
                </a:cxn>
                <a:cxn ang="T13">
                  <a:pos x="T6" y="T7"/>
                </a:cxn>
                <a:cxn ang="T14">
                  <a:pos x="T8" y="T9"/>
                </a:cxn>
              </a:cxnLst>
              <a:rect l="T15" t="T16" r="T17" b="T18"/>
              <a:pathLst>
                <a:path w="2737" h="2737">
                  <a:moveTo>
                    <a:pt x="0" y="0"/>
                  </a:moveTo>
                  <a:lnTo>
                    <a:pt x="2736" y="0"/>
                  </a:lnTo>
                  <a:lnTo>
                    <a:pt x="2736" y="2736"/>
                  </a:lnTo>
                  <a:lnTo>
                    <a:pt x="0" y="2736"/>
                  </a:lnTo>
                  <a:lnTo>
                    <a:pt x="0" y="0"/>
                  </a:lnTo>
                </a:path>
              </a:pathLst>
            </a:custGeom>
            <a:solidFill>
              <a:srgbClr val="FFFFFF"/>
            </a:solidFill>
            <a:ln w="12700" cap="rnd">
              <a:solidFill>
                <a:srgbClr val="000000"/>
              </a:solidFill>
              <a:round/>
              <a:headEnd/>
              <a:tailEnd/>
            </a:ln>
          </p:spPr>
          <p:txBody>
            <a:bodyPr/>
            <a:lstStyle/>
            <a:p>
              <a:endParaRPr lang="en-US"/>
            </a:p>
          </p:txBody>
        </p:sp>
        <p:sp>
          <p:nvSpPr>
            <p:cNvPr id="47" name="Rectangle 6">
              <a:extLst>
                <a:ext uri="{FF2B5EF4-FFF2-40B4-BE49-F238E27FC236}">
                  <a16:creationId xmlns:a16="http://schemas.microsoft.com/office/drawing/2014/main" id="{2FE09BD9-6465-4983-8166-DF210C2F430F}"/>
                </a:ext>
              </a:extLst>
            </p:cNvPr>
            <p:cNvSpPr>
              <a:spLocks noChangeArrowheads="1"/>
            </p:cNvSpPr>
            <p:nvPr/>
          </p:nvSpPr>
          <p:spPr bwMode="auto">
            <a:xfrm>
              <a:off x="3819" y="3452"/>
              <a:ext cx="100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0"/>
                </a:spcBef>
                <a:spcAft>
                  <a:spcPct val="10000"/>
                </a:spcAft>
                <a:buClrTx/>
                <a:buSzTx/>
                <a:buFontTx/>
                <a:buNone/>
              </a:pPr>
              <a:r>
                <a:rPr lang="tr-TR" sz="1400" b="1">
                  <a:latin typeface="Tahoma" panose="020B0604030504040204" pitchFamily="34" charset="0"/>
                </a:rPr>
                <a:t>Aydınlık düzeyi </a:t>
              </a:r>
            </a:p>
            <a:p>
              <a:pPr algn="ctr">
                <a:spcBef>
                  <a:spcPct val="0"/>
                </a:spcBef>
                <a:spcAft>
                  <a:spcPct val="10000"/>
                </a:spcAft>
                <a:buClrTx/>
                <a:buSzTx/>
                <a:buFontTx/>
                <a:buNone/>
              </a:pPr>
              <a:r>
                <a:rPr lang="en-GB" sz="1400" b="1">
                  <a:latin typeface="Tahoma" panose="020B0604030504040204" pitchFamily="34" charset="0"/>
                </a:rPr>
                <a:t>(lux)</a:t>
              </a:r>
            </a:p>
          </p:txBody>
        </p:sp>
        <p:sp>
          <p:nvSpPr>
            <p:cNvPr id="48" name="Rectangle 7">
              <a:extLst>
                <a:ext uri="{FF2B5EF4-FFF2-40B4-BE49-F238E27FC236}">
                  <a16:creationId xmlns:a16="http://schemas.microsoft.com/office/drawing/2014/main" id="{0DFD6296-5548-4716-89E5-BE227868FA74}"/>
                </a:ext>
              </a:extLst>
            </p:cNvPr>
            <p:cNvSpPr>
              <a:spLocks noChangeArrowheads="1"/>
            </p:cNvSpPr>
            <p:nvPr/>
          </p:nvSpPr>
          <p:spPr bwMode="auto">
            <a:xfrm rot="-5400000">
              <a:off x="2914" y="2620"/>
              <a:ext cx="98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spcBef>
                  <a:spcPct val="0"/>
                </a:spcBef>
                <a:spcAft>
                  <a:spcPct val="10000"/>
                </a:spcAft>
                <a:buClrTx/>
                <a:buSzTx/>
                <a:buFontTx/>
                <a:buNone/>
              </a:pPr>
              <a:r>
                <a:rPr lang="tr-TR" sz="1400" b="1">
                  <a:latin typeface="Tahoma" panose="020B0604030504040204" pitchFamily="34" charset="0"/>
                </a:rPr>
                <a:t>Yorgun çalışan</a:t>
              </a:r>
            </a:p>
            <a:p>
              <a:pPr>
                <a:spcBef>
                  <a:spcPct val="0"/>
                </a:spcBef>
                <a:spcAft>
                  <a:spcPct val="10000"/>
                </a:spcAft>
                <a:buClrTx/>
                <a:buSzTx/>
                <a:buFontTx/>
                <a:buNone/>
              </a:pPr>
              <a:r>
                <a:rPr lang="tr-TR" sz="1400" b="1">
                  <a:latin typeface="Tahoma" panose="020B0604030504040204" pitchFamily="34" charset="0"/>
                </a:rPr>
                <a:t> sayısı</a:t>
              </a:r>
              <a:r>
                <a:rPr lang="en-GB" sz="1400" b="1">
                  <a:latin typeface="Tahoma" panose="020B0604030504040204" pitchFamily="34" charset="0"/>
                </a:rPr>
                <a:t> (%)</a:t>
              </a:r>
            </a:p>
          </p:txBody>
        </p:sp>
        <p:sp>
          <p:nvSpPr>
            <p:cNvPr id="49" name="Freeform 8">
              <a:extLst>
                <a:ext uri="{FF2B5EF4-FFF2-40B4-BE49-F238E27FC236}">
                  <a16:creationId xmlns:a16="http://schemas.microsoft.com/office/drawing/2014/main" id="{94CA1104-7EB3-45E4-A8ED-6F23CA458B19}"/>
                </a:ext>
              </a:extLst>
            </p:cNvPr>
            <p:cNvSpPr>
              <a:spLocks/>
            </p:cNvSpPr>
            <p:nvPr/>
          </p:nvSpPr>
          <p:spPr bwMode="auto">
            <a:xfrm>
              <a:off x="4280" y="1620"/>
              <a:ext cx="1001" cy="925"/>
            </a:xfrm>
            <a:custGeom>
              <a:avLst/>
              <a:gdLst>
                <a:gd name="T0" fmla="*/ 1999 w 934"/>
                <a:gd name="T1" fmla="*/ 13386 h 708"/>
                <a:gd name="T2" fmla="*/ 1999 w 934"/>
                <a:gd name="T3" fmla="*/ 10026 h 708"/>
                <a:gd name="T4" fmla="*/ 0 w 934"/>
                <a:gd name="T5" fmla="*/ 0 h 708"/>
                <a:gd name="T6" fmla="*/ 0 w 934"/>
                <a:gd name="T7" fmla="*/ 3120 h 708"/>
                <a:gd name="T8" fmla="*/ 1999 w 934"/>
                <a:gd name="T9" fmla="*/ 13386 h 708"/>
                <a:gd name="T10" fmla="*/ 0 60000 65536"/>
                <a:gd name="T11" fmla="*/ 0 60000 65536"/>
                <a:gd name="T12" fmla="*/ 0 60000 65536"/>
                <a:gd name="T13" fmla="*/ 0 60000 65536"/>
                <a:gd name="T14" fmla="*/ 0 60000 65536"/>
                <a:gd name="T15" fmla="*/ 0 w 934"/>
                <a:gd name="T16" fmla="*/ 0 h 708"/>
                <a:gd name="T17" fmla="*/ 934 w 934"/>
                <a:gd name="T18" fmla="*/ 708 h 708"/>
              </a:gdLst>
              <a:ahLst/>
              <a:cxnLst>
                <a:cxn ang="T10">
                  <a:pos x="T0" y="T1"/>
                </a:cxn>
                <a:cxn ang="T11">
                  <a:pos x="T2" y="T3"/>
                </a:cxn>
                <a:cxn ang="T12">
                  <a:pos x="T4" y="T5"/>
                </a:cxn>
                <a:cxn ang="T13">
                  <a:pos x="T6" y="T7"/>
                </a:cxn>
                <a:cxn ang="T14">
                  <a:pos x="T8" y="T9"/>
                </a:cxn>
              </a:cxnLst>
              <a:rect l="T15" t="T16" r="T17" b="T18"/>
              <a:pathLst>
                <a:path w="934" h="708">
                  <a:moveTo>
                    <a:pt x="933" y="707"/>
                  </a:moveTo>
                  <a:lnTo>
                    <a:pt x="933" y="530"/>
                  </a:lnTo>
                  <a:lnTo>
                    <a:pt x="0" y="0"/>
                  </a:lnTo>
                  <a:lnTo>
                    <a:pt x="0" y="165"/>
                  </a:lnTo>
                  <a:lnTo>
                    <a:pt x="933" y="707"/>
                  </a:lnTo>
                </a:path>
              </a:pathLst>
            </a:custGeom>
            <a:solidFill>
              <a:schemeClr val="accent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0" name="Freeform 9">
              <a:extLst>
                <a:ext uri="{FF2B5EF4-FFF2-40B4-BE49-F238E27FC236}">
                  <a16:creationId xmlns:a16="http://schemas.microsoft.com/office/drawing/2014/main" id="{E7D7813A-0B8E-4702-A32D-6BD8CDC6BD3A}"/>
                </a:ext>
              </a:extLst>
            </p:cNvPr>
            <p:cNvSpPr>
              <a:spLocks/>
            </p:cNvSpPr>
            <p:nvPr/>
          </p:nvSpPr>
          <p:spPr bwMode="auto">
            <a:xfrm>
              <a:off x="3931" y="1443"/>
              <a:ext cx="1356" cy="1752"/>
            </a:xfrm>
            <a:custGeom>
              <a:avLst/>
              <a:gdLst>
                <a:gd name="T0" fmla="*/ 2 w 1265"/>
                <a:gd name="T1" fmla="*/ 0 h 1342"/>
                <a:gd name="T2" fmla="*/ 2710 w 1265"/>
                <a:gd name="T3" fmla="*/ 0 h 1342"/>
                <a:gd name="T4" fmla="*/ 2713 w 1265"/>
                <a:gd name="T5" fmla="*/ 0 h 1342"/>
                <a:gd name="T6" fmla="*/ 2713 w 1265"/>
                <a:gd name="T7" fmla="*/ 1 h 1342"/>
                <a:gd name="T8" fmla="*/ 2713 w 1265"/>
                <a:gd name="T9" fmla="*/ 60 h 1342"/>
                <a:gd name="T10" fmla="*/ 2713 w 1265"/>
                <a:gd name="T11" fmla="*/ 25136 h 1342"/>
                <a:gd name="T12" fmla="*/ 2713 w 1265"/>
                <a:gd name="T13" fmla="*/ 25139 h 1342"/>
                <a:gd name="T14" fmla="*/ 2713 w 1265"/>
                <a:gd name="T15" fmla="*/ 25183 h 1342"/>
                <a:gd name="T16" fmla="*/ 2710 w 1265"/>
                <a:gd name="T17" fmla="*/ 25183 h 1342"/>
                <a:gd name="T18" fmla="*/ 2 w 1265"/>
                <a:gd name="T19" fmla="*/ 25183 h 1342"/>
                <a:gd name="T20" fmla="*/ 1 w 1265"/>
                <a:gd name="T21" fmla="*/ 25183 h 1342"/>
                <a:gd name="T22" fmla="*/ 0 w 1265"/>
                <a:gd name="T23" fmla="*/ 25183 h 1342"/>
                <a:gd name="T24" fmla="*/ 0 w 1265"/>
                <a:gd name="T25" fmla="*/ 25139 h 1342"/>
                <a:gd name="T26" fmla="*/ 0 w 1265"/>
                <a:gd name="T27" fmla="*/ 25136 h 1342"/>
                <a:gd name="T28" fmla="*/ 0 w 1265"/>
                <a:gd name="T29" fmla="*/ 60 h 1342"/>
                <a:gd name="T30" fmla="*/ 0 w 1265"/>
                <a:gd name="T31" fmla="*/ 1 h 1342"/>
                <a:gd name="T32" fmla="*/ 0 w 1265"/>
                <a:gd name="T33" fmla="*/ 0 h 1342"/>
                <a:gd name="T34" fmla="*/ 1 w 1265"/>
                <a:gd name="T35" fmla="*/ 0 h 1342"/>
                <a:gd name="T36" fmla="*/ 2 w 1265"/>
                <a:gd name="T37" fmla="*/ 0 h 1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5"/>
                <a:gd name="T58" fmla="*/ 0 h 1342"/>
                <a:gd name="T59" fmla="*/ 1265 w 1265"/>
                <a:gd name="T60" fmla="*/ 1342 h 13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5" h="1342">
                  <a:moveTo>
                    <a:pt x="2" y="0"/>
                  </a:moveTo>
                  <a:lnTo>
                    <a:pt x="1262" y="0"/>
                  </a:lnTo>
                  <a:lnTo>
                    <a:pt x="1264" y="0"/>
                  </a:lnTo>
                  <a:lnTo>
                    <a:pt x="1264" y="1"/>
                  </a:lnTo>
                  <a:lnTo>
                    <a:pt x="1264" y="3"/>
                  </a:lnTo>
                  <a:lnTo>
                    <a:pt x="1264" y="1339"/>
                  </a:lnTo>
                  <a:lnTo>
                    <a:pt x="1264" y="1340"/>
                  </a:lnTo>
                  <a:lnTo>
                    <a:pt x="1264" y="1341"/>
                  </a:lnTo>
                  <a:lnTo>
                    <a:pt x="1262" y="1341"/>
                  </a:lnTo>
                  <a:lnTo>
                    <a:pt x="2" y="1341"/>
                  </a:lnTo>
                  <a:lnTo>
                    <a:pt x="1" y="1341"/>
                  </a:lnTo>
                  <a:lnTo>
                    <a:pt x="0" y="1341"/>
                  </a:lnTo>
                  <a:lnTo>
                    <a:pt x="0" y="1340"/>
                  </a:lnTo>
                  <a:lnTo>
                    <a:pt x="0" y="1339"/>
                  </a:lnTo>
                  <a:lnTo>
                    <a:pt x="0" y="3"/>
                  </a:lnTo>
                  <a:lnTo>
                    <a:pt x="0" y="1"/>
                  </a:lnTo>
                  <a:lnTo>
                    <a:pt x="0" y="0"/>
                  </a:lnTo>
                  <a:lnTo>
                    <a:pt x="1" y="0"/>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Line 10">
              <a:extLst>
                <a:ext uri="{FF2B5EF4-FFF2-40B4-BE49-F238E27FC236}">
                  <a16:creationId xmlns:a16="http://schemas.microsoft.com/office/drawing/2014/main" id="{77FE4470-8F57-4E82-A866-E602DD5BB417}"/>
                </a:ext>
              </a:extLst>
            </p:cNvPr>
            <p:cNvSpPr>
              <a:spLocks noChangeShapeType="1"/>
            </p:cNvSpPr>
            <p:nvPr/>
          </p:nvSpPr>
          <p:spPr bwMode="auto">
            <a:xfrm>
              <a:off x="3936" y="1794"/>
              <a:ext cx="13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1">
              <a:extLst>
                <a:ext uri="{FF2B5EF4-FFF2-40B4-BE49-F238E27FC236}">
                  <a16:creationId xmlns:a16="http://schemas.microsoft.com/office/drawing/2014/main" id="{558B0999-82F2-4083-85B4-2100490AF76C}"/>
                </a:ext>
              </a:extLst>
            </p:cNvPr>
            <p:cNvSpPr>
              <a:spLocks noChangeShapeType="1"/>
            </p:cNvSpPr>
            <p:nvPr/>
          </p:nvSpPr>
          <p:spPr bwMode="auto">
            <a:xfrm flipH="1">
              <a:off x="3927" y="1964"/>
              <a:ext cx="136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2">
              <a:extLst>
                <a:ext uri="{FF2B5EF4-FFF2-40B4-BE49-F238E27FC236}">
                  <a16:creationId xmlns:a16="http://schemas.microsoft.com/office/drawing/2014/main" id="{4B8EC0F7-9CF2-4E50-9E4A-5DCA655DCE8C}"/>
                </a:ext>
              </a:extLst>
            </p:cNvPr>
            <p:cNvSpPr>
              <a:spLocks noChangeShapeType="1"/>
            </p:cNvSpPr>
            <p:nvPr/>
          </p:nvSpPr>
          <p:spPr bwMode="auto">
            <a:xfrm>
              <a:off x="3936" y="2147"/>
              <a:ext cx="13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3">
              <a:extLst>
                <a:ext uri="{FF2B5EF4-FFF2-40B4-BE49-F238E27FC236}">
                  <a16:creationId xmlns:a16="http://schemas.microsoft.com/office/drawing/2014/main" id="{EC6DBAA0-E83F-4815-BDAB-042F0165FDDE}"/>
                </a:ext>
              </a:extLst>
            </p:cNvPr>
            <p:cNvSpPr>
              <a:spLocks noChangeShapeType="1"/>
            </p:cNvSpPr>
            <p:nvPr/>
          </p:nvSpPr>
          <p:spPr bwMode="auto">
            <a:xfrm flipH="1" flipV="1">
              <a:off x="3927" y="2660"/>
              <a:ext cx="1362"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4">
              <a:extLst>
                <a:ext uri="{FF2B5EF4-FFF2-40B4-BE49-F238E27FC236}">
                  <a16:creationId xmlns:a16="http://schemas.microsoft.com/office/drawing/2014/main" id="{2DE8537F-3FF5-4220-ADF5-DB9EF7B8F403}"/>
                </a:ext>
              </a:extLst>
            </p:cNvPr>
            <p:cNvSpPr>
              <a:spLocks noChangeShapeType="1"/>
            </p:cNvSpPr>
            <p:nvPr/>
          </p:nvSpPr>
          <p:spPr bwMode="auto">
            <a:xfrm>
              <a:off x="3936" y="2841"/>
              <a:ext cx="1345"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5">
              <a:extLst>
                <a:ext uri="{FF2B5EF4-FFF2-40B4-BE49-F238E27FC236}">
                  <a16:creationId xmlns:a16="http://schemas.microsoft.com/office/drawing/2014/main" id="{AFBE404F-6772-47B9-AB3B-4B9A41B6FDC8}"/>
                </a:ext>
              </a:extLst>
            </p:cNvPr>
            <p:cNvSpPr>
              <a:spLocks noChangeShapeType="1"/>
            </p:cNvSpPr>
            <p:nvPr/>
          </p:nvSpPr>
          <p:spPr bwMode="auto">
            <a:xfrm flipH="1" flipV="1">
              <a:off x="3929" y="3018"/>
              <a:ext cx="1358"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6">
              <a:extLst>
                <a:ext uri="{FF2B5EF4-FFF2-40B4-BE49-F238E27FC236}">
                  <a16:creationId xmlns:a16="http://schemas.microsoft.com/office/drawing/2014/main" id="{4CE9FCFE-87D9-4634-B3D5-D9EDC3829889}"/>
                </a:ext>
              </a:extLst>
            </p:cNvPr>
            <p:cNvSpPr>
              <a:spLocks noChangeShapeType="1"/>
            </p:cNvSpPr>
            <p:nvPr/>
          </p:nvSpPr>
          <p:spPr bwMode="auto">
            <a:xfrm flipV="1">
              <a:off x="4282" y="1439"/>
              <a:ext cx="0" cy="176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17">
              <a:extLst>
                <a:ext uri="{FF2B5EF4-FFF2-40B4-BE49-F238E27FC236}">
                  <a16:creationId xmlns:a16="http://schemas.microsoft.com/office/drawing/2014/main" id="{BB1FF380-8BF1-4AD5-9780-83BAFED15010}"/>
                </a:ext>
              </a:extLst>
            </p:cNvPr>
            <p:cNvSpPr>
              <a:spLocks noChangeShapeType="1"/>
            </p:cNvSpPr>
            <p:nvPr/>
          </p:nvSpPr>
          <p:spPr bwMode="auto">
            <a:xfrm>
              <a:off x="4515" y="1448"/>
              <a:ext cx="0" cy="17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18">
              <a:extLst>
                <a:ext uri="{FF2B5EF4-FFF2-40B4-BE49-F238E27FC236}">
                  <a16:creationId xmlns:a16="http://schemas.microsoft.com/office/drawing/2014/main" id="{EA7009EC-F8AB-4BA3-9A7D-2D67B36BAA70}"/>
                </a:ext>
              </a:extLst>
            </p:cNvPr>
            <p:cNvSpPr>
              <a:spLocks noChangeShapeType="1"/>
            </p:cNvSpPr>
            <p:nvPr/>
          </p:nvSpPr>
          <p:spPr bwMode="auto">
            <a:xfrm flipV="1">
              <a:off x="4704" y="1437"/>
              <a:ext cx="0" cy="17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9">
              <a:extLst>
                <a:ext uri="{FF2B5EF4-FFF2-40B4-BE49-F238E27FC236}">
                  <a16:creationId xmlns:a16="http://schemas.microsoft.com/office/drawing/2014/main" id="{BF088868-039F-4FF1-A259-384A4077DA64}"/>
                </a:ext>
              </a:extLst>
            </p:cNvPr>
            <p:cNvSpPr>
              <a:spLocks noChangeShapeType="1"/>
            </p:cNvSpPr>
            <p:nvPr/>
          </p:nvSpPr>
          <p:spPr bwMode="auto">
            <a:xfrm flipH="1">
              <a:off x="4855" y="1448"/>
              <a:ext cx="9" cy="17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0">
              <a:extLst>
                <a:ext uri="{FF2B5EF4-FFF2-40B4-BE49-F238E27FC236}">
                  <a16:creationId xmlns:a16="http://schemas.microsoft.com/office/drawing/2014/main" id="{018FF796-5A5C-496B-A91A-57E53A23B3C7}"/>
                </a:ext>
              </a:extLst>
            </p:cNvPr>
            <p:cNvSpPr>
              <a:spLocks noChangeShapeType="1"/>
            </p:cNvSpPr>
            <p:nvPr/>
          </p:nvSpPr>
          <p:spPr bwMode="auto">
            <a:xfrm flipH="1" flipV="1">
              <a:off x="4986" y="1437"/>
              <a:ext cx="10" cy="17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1">
              <a:extLst>
                <a:ext uri="{FF2B5EF4-FFF2-40B4-BE49-F238E27FC236}">
                  <a16:creationId xmlns:a16="http://schemas.microsoft.com/office/drawing/2014/main" id="{C2EBCBEC-3405-4C86-918F-C37F0528A9D5}"/>
                </a:ext>
              </a:extLst>
            </p:cNvPr>
            <p:cNvSpPr>
              <a:spLocks noChangeShapeType="1"/>
            </p:cNvSpPr>
            <p:nvPr/>
          </p:nvSpPr>
          <p:spPr bwMode="auto">
            <a:xfrm>
              <a:off x="5117" y="1448"/>
              <a:ext cx="0" cy="17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2">
              <a:extLst>
                <a:ext uri="{FF2B5EF4-FFF2-40B4-BE49-F238E27FC236}">
                  <a16:creationId xmlns:a16="http://schemas.microsoft.com/office/drawing/2014/main" id="{51CF5B51-FEB2-4C52-A1AC-8879FAF2E9B9}"/>
                </a:ext>
              </a:extLst>
            </p:cNvPr>
            <p:cNvSpPr>
              <a:spLocks noChangeShapeType="1"/>
            </p:cNvSpPr>
            <p:nvPr/>
          </p:nvSpPr>
          <p:spPr bwMode="auto">
            <a:xfrm flipV="1">
              <a:off x="3934" y="1613"/>
              <a:ext cx="1350"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3">
              <a:extLst>
                <a:ext uri="{FF2B5EF4-FFF2-40B4-BE49-F238E27FC236}">
                  <a16:creationId xmlns:a16="http://schemas.microsoft.com/office/drawing/2014/main" id="{416635CB-502E-41B5-AF71-CBEC816D827D}"/>
                </a:ext>
              </a:extLst>
            </p:cNvPr>
            <p:cNvSpPr>
              <a:spLocks noChangeShapeType="1"/>
            </p:cNvSpPr>
            <p:nvPr/>
          </p:nvSpPr>
          <p:spPr bwMode="auto">
            <a:xfrm>
              <a:off x="5210" y="1448"/>
              <a:ext cx="0" cy="17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4">
              <a:extLst>
                <a:ext uri="{FF2B5EF4-FFF2-40B4-BE49-F238E27FC236}">
                  <a16:creationId xmlns:a16="http://schemas.microsoft.com/office/drawing/2014/main" id="{7FE7A8FD-4650-4883-9CD4-FF49E5037586}"/>
                </a:ext>
              </a:extLst>
            </p:cNvPr>
            <p:cNvSpPr>
              <a:spLocks noChangeShapeType="1"/>
            </p:cNvSpPr>
            <p:nvPr/>
          </p:nvSpPr>
          <p:spPr bwMode="auto">
            <a:xfrm flipV="1">
              <a:off x="3937" y="2315"/>
              <a:ext cx="1340"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5">
              <a:extLst>
                <a:ext uri="{FF2B5EF4-FFF2-40B4-BE49-F238E27FC236}">
                  <a16:creationId xmlns:a16="http://schemas.microsoft.com/office/drawing/2014/main" id="{9E89B833-E324-4396-B056-830F680BE2A3}"/>
                </a:ext>
              </a:extLst>
            </p:cNvPr>
            <p:cNvSpPr>
              <a:spLocks noChangeShapeType="1"/>
            </p:cNvSpPr>
            <p:nvPr/>
          </p:nvSpPr>
          <p:spPr bwMode="auto">
            <a:xfrm>
              <a:off x="3934" y="2502"/>
              <a:ext cx="134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Rectangle 26">
              <a:extLst>
                <a:ext uri="{FF2B5EF4-FFF2-40B4-BE49-F238E27FC236}">
                  <a16:creationId xmlns:a16="http://schemas.microsoft.com/office/drawing/2014/main" id="{44A179C6-E5FD-42CC-9069-B90A586AE1B3}"/>
                </a:ext>
              </a:extLst>
            </p:cNvPr>
            <p:cNvSpPr>
              <a:spLocks noChangeArrowheads="1"/>
            </p:cNvSpPr>
            <p:nvPr/>
          </p:nvSpPr>
          <p:spPr bwMode="auto">
            <a:xfrm>
              <a:off x="3852" y="3215"/>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200</a:t>
              </a:r>
            </a:p>
          </p:txBody>
        </p:sp>
        <p:sp>
          <p:nvSpPr>
            <p:cNvPr id="68" name="Rectangle 27">
              <a:extLst>
                <a:ext uri="{FF2B5EF4-FFF2-40B4-BE49-F238E27FC236}">
                  <a16:creationId xmlns:a16="http://schemas.microsoft.com/office/drawing/2014/main" id="{131D9F80-1F56-49D6-AAE5-90E7F54BE299}"/>
                </a:ext>
              </a:extLst>
            </p:cNvPr>
            <p:cNvSpPr>
              <a:spLocks noChangeArrowheads="1"/>
            </p:cNvSpPr>
            <p:nvPr/>
          </p:nvSpPr>
          <p:spPr bwMode="auto">
            <a:xfrm>
              <a:off x="4135" y="3215"/>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300</a:t>
              </a:r>
            </a:p>
          </p:txBody>
        </p:sp>
        <p:sp>
          <p:nvSpPr>
            <p:cNvPr id="69" name="Rectangle 28">
              <a:extLst>
                <a:ext uri="{FF2B5EF4-FFF2-40B4-BE49-F238E27FC236}">
                  <a16:creationId xmlns:a16="http://schemas.microsoft.com/office/drawing/2014/main" id="{7E88097E-6CA9-4925-8820-D9493997D2D1}"/>
                </a:ext>
              </a:extLst>
            </p:cNvPr>
            <p:cNvSpPr>
              <a:spLocks noChangeArrowheads="1"/>
            </p:cNvSpPr>
            <p:nvPr/>
          </p:nvSpPr>
          <p:spPr bwMode="auto">
            <a:xfrm>
              <a:off x="4564" y="3215"/>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500</a:t>
              </a:r>
            </a:p>
          </p:txBody>
        </p:sp>
        <p:sp>
          <p:nvSpPr>
            <p:cNvPr id="70" name="Rectangle 29">
              <a:extLst>
                <a:ext uri="{FF2B5EF4-FFF2-40B4-BE49-F238E27FC236}">
                  <a16:creationId xmlns:a16="http://schemas.microsoft.com/office/drawing/2014/main" id="{1903FDF2-4C1F-4EE3-88DD-B1D99667484A}"/>
                </a:ext>
              </a:extLst>
            </p:cNvPr>
            <p:cNvSpPr>
              <a:spLocks noChangeArrowheads="1"/>
            </p:cNvSpPr>
            <p:nvPr/>
          </p:nvSpPr>
          <p:spPr bwMode="auto">
            <a:xfrm>
              <a:off x="4846" y="3215"/>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700</a:t>
              </a:r>
            </a:p>
          </p:txBody>
        </p:sp>
        <p:sp>
          <p:nvSpPr>
            <p:cNvPr id="71" name="Rectangle 30">
              <a:extLst>
                <a:ext uri="{FF2B5EF4-FFF2-40B4-BE49-F238E27FC236}">
                  <a16:creationId xmlns:a16="http://schemas.microsoft.com/office/drawing/2014/main" id="{A6483D57-42D8-4FB6-A7F6-B96C4FD16BB0}"/>
                </a:ext>
              </a:extLst>
            </p:cNvPr>
            <p:cNvSpPr>
              <a:spLocks noChangeArrowheads="1"/>
            </p:cNvSpPr>
            <p:nvPr/>
          </p:nvSpPr>
          <p:spPr bwMode="auto">
            <a:xfrm>
              <a:off x="5185" y="3215"/>
              <a:ext cx="35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1000</a:t>
              </a:r>
            </a:p>
          </p:txBody>
        </p:sp>
        <p:sp>
          <p:nvSpPr>
            <p:cNvPr id="72" name="Rectangle 31">
              <a:extLst>
                <a:ext uri="{FF2B5EF4-FFF2-40B4-BE49-F238E27FC236}">
                  <a16:creationId xmlns:a16="http://schemas.microsoft.com/office/drawing/2014/main" id="{84E19856-2081-47A9-9340-76379206BD52}"/>
                </a:ext>
              </a:extLst>
            </p:cNvPr>
            <p:cNvSpPr>
              <a:spLocks noChangeArrowheads="1"/>
            </p:cNvSpPr>
            <p:nvPr/>
          </p:nvSpPr>
          <p:spPr bwMode="auto">
            <a:xfrm>
              <a:off x="3715" y="3039"/>
              <a:ext cx="17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0</a:t>
              </a:r>
            </a:p>
          </p:txBody>
        </p:sp>
        <p:sp>
          <p:nvSpPr>
            <p:cNvPr id="73" name="Rectangle 32">
              <a:extLst>
                <a:ext uri="{FF2B5EF4-FFF2-40B4-BE49-F238E27FC236}">
                  <a16:creationId xmlns:a16="http://schemas.microsoft.com/office/drawing/2014/main" id="{78C17AEC-7B3E-49C2-A474-F7CD3A817CB8}"/>
                </a:ext>
              </a:extLst>
            </p:cNvPr>
            <p:cNvSpPr>
              <a:spLocks noChangeArrowheads="1"/>
            </p:cNvSpPr>
            <p:nvPr/>
          </p:nvSpPr>
          <p:spPr bwMode="auto">
            <a:xfrm>
              <a:off x="3650" y="2729"/>
              <a:ext cx="2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a:t>
              </a:r>
            </a:p>
          </p:txBody>
        </p:sp>
        <p:sp>
          <p:nvSpPr>
            <p:cNvPr id="74" name="Rectangle 33">
              <a:extLst>
                <a:ext uri="{FF2B5EF4-FFF2-40B4-BE49-F238E27FC236}">
                  <a16:creationId xmlns:a16="http://schemas.microsoft.com/office/drawing/2014/main" id="{787E5929-73C0-4B1D-A9D2-C4A5E68F1CD2}"/>
                </a:ext>
              </a:extLst>
            </p:cNvPr>
            <p:cNvSpPr>
              <a:spLocks noChangeArrowheads="1"/>
            </p:cNvSpPr>
            <p:nvPr/>
          </p:nvSpPr>
          <p:spPr bwMode="auto">
            <a:xfrm>
              <a:off x="3650" y="2406"/>
              <a:ext cx="2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40</a:t>
              </a:r>
            </a:p>
          </p:txBody>
        </p:sp>
        <p:sp>
          <p:nvSpPr>
            <p:cNvPr id="75" name="Rectangle 34">
              <a:extLst>
                <a:ext uri="{FF2B5EF4-FFF2-40B4-BE49-F238E27FC236}">
                  <a16:creationId xmlns:a16="http://schemas.microsoft.com/office/drawing/2014/main" id="{CEF07C5F-FD43-47AB-B0BC-7E87384042E9}"/>
                </a:ext>
              </a:extLst>
            </p:cNvPr>
            <p:cNvSpPr>
              <a:spLocks noChangeArrowheads="1"/>
            </p:cNvSpPr>
            <p:nvPr/>
          </p:nvSpPr>
          <p:spPr bwMode="auto">
            <a:xfrm>
              <a:off x="3650" y="2045"/>
              <a:ext cx="2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60</a:t>
              </a:r>
            </a:p>
          </p:txBody>
        </p:sp>
        <p:sp>
          <p:nvSpPr>
            <p:cNvPr id="76" name="Rectangle 35">
              <a:extLst>
                <a:ext uri="{FF2B5EF4-FFF2-40B4-BE49-F238E27FC236}">
                  <a16:creationId xmlns:a16="http://schemas.microsoft.com/office/drawing/2014/main" id="{76024BF4-EB78-44EA-9396-E669031F52B8}"/>
                </a:ext>
              </a:extLst>
            </p:cNvPr>
            <p:cNvSpPr>
              <a:spLocks noChangeArrowheads="1"/>
            </p:cNvSpPr>
            <p:nvPr/>
          </p:nvSpPr>
          <p:spPr bwMode="auto">
            <a:xfrm>
              <a:off x="3650" y="1684"/>
              <a:ext cx="2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80</a:t>
              </a:r>
            </a:p>
          </p:txBody>
        </p:sp>
        <p:sp>
          <p:nvSpPr>
            <p:cNvPr id="77" name="Rectangle 36">
              <a:extLst>
                <a:ext uri="{FF2B5EF4-FFF2-40B4-BE49-F238E27FC236}">
                  <a16:creationId xmlns:a16="http://schemas.microsoft.com/office/drawing/2014/main" id="{7BBE6FBC-9245-493C-9616-77CC044865EB}"/>
                </a:ext>
              </a:extLst>
            </p:cNvPr>
            <p:cNvSpPr>
              <a:spLocks noChangeArrowheads="1"/>
            </p:cNvSpPr>
            <p:nvPr/>
          </p:nvSpPr>
          <p:spPr bwMode="auto">
            <a:xfrm>
              <a:off x="3586" y="1344"/>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a:t>
              </a:r>
            </a:p>
          </p:txBody>
        </p:sp>
        <p:sp>
          <p:nvSpPr>
            <p:cNvPr id="78" name="Line 37">
              <a:extLst>
                <a:ext uri="{FF2B5EF4-FFF2-40B4-BE49-F238E27FC236}">
                  <a16:creationId xmlns:a16="http://schemas.microsoft.com/office/drawing/2014/main" id="{63AE9840-46A6-4BAE-B7CB-465406502A51}"/>
                </a:ext>
              </a:extLst>
            </p:cNvPr>
            <p:cNvSpPr>
              <a:spLocks noChangeShapeType="1"/>
            </p:cNvSpPr>
            <p:nvPr/>
          </p:nvSpPr>
          <p:spPr bwMode="auto">
            <a:xfrm>
              <a:off x="4280" y="1720"/>
              <a:ext cx="999" cy="7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9" name="AutoShape 38">
              <a:extLst>
                <a:ext uri="{FF2B5EF4-FFF2-40B4-BE49-F238E27FC236}">
                  <a16:creationId xmlns:a16="http://schemas.microsoft.com/office/drawing/2014/main" id="{C4D39581-3F17-4E0D-AC1D-9B1ACF348274}"/>
                </a:ext>
              </a:extLst>
            </p:cNvPr>
            <p:cNvSpPr>
              <a:spLocks noChangeArrowheads="1"/>
            </p:cNvSpPr>
            <p:nvPr/>
          </p:nvSpPr>
          <p:spPr bwMode="auto">
            <a:xfrm>
              <a:off x="3360" y="1449"/>
              <a:ext cx="96" cy="855"/>
            </a:xfrm>
            <a:prstGeom prst="upArrow">
              <a:avLst>
                <a:gd name="adj1" fmla="val 50000"/>
                <a:gd name="adj2" fmla="val 222656"/>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sp>
          <p:nvSpPr>
            <p:cNvPr id="80" name="AutoShape 39">
              <a:extLst>
                <a:ext uri="{FF2B5EF4-FFF2-40B4-BE49-F238E27FC236}">
                  <a16:creationId xmlns:a16="http://schemas.microsoft.com/office/drawing/2014/main" id="{59B6E5A0-DB22-48D9-ACB9-F95450454EA1}"/>
                </a:ext>
              </a:extLst>
            </p:cNvPr>
            <p:cNvSpPr>
              <a:spLocks noChangeArrowheads="1"/>
            </p:cNvSpPr>
            <p:nvPr/>
          </p:nvSpPr>
          <p:spPr bwMode="auto">
            <a:xfrm rot="5400000">
              <a:off x="5021" y="3292"/>
              <a:ext cx="96" cy="519"/>
            </a:xfrm>
            <a:prstGeom prst="upArrow">
              <a:avLst>
                <a:gd name="adj1" fmla="val 50000"/>
                <a:gd name="adj2" fmla="val 135156"/>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grpSp>
    </p:spTree>
    <p:extLst>
      <p:ext uri="{BB962C8B-B14F-4D97-AF65-F5344CB8AC3E}">
        <p14:creationId xmlns:p14="http://schemas.microsoft.com/office/powerpoint/2010/main" val="2616684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a:xfrm>
            <a:off x="250825" y="333375"/>
            <a:ext cx="7772400" cy="508000"/>
          </a:xfrm>
        </p:spPr>
        <p:txBody>
          <a:bodyPr>
            <a:noAutofit/>
          </a:bodyPr>
          <a:lstStyle/>
          <a:p>
            <a:pPr>
              <a:defRPr/>
            </a:pPr>
            <a:r>
              <a:rPr lang="tr-TR" dirty="0"/>
              <a:t>Aydınlatma ve Verimlilik</a:t>
            </a:r>
            <a:endParaRPr lang="nl-NL" dirty="0"/>
          </a:p>
        </p:txBody>
      </p:sp>
      <p:sp>
        <p:nvSpPr>
          <p:cNvPr id="98307" name="Rectangle 3"/>
          <p:cNvSpPr>
            <a:spLocks noGrp="1"/>
          </p:cNvSpPr>
          <p:nvPr>
            <p:ph sz="quarter" idx="1"/>
          </p:nvPr>
        </p:nvSpPr>
        <p:spPr>
          <a:xfrm>
            <a:off x="255588" y="981075"/>
            <a:ext cx="7772400" cy="4572000"/>
          </a:xfrm>
        </p:spPr>
        <p:txBody>
          <a:bodyPr/>
          <a:lstStyle/>
          <a:p>
            <a:endParaRPr lang="tr-TR" dirty="0"/>
          </a:p>
          <a:p>
            <a:endParaRPr lang="tr-TR" dirty="0"/>
          </a:p>
        </p:txBody>
      </p:sp>
      <p:grpSp>
        <p:nvGrpSpPr>
          <p:cNvPr id="81" name="Group 4">
            <a:extLst>
              <a:ext uri="{FF2B5EF4-FFF2-40B4-BE49-F238E27FC236}">
                <a16:creationId xmlns:a16="http://schemas.microsoft.com/office/drawing/2014/main" id="{C12DA54A-99DD-4CBE-9BAF-7C4E47F885B9}"/>
              </a:ext>
            </a:extLst>
          </p:cNvPr>
          <p:cNvGrpSpPr>
            <a:grpSpLocks/>
          </p:cNvGrpSpPr>
          <p:nvPr/>
        </p:nvGrpSpPr>
        <p:grpSpPr bwMode="auto">
          <a:xfrm>
            <a:off x="250825" y="1124744"/>
            <a:ext cx="4140200" cy="5029200"/>
            <a:chOff x="3056" y="960"/>
            <a:chExt cx="2608" cy="3264"/>
          </a:xfrm>
        </p:grpSpPr>
        <p:sp>
          <p:nvSpPr>
            <p:cNvPr id="82" name="Freeform 5">
              <a:extLst>
                <a:ext uri="{FF2B5EF4-FFF2-40B4-BE49-F238E27FC236}">
                  <a16:creationId xmlns:a16="http://schemas.microsoft.com/office/drawing/2014/main" id="{F15E6F29-C8FA-4B68-A607-073BF8E85E74}"/>
                </a:ext>
              </a:extLst>
            </p:cNvPr>
            <p:cNvSpPr>
              <a:spLocks/>
            </p:cNvSpPr>
            <p:nvPr/>
          </p:nvSpPr>
          <p:spPr bwMode="auto">
            <a:xfrm>
              <a:off x="3072" y="960"/>
              <a:ext cx="2592" cy="3264"/>
            </a:xfrm>
            <a:custGeom>
              <a:avLst/>
              <a:gdLst>
                <a:gd name="T0" fmla="*/ 0 w 2737"/>
                <a:gd name="T1" fmla="*/ 0 h 2738"/>
                <a:gd name="T2" fmla="*/ 1503 w 2737"/>
                <a:gd name="T3" fmla="*/ 0 h 2738"/>
                <a:gd name="T4" fmla="*/ 1503 w 2737"/>
                <a:gd name="T5" fmla="*/ 18914 h 2738"/>
                <a:gd name="T6" fmla="*/ 0 w 2737"/>
                <a:gd name="T7" fmla="*/ 18914 h 2738"/>
                <a:gd name="T8" fmla="*/ 0 w 2737"/>
                <a:gd name="T9" fmla="*/ 0 h 2738"/>
                <a:gd name="T10" fmla="*/ 0 60000 65536"/>
                <a:gd name="T11" fmla="*/ 0 60000 65536"/>
                <a:gd name="T12" fmla="*/ 0 60000 65536"/>
                <a:gd name="T13" fmla="*/ 0 60000 65536"/>
                <a:gd name="T14" fmla="*/ 0 60000 65536"/>
                <a:gd name="T15" fmla="*/ 0 w 2737"/>
                <a:gd name="T16" fmla="*/ 0 h 2738"/>
                <a:gd name="T17" fmla="*/ 2737 w 2737"/>
                <a:gd name="T18" fmla="*/ 2738 h 2738"/>
              </a:gdLst>
              <a:ahLst/>
              <a:cxnLst>
                <a:cxn ang="T10">
                  <a:pos x="T0" y="T1"/>
                </a:cxn>
                <a:cxn ang="T11">
                  <a:pos x="T2" y="T3"/>
                </a:cxn>
                <a:cxn ang="T12">
                  <a:pos x="T4" y="T5"/>
                </a:cxn>
                <a:cxn ang="T13">
                  <a:pos x="T6" y="T7"/>
                </a:cxn>
                <a:cxn ang="T14">
                  <a:pos x="T8" y="T9"/>
                </a:cxn>
              </a:cxnLst>
              <a:rect l="T15" t="T16" r="T17" b="T18"/>
              <a:pathLst>
                <a:path w="2737" h="2738">
                  <a:moveTo>
                    <a:pt x="0" y="0"/>
                  </a:moveTo>
                  <a:lnTo>
                    <a:pt x="2736" y="0"/>
                  </a:lnTo>
                  <a:lnTo>
                    <a:pt x="2736" y="2737"/>
                  </a:lnTo>
                  <a:lnTo>
                    <a:pt x="0" y="2737"/>
                  </a:lnTo>
                  <a:lnTo>
                    <a:pt x="0" y="0"/>
                  </a:lnTo>
                </a:path>
              </a:pathLst>
            </a:custGeom>
            <a:solidFill>
              <a:srgbClr val="FFFFFF"/>
            </a:solidFill>
            <a:ln w="12700" cap="rnd">
              <a:solidFill>
                <a:srgbClr val="000000"/>
              </a:solidFill>
              <a:round/>
              <a:headEnd/>
              <a:tailEnd/>
            </a:ln>
          </p:spPr>
          <p:txBody>
            <a:bodyPr/>
            <a:lstStyle/>
            <a:p>
              <a:endParaRPr lang="en-US"/>
            </a:p>
          </p:txBody>
        </p:sp>
        <p:grpSp>
          <p:nvGrpSpPr>
            <p:cNvPr id="83" name="Group 6">
              <a:extLst>
                <a:ext uri="{FF2B5EF4-FFF2-40B4-BE49-F238E27FC236}">
                  <a16:creationId xmlns:a16="http://schemas.microsoft.com/office/drawing/2014/main" id="{192A23EA-FDFB-4D3F-9A5F-A5323C384535}"/>
                </a:ext>
              </a:extLst>
            </p:cNvPr>
            <p:cNvGrpSpPr>
              <a:grpSpLocks/>
            </p:cNvGrpSpPr>
            <p:nvPr/>
          </p:nvGrpSpPr>
          <p:grpSpPr bwMode="auto">
            <a:xfrm>
              <a:off x="3056" y="1223"/>
              <a:ext cx="2495" cy="2222"/>
              <a:chOff x="3056" y="1223"/>
              <a:chExt cx="2495" cy="2222"/>
            </a:xfrm>
          </p:grpSpPr>
          <p:sp>
            <p:nvSpPr>
              <p:cNvPr id="84" name="Rectangle 7">
                <a:extLst>
                  <a:ext uri="{FF2B5EF4-FFF2-40B4-BE49-F238E27FC236}">
                    <a16:creationId xmlns:a16="http://schemas.microsoft.com/office/drawing/2014/main" id="{EF7CA32B-7C2C-4EBF-A20C-9F96D868B425}"/>
                  </a:ext>
                </a:extLst>
              </p:cNvPr>
              <p:cNvSpPr>
                <a:spLocks noChangeArrowheads="1"/>
              </p:cNvSpPr>
              <p:nvPr/>
            </p:nvSpPr>
            <p:spPr bwMode="auto">
              <a:xfrm>
                <a:off x="5000" y="1248"/>
                <a:ext cx="55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spcAft>
                    <a:spcPct val="10000"/>
                  </a:spcAft>
                  <a:buClrTx/>
                  <a:buSzTx/>
                  <a:buFontTx/>
                  <a:buNone/>
                </a:pPr>
                <a:r>
                  <a:rPr lang="tr-TR" sz="1400" b="1">
                    <a:latin typeface="Tahoma" panose="020B0604030504040204" pitchFamily="34" charset="0"/>
                  </a:rPr>
                  <a:t>Kolay iş</a:t>
                </a:r>
                <a:endParaRPr lang="nl-NL" sz="1400" b="1">
                  <a:latin typeface="Tahoma" panose="020B0604030504040204" pitchFamily="34" charset="0"/>
                </a:endParaRPr>
              </a:p>
            </p:txBody>
          </p:sp>
          <p:sp>
            <p:nvSpPr>
              <p:cNvPr id="85" name="Rectangle 8">
                <a:extLst>
                  <a:ext uri="{FF2B5EF4-FFF2-40B4-BE49-F238E27FC236}">
                    <a16:creationId xmlns:a16="http://schemas.microsoft.com/office/drawing/2014/main" id="{C3984C34-CE58-49AA-BC47-2FB44F2135E3}"/>
                  </a:ext>
                </a:extLst>
              </p:cNvPr>
              <p:cNvSpPr>
                <a:spLocks noChangeArrowheads="1"/>
              </p:cNvSpPr>
              <p:nvPr/>
            </p:nvSpPr>
            <p:spPr bwMode="auto">
              <a:xfrm>
                <a:off x="4997" y="2467"/>
                <a:ext cx="42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spcAft>
                    <a:spcPct val="10000"/>
                  </a:spcAft>
                  <a:buClrTx/>
                  <a:buSzTx/>
                  <a:buFontTx/>
                  <a:buNone/>
                </a:pPr>
                <a:r>
                  <a:rPr lang="tr-TR" sz="1400" b="1">
                    <a:latin typeface="Tahoma" panose="020B0604030504040204" pitchFamily="34" charset="0"/>
                  </a:rPr>
                  <a:t>Zor iş</a:t>
                </a:r>
                <a:endParaRPr lang="en-GB" sz="1400" b="1">
                  <a:latin typeface="Tahoma" panose="020B0604030504040204" pitchFamily="34" charset="0"/>
                </a:endParaRPr>
              </a:p>
            </p:txBody>
          </p:sp>
          <p:sp>
            <p:nvSpPr>
              <p:cNvPr id="86" name="Rectangle 9">
                <a:extLst>
                  <a:ext uri="{FF2B5EF4-FFF2-40B4-BE49-F238E27FC236}">
                    <a16:creationId xmlns:a16="http://schemas.microsoft.com/office/drawing/2014/main" id="{80235014-8FC7-481A-B423-77A4A2384D3A}"/>
                  </a:ext>
                </a:extLst>
              </p:cNvPr>
              <p:cNvSpPr>
                <a:spLocks noChangeArrowheads="1"/>
              </p:cNvSpPr>
              <p:nvPr/>
            </p:nvSpPr>
            <p:spPr bwMode="auto">
              <a:xfrm rot="-5400000">
                <a:off x="2735" y="2428"/>
                <a:ext cx="98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spcBef>
                    <a:spcPct val="0"/>
                  </a:spcBef>
                  <a:spcAft>
                    <a:spcPct val="10000"/>
                  </a:spcAft>
                  <a:buClrTx/>
                  <a:buSzTx/>
                  <a:buFontTx/>
                  <a:buNone/>
                </a:pPr>
                <a:r>
                  <a:rPr lang="tr-TR" sz="1400" b="1">
                    <a:latin typeface="Tahoma" panose="020B0604030504040204" pitchFamily="34" charset="0"/>
                  </a:rPr>
                  <a:t>Hataların bağıl</a:t>
                </a:r>
              </a:p>
              <a:p>
                <a:pPr>
                  <a:spcBef>
                    <a:spcPct val="0"/>
                  </a:spcBef>
                  <a:spcAft>
                    <a:spcPct val="10000"/>
                  </a:spcAft>
                  <a:buClrTx/>
                  <a:buSzTx/>
                  <a:buFontTx/>
                  <a:buNone/>
                </a:pPr>
                <a:r>
                  <a:rPr lang="tr-TR" sz="1400" b="1">
                    <a:latin typeface="Tahoma" panose="020B0604030504040204" pitchFamily="34" charset="0"/>
                  </a:rPr>
                  <a:t> azalması</a:t>
                </a:r>
                <a:r>
                  <a:rPr lang="en-GB" sz="1400" b="1">
                    <a:latin typeface="Tahoma" panose="020B0604030504040204" pitchFamily="34" charset="0"/>
                  </a:rPr>
                  <a:t> (%)</a:t>
                </a:r>
              </a:p>
            </p:txBody>
          </p:sp>
          <p:sp>
            <p:nvSpPr>
              <p:cNvPr id="87" name="Freeform 10">
                <a:extLst>
                  <a:ext uri="{FF2B5EF4-FFF2-40B4-BE49-F238E27FC236}">
                    <a16:creationId xmlns:a16="http://schemas.microsoft.com/office/drawing/2014/main" id="{60D21A72-1C04-4155-8547-6F34E826DEE5}"/>
                  </a:ext>
                </a:extLst>
              </p:cNvPr>
              <p:cNvSpPr>
                <a:spLocks/>
              </p:cNvSpPr>
              <p:nvPr/>
            </p:nvSpPr>
            <p:spPr bwMode="auto">
              <a:xfrm>
                <a:off x="3838" y="1381"/>
                <a:ext cx="1123" cy="1509"/>
              </a:xfrm>
              <a:custGeom>
                <a:avLst/>
                <a:gdLst>
                  <a:gd name="T0" fmla="*/ 0 w 1149"/>
                  <a:gd name="T1" fmla="*/ 0 h 1203"/>
                  <a:gd name="T2" fmla="*/ 892 w 1149"/>
                  <a:gd name="T3" fmla="*/ 14543 h 1203"/>
                  <a:gd name="T4" fmla="*/ 892 w 1149"/>
                  <a:gd name="T5" fmla="*/ 1563 h 1203"/>
                  <a:gd name="T6" fmla="*/ 493 w 1149"/>
                  <a:gd name="T7" fmla="*/ 1 h 1203"/>
                  <a:gd name="T8" fmla="*/ 0 w 1149"/>
                  <a:gd name="T9" fmla="*/ 0 h 1203"/>
                  <a:gd name="T10" fmla="*/ 0 60000 65536"/>
                  <a:gd name="T11" fmla="*/ 0 60000 65536"/>
                  <a:gd name="T12" fmla="*/ 0 60000 65536"/>
                  <a:gd name="T13" fmla="*/ 0 60000 65536"/>
                  <a:gd name="T14" fmla="*/ 0 60000 65536"/>
                  <a:gd name="T15" fmla="*/ 0 w 1149"/>
                  <a:gd name="T16" fmla="*/ 0 h 1203"/>
                  <a:gd name="T17" fmla="*/ 1149 w 1149"/>
                  <a:gd name="T18" fmla="*/ 1203 h 1203"/>
                </a:gdLst>
                <a:ahLst/>
                <a:cxnLst>
                  <a:cxn ang="T10">
                    <a:pos x="T0" y="T1"/>
                  </a:cxn>
                  <a:cxn ang="T11">
                    <a:pos x="T2" y="T3"/>
                  </a:cxn>
                  <a:cxn ang="T12">
                    <a:pos x="T4" y="T5"/>
                  </a:cxn>
                  <a:cxn ang="T13">
                    <a:pos x="T6" y="T7"/>
                  </a:cxn>
                  <a:cxn ang="T14">
                    <a:pos x="T8" y="T9"/>
                  </a:cxn>
                </a:cxnLst>
                <a:rect l="T15" t="T16" r="T17" b="T18"/>
                <a:pathLst>
                  <a:path w="1149" h="1203">
                    <a:moveTo>
                      <a:pt x="0" y="0"/>
                    </a:moveTo>
                    <a:lnTo>
                      <a:pt x="1148" y="1202"/>
                    </a:lnTo>
                    <a:lnTo>
                      <a:pt x="1148" y="129"/>
                    </a:lnTo>
                    <a:lnTo>
                      <a:pt x="633" y="1"/>
                    </a:lnTo>
                    <a:lnTo>
                      <a:pt x="0" y="0"/>
                    </a:lnTo>
                  </a:path>
                </a:pathLst>
              </a:custGeom>
              <a:solidFill>
                <a:schemeClr val="accent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8" name="Freeform 11">
                <a:extLst>
                  <a:ext uri="{FF2B5EF4-FFF2-40B4-BE49-F238E27FC236}">
                    <a16:creationId xmlns:a16="http://schemas.microsoft.com/office/drawing/2014/main" id="{8143A51B-E965-4981-8B1D-AE7F6FA3482D}"/>
                  </a:ext>
                </a:extLst>
              </p:cNvPr>
              <p:cNvSpPr>
                <a:spLocks/>
              </p:cNvSpPr>
              <p:nvPr/>
            </p:nvSpPr>
            <p:spPr bwMode="auto">
              <a:xfrm>
                <a:off x="3776" y="1381"/>
                <a:ext cx="1191" cy="1630"/>
              </a:xfrm>
              <a:custGeom>
                <a:avLst/>
                <a:gdLst>
                  <a:gd name="T0" fmla="*/ 0 w 1218"/>
                  <a:gd name="T1" fmla="*/ 0 h 1300"/>
                  <a:gd name="T2" fmla="*/ 950 w 1218"/>
                  <a:gd name="T3" fmla="*/ 0 h 1300"/>
                  <a:gd name="T4" fmla="*/ 950 w 1218"/>
                  <a:gd name="T5" fmla="*/ 15648 h 1300"/>
                  <a:gd name="T6" fmla="*/ 0 w 1218"/>
                  <a:gd name="T7" fmla="*/ 15648 h 1300"/>
                  <a:gd name="T8" fmla="*/ 0 w 1218"/>
                  <a:gd name="T9" fmla="*/ 0 h 1300"/>
                  <a:gd name="T10" fmla="*/ 0 60000 65536"/>
                  <a:gd name="T11" fmla="*/ 0 60000 65536"/>
                  <a:gd name="T12" fmla="*/ 0 60000 65536"/>
                  <a:gd name="T13" fmla="*/ 0 60000 65536"/>
                  <a:gd name="T14" fmla="*/ 0 60000 65536"/>
                  <a:gd name="T15" fmla="*/ 0 w 1218"/>
                  <a:gd name="T16" fmla="*/ 0 h 1300"/>
                  <a:gd name="T17" fmla="*/ 1218 w 1218"/>
                  <a:gd name="T18" fmla="*/ 1300 h 1300"/>
                </a:gdLst>
                <a:ahLst/>
                <a:cxnLst>
                  <a:cxn ang="T10">
                    <a:pos x="T0" y="T1"/>
                  </a:cxn>
                  <a:cxn ang="T11">
                    <a:pos x="T2" y="T3"/>
                  </a:cxn>
                  <a:cxn ang="T12">
                    <a:pos x="T4" y="T5"/>
                  </a:cxn>
                  <a:cxn ang="T13">
                    <a:pos x="T6" y="T7"/>
                  </a:cxn>
                  <a:cxn ang="T14">
                    <a:pos x="T8" y="T9"/>
                  </a:cxn>
                </a:cxnLst>
                <a:rect l="T15" t="T16" r="T17" b="T18"/>
                <a:pathLst>
                  <a:path w="1218" h="1300">
                    <a:moveTo>
                      <a:pt x="0" y="0"/>
                    </a:moveTo>
                    <a:lnTo>
                      <a:pt x="1217" y="0"/>
                    </a:lnTo>
                    <a:lnTo>
                      <a:pt x="1217" y="1299"/>
                    </a:lnTo>
                    <a:lnTo>
                      <a:pt x="0" y="129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Line 12">
                <a:extLst>
                  <a:ext uri="{FF2B5EF4-FFF2-40B4-BE49-F238E27FC236}">
                    <a16:creationId xmlns:a16="http://schemas.microsoft.com/office/drawing/2014/main" id="{4A4D6279-4A9E-44B9-952C-A56C561FD01B}"/>
                  </a:ext>
                </a:extLst>
              </p:cNvPr>
              <p:cNvSpPr>
                <a:spLocks noChangeShapeType="1"/>
              </p:cNvSpPr>
              <p:nvPr/>
            </p:nvSpPr>
            <p:spPr bwMode="auto">
              <a:xfrm>
                <a:off x="3779" y="1707"/>
                <a:ext cx="118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3">
                <a:extLst>
                  <a:ext uri="{FF2B5EF4-FFF2-40B4-BE49-F238E27FC236}">
                    <a16:creationId xmlns:a16="http://schemas.microsoft.com/office/drawing/2014/main" id="{494378C1-3328-4274-B029-78FCC32B1365}"/>
                  </a:ext>
                </a:extLst>
              </p:cNvPr>
              <p:cNvSpPr>
                <a:spLocks noChangeShapeType="1"/>
              </p:cNvSpPr>
              <p:nvPr/>
            </p:nvSpPr>
            <p:spPr bwMode="auto">
              <a:xfrm flipH="1" flipV="1">
                <a:off x="3773" y="1863"/>
                <a:ext cx="1196"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14">
                <a:extLst>
                  <a:ext uri="{FF2B5EF4-FFF2-40B4-BE49-F238E27FC236}">
                    <a16:creationId xmlns:a16="http://schemas.microsoft.com/office/drawing/2014/main" id="{A37F3620-DB42-444C-A105-1DF18BACA7F3}"/>
                  </a:ext>
                </a:extLst>
              </p:cNvPr>
              <p:cNvSpPr>
                <a:spLocks noChangeShapeType="1"/>
              </p:cNvSpPr>
              <p:nvPr/>
            </p:nvSpPr>
            <p:spPr bwMode="auto">
              <a:xfrm>
                <a:off x="3779" y="2034"/>
                <a:ext cx="118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5">
                <a:extLst>
                  <a:ext uri="{FF2B5EF4-FFF2-40B4-BE49-F238E27FC236}">
                    <a16:creationId xmlns:a16="http://schemas.microsoft.com/office/drawing/2014/main" id="{D089B3B1-E684-4D65-8EC7-B564F68BDC00}"/>
                  </a:ext>
                </a:extLst>
              </p:cNvPr>
              <p:cNvSpPr>
                <a:spLocks noChangeShapeType="1"/>
              </p:cNvSpPr>
              <p:nvPr/>
            </p:nvSpPr>
            <p:spPr bwMode="auto">
              <a:xfrm flipH="1">
                <a:off x="3773" y="2195"/>
                <a:ext cx="11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16">
                <a:extLst>
                  <a:ext uri="{FF2B5EF4-FFF2-40B4-BE49-F238E27FC236}">
                    <a16:creationId xmlns:a16="http://schemas.microsoft.com/office/drawing/2014/main" id="{FF28FC97-D1E7-4321-A8A0-35240D37BEDC}"/>
                  </a:ext>
                </a:extLst>
              </p:cNvPr>
              <p:cNvSpPr>
                <a:spLocks noChangeShapeType="1"/>
              </p:cNvSpPr>
              <p:nvPr/>
            </p:nvSpPr>
            <p:spPr bwMode="auto">
              <a:xfrm>
                <a:off x="3783" y="2361"/>
                <a:ext cx="11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17">
                <a:extLst>
                  <a:ext uri="{FF2B5EF4-FFF2-40B4-BE49-F238E27FC236}">
                    <a16:creationId xmlns:a16="http://schemas.microsoft.com/office/drawing/2014/main" id="{345B5B54-D6CF-4E98-B21F-84DE8AF6A6FA}"/>
                  </a:ext>
                </a:extLst>
              </p:cNvPr>
              <p:cNvSpPr>
                <a:spLocks noChangeShapeType="1"/>
              </p:cNvSpPr>
              <p:nvPr/>
            </p:nvSpPr>
            <p:spPr bwMode="auto">
              <a:xfrm flipH="1">
                <a:off x="3773" y="2520"/>
                <a:ext cx="11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18">
                <a:extLst>
                  <a:ext uri="{FF2B5EF4-FFF2-40B4-BE49-F238E27FC236}">
                    <a16:creationId xmlns:a16="http://schemas.microsoft.com/office/drawing/2014/main" id="{CBC2E6D2-DEC9-477A-97E2-212EC9B2EA33}"/>
                  </a:ext>
                </a:extLst>
              </p:cNvPr>
              <p:cNvSpPr>
                <a:spLocks noChangeShapeType="1"/>
              </p:cNvSpPr>
              <p:nvPr/>
            </p:nvSpPr>
            <p:spPr bwMode="auto">
              <a:xfrm>
                <a:off x="3779" y="2684"/>
                <a:ext cx="118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19">
                <a:extLst>
                  <a:ext uri="{FF2B5EF4-FFF2-40B4-BE49-F238E27FC236}">
                    <a16:creationId xmlns:a16="http://schemas.microsoft.com/office/drawing/2014/main" id="{BE0B7FDF-AD05-4181-93D5-A0461E1EC356}"/>
                  </a:ext>
                </a:extLst>
              </p:cNvPr>
              <p:cNvSpPr>
                <a:spLocks noChangeShapeType="1"/>
              </p:cNvSpPr>
              <p:nvPr/>
            </p:nvSpPr>
            <p:spPr bwMode="auto">
              <a:xfrm flipH="1">
                <a:off x="3773" y="2846"/>
                <a:ext cx="1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0">
                <a:extLst>
                  <a:ext uri="{FF2B5EF4-FFF2-40B4-BE49-F238E27FC236}">
                    <a16:creationId xmlns:a16="http://schemas.microsoft.com/office/drawing/2014/main" id="{EC29EB15-F14C-47BE-9131-7892A4FFAA8F}"/>
                  </a:ext>
                </a:extLst>
              </p:cNvPr>
              <p:cNvSpPr>
                <a:spLocks noChangeShapeType="1"/>
              </p:cNvSpPr>
              <p:nvPr/>
            </p:nvSpPr>
            <p:spPr bwMode="auto">
              <a:xfrm flipV="1">
                <a:off x="4087" y="1376"/>
                <a:ext cx="0" cy="16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21">
                <a:extLst>
                  <a:ext uri="{FF2B5EF4-FFF2-40B4-BE49-F238E27FC236}">
                    <a16:creationId xmlns:a16="http://schemas.microsoft.com/office/drawing/2014/main" id="{1B4FBD85-D88A-4341-9A83-1935C93D4193}"/>
                  </a:ext>
                </a:extLst>
              </p:cNvPr>
              <p:cNvSpPr>
                <a:spLocks noChangeShapeType="1"/>
              </p:cNvSpPr>
              <p:nvPr/>
            </p:nvSpPr>
            <p:spPr bwMode="auto">
              <a:xfrm flipH="1">
                <a:off x="4289" y="1386"/>
                <a:ext cx="10" cy="16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22">
                <a:extLst>
                  <a:ext uri="{FF2B5EF4-FFF2-40B4-BE49-F238E27FC236}">
                    <a16:creationId xmlns:a16="http://schemas.microsoft.com/office/drawing/2014/main" id="{DE5ADA9D-80E2-45AC-97BD-8FC30D68BA58}"/>
                  </a:ext>
                </a:extLst>
              </p:cNvPr>
              <p:cNvSpPr>
                <a:spLocks noChangeShapeType="1"/>
              </p:cNvSpPr>
              <p:nvPr/>
            </p:nvSpPr>
            <p:spPr bwMode="auto">
              <a:xfrm flipV="1">
                <a:off x="4460" y="1376"/>
                <a:ext cx="0" cy="16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23">
                <a:extLst>
                  <a:ext uri="{FF2B5EF4-FFF2-40B4-BE49-F238E27FC236}">
                    <a16:creationId xmlns:a16="http://schemas.microsoft.com/office/drawing/2014/main" id="{0D13B347-7C8C-466A-8BBE-DC603539218D}"/>
                  </a:ext>
                </a:extLst>
              </p:cNvPr>
              <p:cNvSpPr>
                <a:spLocks noChangeShapeType="1"/>
              </p:cNvSpPr>
              <p:nvPr/>
            </p:nvSpPr>
            <p:spPr bwMode="auto">
              <a:xfrm flipH="1">
                <a:off x="4593" y="1386"/>
                <a:ext cx="9" cy="16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24">
                <a:extLst>
                  <a:ext uri="{FF2B5EF4-FFF2-40B4-BE49-F238E27FC236}">
                    <a16:creationId xmlns:a16="http://schemas.microsoft.com/office/drawing/2014/main" id="{9A4AE33E-D670-45D1-AE1E-2AC66ED4E96A}"/>
                  </a:ext>
                </a:extLst>
              </p:cNvPr>
              <p:cNvSpPr>
                <a:spLocks noChangeShapeType="1"/>
              </p:cNvSpPr>
              <p:nvPr/>
            </p:nvSpPr>
            <p:spPr bwMode="auto">
              <a:xfrm flipV="1">
                <a:off x="4715" y="1376"/>
                <a:ext cx="0" cy="16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25">
                <a:extLst>
                  <a:ext uri="{FF2B5EF4-FFF2-40B4-BE49-F238E27FC236}">
                    <a16:creationId xmlns:a16="http://schemas.microsoft.com/office/drawing/2014/main" id="{97804645-F654-4D43-AB79-FA0BCBD46294}"/>
                  </a:ext>
                </a:extLst>
              </p:cNvPr>
              <p:cNvSpPr>
                <a:spLocks noChangeShapeType="1"/>
              </p:cNvSpPr>
              <p:nvPr/>
            </p:nvSpPr>
            <p:spPr bwMode="auto">
              <a:xfrm>
                <a:off x="4823" y="1385"/>
                <a:ext cx="1" cy="16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6">
                <a:extLst>
                  <a:ext uri="{FF2B5EF4-FFF2-40B4-BE49-F238E27FC236}">
                    <a16:creationId xmlns:a16="http://schemas.microsoft.com/office/drawing/2014/main" id="{A2B2302F-C965-48C4-89A8-5B27C2C69720}"/>
                  </a:ext>
                </a:extLst>
              </p:cNvPr>
              <p:cNvSpPr>
                <a:spLocks noChangeShapeType="1"/>
              </p:cNvSpPr>
              <p:nvPr/>
            </p:nvSpPr>
            <p:spPr bwMode="auto">
              <a:xfrm>
                <a:off x="3778" y="1544"/>
                <a:ext cx="118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27">
                <a:extLst>
                  <a:ext uri="{FF2B5EF4-FFF2-40B4-BE49-F238E27FC236}">
                    <a16:creationId xmlns:a16="http://schemas.microsoft.com/office/drawing/2014/main" id="{C6170197-7D72-4306-A469-F54C53E0660F}"/>
                  </a:ext>
                </a:extLst>
              </p:cNvPr>
              <p:cNvSpPr>
                <a:spLocks noChangeShapeType="1"/>
              </p:cNvSpPr>
              <p:nvPr/>
            </p:nvSpPr>
            <p:spPr bwMode="auto">
              <a:xfrm flipH="1">
                <a:off x="3773" y="1381"/>
                <a:ext cx="11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28">
                <a:extLst>
                  <a:ext uri="{FF2B5EF4-FFF2-40B4-BE49-F238E27FC236}">
                    <a16:creationId xmlns:a16="http://schemas.microsoft.com/office/drawing/2014/main" id="{145867C0-081D-46EC-A713-DD1DDE93393A}"/>
                  </a:ext>
                </a:extLst>
              </p:cNvPr>
              <p:cNvSpPr>
                <a:spLocks noChangeShapeType="1"/>
              </p:cNvSpPr>
              <p:nvPr/>
            </p:nvSpPr>
            <p:spPr bwMode="auto">
              <a:xfrm>
                <a:off x="4908" y="1386"/>
                <a:ext cx="0" cy="16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Rectangle 29">
                <a:extLst>
                  <a:ext uri="{FF2B5EF4-FFF2-40B4-BE49-F238E27FC236}">
                    <a16:creationId xmlns:a16="http://schemas.microsoft.com/office/drawing/2014/main" id="{CA9186FA-8762-4D27-9A5F-21C12B9DED5E}"/>
                  </a:ext>
                </a:extLst>
              </p:cNvPr>
              <p:cNvSpPr>
                <a:spLocks noChangeArrowheads="1"/>
              </p:cNvSpPr>
              <p:nvPr/>
            </p:nvSpPr>
            <p:spPr bwMode="auto">
              <a:xfrm>
                <a:off x="3541" y="3263"/>
                <a:ext cx="127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tr-TR" sz="1400" b="1">
                    <a:latin typeface="Tahoma" panose="020B0604030504040204" pitchFamily="34" charset="0"/>
                  </a:rPr>
                  <a:t>Aydınlık düzeyi </a:t>
                </a:r>
                <a:r>
                  <a:rPr lang="en-GB" sz="1400" b="1">
                    <a:latin typeface="Tahoma" panose="020B0604030504040204" pitchFamily="34" charset="0"/>
                  </a:rPr>
                  <a:t>(lux)</a:t>
                </a:r>
                <a:endParaRPr lang="nl-NL" sz="1400" b="1">
                  <a:latin typeface="Tahoma" panose="020B0604030504040204" pitchFamily="34" charset="0"/>
                </a:endParaRPr>
              </a:p>
            </p:txBody>
          </p:sp>
          <p:sp>
            <p:nvSpPr>
              <p:cNvPr id="107" name="Rectangle 30">
                <a:extLst>
                  <a:ext uri="{FF2B5EF4-FFF2-40B4-BE49-F238E27FC236}">
                    <a16:creationId xmlns:a16="http://schemas.microsoft.com/office/drawing/2014/main" id="{B1D48F5B-6DCA-479C-899E-7EA511A0F59A}"/>
                  </a:ext>
                </a:extLst>
              </p:cNvPr>
              <p:cNvSpPr>
                <a:spLocks noChangeArrowheads="1"/>
              </p:cNvSpPr>
              <p:nvPr/>
            </p:nvSpPr>
            <p:spPr bwMode="auto">
              <a:xfrm>
                <a:off x="3709" y="3039"/>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200</a:t>
                </a:r>
              </a:p>
            </p:txBody>
          </p:sp>
          <p:sp>
            <p:nvSpPr>
              <p:cNvPr id="108" name="Rectangle 31">
                <a:extLst>
                  <a:ext uri="{FF2B5EF4-FFF2-40B4-BE49-F238E27FC236}">
                    <a16:creationId xmlns:a16="http://schemas.microsoft.com/office/drawing/2014/main" id="{87874979-1A98-4527-9FCE-554709923653}"/>
                  </a:ext>
                </a:extLst>
              </p:cNvPr>
              <p:cNvSpPr>
                <a:spLocks noChangeArrowheads="1"/>
              </p:cNvSpPr>
              <p:nvPr/>
            </p:nvSpPr>
            <p:spPr bwMode="auto">
              <a:xfrm>
                <a:off x="3949" y="3039"/>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300</a:t>
                </a:r>
              </a:p>
            </p:txBody>
          </p:sp>
          <p:sp>
            <p:nvSpPr>
              <p:cNvPr id="109" name="Rectangle 32">
                <a:extLst>
                  <a:ext uri="{FF2B5EF4-FFF2-40B4-BE49-F238E27FC236}">
                    <a16:creationId xmlns:a16="http://schemas.microsoft.com/office/drawing/2014/main" id="{0519ED9A-AD3B-4E58-8DEA-113CB3BF76A3}"/>
                  </a:ext>
                </a:extLst>
              </p:cNvPr>
              <p:cNvSpPr>
                <a:spLocks noChangeArrowheads="1"/>
              </p:cNvSpPr>
              <p:nvPr/>
            </p:nvSpPr>
            <p:spPr bwMode="auto">
              <a:xfrm>
                <a:off x="4299" y="3039"/>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500</a:t>
                </a:r>
              </a:p>
            </p:txBody>
          </p:sp>
          <p:sp>
            <p:nvSpPr>
              <p:cNvPr id="110" name="Rectangle 33">
                <a:extLst>
                  <a:ext uri="{FF2B5EF4-FFF2-40B4-BE49-F238E27FC236}">
                    <a16:creationId xmlns:a16="http://schemas.microsoft.com/office/drawing/2014/main" id="{B5FC052A-51E6-4DB3-A66C-600BCA94C42E}"/>
                  </a:ext>
                </a:extLst>
              </p:cNvPr>
              <p:cNvSpPr>
                <a:spLocks noChangeArrowheads="1"/>
              </p:cNvSpPr>
              <p:nvPr/>
            </p:nvSpPr>
            <p:spPr bwMode="auto">
              <a:xfrm>
                <a:off x="4578" y="3039"/>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700</a:t>
                </a:r>
              </a:p>
            </p:txBody>
          </p:sp>
          <p:sp>
            <p:nvSpPr>
              <p:cNvPr id="111" name="Rectangle 34">
                <a:extLst>
                  <a:ext uri="{FF2B5EF4-FFF2-40B4-BE49-F238E27FC236}">
                    <a16:creationId xmlns:a16="http://schemas.microsoft.com/office/drawing/2014/main" id="{F2368A73-4602-4013-884F-9CD67AD3DF55}"/>
                  </a:ext>
                </a:extLst>
              </p:cNvPr>
              <p:cNvSpPr>
                <a:spLocks noChangeArrowheads="1"/>
              </p:cNvSpPr>
              <p:nvPr/>
            </p:nvSpPr>
            <p:spPr bwMode="auto">
              <a:xfrm>
                <a:off x="4821" y="3039"/>
                <a:ext cx="35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1000</a:t>
                </a:r>
              </a:p>
            </p:txBody>
          </p:sp>
          <p:sp>
            <p:nvSpPr>
              <p:cNvPr id="112" name="Rectangle 35">
                <a:extLst>
                  <a:ext uri="{FF2B5EF4-FFF2-40B4-BE49-F238E27FC236}">
                    <a16:creationId xmlns:a16="http://schemas.microsoft.com/office/drawing/2014/main" id="{7312630A-2E49-4E3C-9723-521150BA4BB6}"/>
                  </a:ext>
                </a:extLst>
              </p:cNvPr>
              <p:cNvSpPr>
                <a:spLocks noChangeArrowheads="1"/>
              </p:cNvSpPr>
              <p:nvPr/>
            </p:nvSpPr>
            <p:spPr bwMode="auto">
              <a:xfrm>
                <a:off x="3501" y="1295"/>
                <a:ext cx="2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  0</a:t>
                </a:r>
              </a:p>
            </p:txBody>
          </p:sp>
          <p:sp>
            <p:nvSpPr>
              <p:cNvPr id="113" name="Rectangle 36">
                <a:extLst>
                  <a:ext uri="{FF2B5EF4-FFF2-40B4-BE49-F238E27FC236}">
                    <a16:creationId xmlns:a16="http://schemas.microsoft.com/office/drawing/2014/main" id="{BE1C5603-3030-47D6-AA0A-8BA501A33DFB}"/>
                  </a:ext>
                </a:extLst>
              </p:cNvPr>
              <p:cNvSpPr>
                <a:spLocks noChangeArrowheads="1"/>
              </p:cNvSpPr>
              <p:nvPr/>
            </p:nvSpPr>
            <p:spPr bwMode="auto">
              <a:xfrm>
                <a:off x="3505" y="1579"/>
                <a:ext cx="2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a:t>
                </a:r>
              </a:p>
            </p:txBody>
          </p:sp>
          <p:sp>
            <p:nvSpPr>
              <p:cNvPr id="114" name="Rectangle 37">
                <a:extLst>
                  <a:ext uri="{FF2B5EF4-FFF2-40B4-BE49-F238E27FC236}">
                    <a16:creationId xmlns:a16="http://schemas.microsoft.com/office/drawing/2014/main" id="{B35692A1-154A-482D-8078-AE874799AF7C}"/>
                  </a:ext>
                </a:extLst>
              </p:cNvPr>
              <p:cNvSpPr>
                <a:spLocks noChangeArrowheads="1"/>
              </p:cNvSpPr>
              <p:nvPr/>
            </p:nvSpPr>
            <p:spPr bwMode="auto">
              <a:xfrm>
                <a:off x="3505" y="1910"/>
                <a:ext cx="2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40</a:t>
                </a:r>
              </a:p>
            </p:txBody>
          </p:sp>
          <p:sp>
            <p:nvSpPr>
              <p:cNvPr id="115" name="Rectangle 38">
                <a:extLst>
                  <a:ext uri="{FF2B5EF4-FFF2-40B4-BE49-F238E27FC236}">
                    <a16:creationId xmlns:a16="http://schemas.microsoft.com/office/drawing/2014/main" id="{D6781B47-7B99-4125-8572-E2C7594FB654}"/>
                  </a:ext>
                </a:extLst>
              </p:cNvPr>
              <p:cNvSpPr>
                <a:spLocks noChangeArrowheads="1"/>
              </p:cNvSpPr>
              <p:nvPr/>
            </p:nvSpPr>
            <p:spPr bwMode="auto">
              <a:xfrm>
                <a:off x="3505" y="2272"/>
                <a:ext cx="2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60</a:t>
                </a:r>
              </a:p>
            </p:txBody>
          </p:sp>
          <p:sp>
            <p:nvSpPr>
              <p:cNvPr id="116" name="Rectangle 39">
                <a:extLst>
                  <a:ext uri="{FF2B5EF4-FFF2-40B4-BE49-F238E27FC236}">
                    <a16:creationId xmlns:a16="http://schemas.microsoft.com/office/drawing/2014/main" id="{89554AAC-DA3D-4497-94D2-EC49C080239D}"/>
                  </a:ext>
                </a:extLst>
              </p:cNvPr>
              <p:cNvSpPr>
                <a:spLocks noChangeArrowheads="1"/>
              </p:cNvSpPr>
              <p:nvPr/>
            </p:nvSpPr>
            <p:spPr bwMode="auto">
              <a:xfrm>
                <a:off x="3505" y="2572"/>
                <a:ext cx="2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80</a:t>
                </a:r>
              </a:p>
            </p:txBody>
          </p:sp>
          <p:sp>
            <p:nvSpPr>
              <p:cNvPr id="117" name="Rectangle 40">
                <a:extLst>
                  <a:ext uri="{FF2B5EF4-FFF2-40B4-BE49-F238E27FC236}">
                    <a16:creationId xmlns:a16="http://schemas.microsoft.com/office/drawing/2014/main" id="{05998A46-BA99-496C-9457-EE94C68FFA6B}"/>
                  </a:ext>
                </a:extLst>
              </p:cNvPr>
              <p:cNvSpPr>
                <a:spLocks noChangeArrowheads="1"/>
              </p:cNvSpPr>
              <p:nvPr/>
            </p:nvSpPr>
            <p:spPr bwMode="auto">
              <a:xfrm>
                <a:off x="3490" y="2875"/>
                <a:ext cx="2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a:t>
                </a:r>
              </a:p>
            </p:txBody>
          </p:sp>
          <p:sp>
            <p:nvSpPr>
              <p:cNvPr id="118" name="Line 41">
                <a:extLst>
                  <a:ext uri="{FF2B5EF4-FFF2-40B4-BE49-F238E27FC236}">
                    <a16:creationId xmlns:a16="http://schemas.microsoft.com/office/drawing/2014/main" id="{D1BE0FF5-00C7-4AE9-9330-74620F3B1737}"/>
                  </a:ext>
                </a:extLst>
              </p:cNvPr>
              <p:cNvSpPr>
                <a:spLocks noChangeShapeType="1"/>
              </p:cNvSpPr>
              <p:nvPr/>
            </p:nvSpPr>
            <p:spPr bwMode="auto">
              <a:xfrm>
                <a:off x="3840" y="1381"/>
                <a:ext cx="1121" cy="14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9" name="Line 42">
                <a:extLst>
                  <a:ext uri="{FF2B5EF4-FFF2-40B4-BE49-F238E27FC236}">
                    <a16:creationId xmlns:a16="http://schemas.microsoft.com/office/drawing/2014/main" id="{8084CBE0-A45C-4016-B548-C6A6069417F9}"/>
                  </a:ext>
                </a:extLst>
              </p:cNvPr>
              <p:cNvSpPr>
                <a:spLocks noChangeShapeType="1"/>
              </p:cNvSpPr>
              <p:nvPr/>
            </p:nvSpPr>
            <p:spPr bwMode="auto">
              <a:xfrm>
                <a:off x="4465" y="1381"/>
                <a:ext cx="496" cy="17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20" name="AutoShape 43">
                <a:extLst>
                  <a:ext uri="{FF2B5EF4-FFF2-40B4-BE49-F238E27FC236}">
                    <a16:creationId xmlns:a16="http://schemas.microsoft.com/office/drawing/2014/main" id="{4E448776-0E0E-4C43-9961-02F45A16FCF5}"/>
                  </a:ext>
                </a:extLst>
              </p:cNvPr>
              <p:cNvSpPr>
                <a:spLocks noChangeArrowheads="1"/>
              </p:cNvSpPr>
              <p:nvPr/>
            </p:nvSpPr>
            <p:spPr bwMode="auto">
              <a:xfrm>
                <a:off x="3255" y="1223"/>
                <a:ext cx="96" cy="855"/>
              </a:xfrm>
              <a:prstGeom prst="upArrow">
                <a:avLst>
                  <a:gd name="adj1" fmla="val 50000"/>
                  <a:gd name="adj2" fmla="val 222656"/>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sp>
            <p:nvSpPr>
              <p:cNvPr id="121" name="AutoShape 44">
                <a:extLst>
                  <a:ext uri="{FF2B5EF4-FFF2-40B4-BE49-F238E27FC236}">
                    <a16:creationId xmlns:a16="http://schemas.microsoft.com/office/drawing/2014/main" id="{B62E626E-09F9-4C73-BF64-2E6E5470F025}"/>
                  </a:ext>
                </a:extLst>
              </p:cNvPr>
              <p:cNvSpPr>
                <a:spLocks noChangeArrowheads="1"/>
              </p:cNvSpPr>
              <p:nvPr/>
            </p:nvSpPr>
            <p:spPr bwMode="auto">
              <a:xfrm rot="5400000">
                <a:off x="4970" y="3200"/>
                <a:ext cx="96" cy="315"/>
              </a:xfrm>
              <a:prstGeom prst="upArrow">
                <a:avLst>
                  <a:gd name="adj1" fmla="val 50000"/>
                  <a:gd name="adj2" fmla="val 82031"/>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grpSp>
      </p:grpSp>
      <p:grpSp>
        <p:nvGrpSpPr>
          <p:cNvPr id="122" name="Group 4">
            <a:extLst>
              <a:ext uri="{FF2B5EF4-FFF2-40B4-BE49-F238E27FC236}">
                <a16:creationId xmlns:a16="http://schemas.microsoft.com/office/drawing/2014/main" id="{1C4C8965-2A02-4B05-A2CE-71EF11018D4B}"/>
              </a:ext>
            </a:extLst>
          </p:cNvPr>
          <p:cNvGrpSpPr>
            <a:grpSpLocks/>
          </p:cNvGrpSpPr>
          <p:nvPr/>
        </p:nvGrpSpPr>
        <p:grpSpPr bwMode="auto">
          <a:xfrm>
            <a:off x="4470400" y="1135529"/>
            <a:ext cx="4114800" cy="5029200"/>
            <a:chOff x="3072" y="960"/>
            <a:chExt cx="2592" cy="3264"/>
          </a:xfrm>
        </p:grpSpPr>
        <p:sp>
          <p:nvSpPr>
            <p:cNvPr id="123" name="Freeform 5">
              <a:extLst>
                <a:ext uri="{FF2B5EF4-FFF2-40B4-BE49-F238E27FC236}">
                  <a16:creationId xmlns:a16="http://schemas.microsoft.com/office/drawing/2014/main" id="{BC492024-5D2F-46F7-9BB7-9D9E9777C6ED}"/>
                </a:ext>
              </a:extLst>
            </p:cNvPr>
            <p:cNvSpPr>
              <a:spLocks/>
            </p:cNvSpPr>
            <p:nvPr/>
          </p:nvSpPr>
          <p:spPr bwMode="auto">
            <a:xfrm>
              <a:off x="3072" y="960"/>
              <a:ext cx="2592" cy="3264"/>
            </a:xfrm>
            <a:custGeom>
              <a:avLst/>
              <a:gdLst>
                <a:gd name="T0" fmla="*/ 0 w 2737"/>
                <a:gd name="T1" fmla="*/ 0 h 2738"/>
                <a:gd name="T2" fmla="*/ 1503 w 2737"/>
                <a:gd name="T3" fmla="*/ 0 h 2738"/>
                <a:gd name="T4" fmla="*/ 1503 w 2737"/>
                <a:gd name="T5" fmla="*/ 18914 h 2738"/>
                <a:gd name="T6" fmla="*/ 0 w 2737"/>
                <a:gd name="T7" fmla="*/ 18914 h 2738"/>
                <a:gd name="T8" fmla="*/ 0 w 2737"/>
                <a:gd name="T9" fmla="*/ 0 h 2738"/>
                <a:gd name="T10" fmla="*/ 0 60000 65536"/>
                <a:gd name="T11" fmla="*/ 0 60000 65536"/>
                <a:gd name="T12" fmla="*/ 0 60000 65536"/>
                <a:gd name="T13" fmla="*/ 0 60000 65536"/>
                <a:gd name="T14" fmla="*/ 0 60000 65536"/>
                <a:gd name="T15" fmla="*/ 0 w 2737"/>
                <a:gd name="T16" fmla="*/ 0 h 2738"/>
                <a:gd name="T17" fmla="*/ 2737 w 2737"/>
                <a:gd name="T18" fmla="*/ 2738 h 2738"/>
              </a:gdLst>
              <a:ahLst/>
              <a:cxnLst>
                <a:cxn ang="T10">
                  <a:pos x="T0" y="T1"/>
                </a:cxn>
                <a:cxn ang="T11">
                  <a:pos x="T2" y="T3"/>
                </a:cxn>
                <a:cxn ang="T12">
                  <a:pos x="T4" y="T5"/>
                </a:cxn>
                <a:cxn ang="T13">
                  <a:pos x="T6" y="T7"/>
                </a:cxn>
                <a:cxn ang="T14">
                  <a:pos x="T8" y="T9"/>
                </a:cxn>
              </a:cxnLst>
              <a:rect l="T15" t="T16" r="T17" b="T18"/>
              <a:pathLst>
                <a:path w="2737" h="2738">
                  <a:moveTo>
                    <a:pt x="0" y="0"/>
                  </a:moveTo>
                  <a:lnTo>
                    <a:pt x="2736" y="0"/>
                  </a:lnTo>
                  <a:lnTo>
                    <a:pt x="2736" y="2737"/>
                  </a:lnTo>
                  <a:lnTo>
                    <a:pt x="0" y="2737"/>
                  </a:lnTo>
                  <a:lnTo>
                    <a:pt x="0" y="0"/>
                  </a:lnTo>
                </a:path>
              </a:pathLst>
            </a:custGeom>
            <a:solidFill>
              <a:srgbClr val="FFFFFF"/>
            </a:solidFill>
            <a:ln w="12700" cap="rnd">
              <a:solidFill>
                <a:srgbClr val="000000"/>
              </a:solidFill>
              <a:round/>
              <a:headEnd/>
              <a:tailEnd/>
            </a:ln>
          </p:spPr>
          <p:txBody>
            <a:bodyPr/>
            <a:lstStyle/>
            <a:p>
              <a:endParaRPr lang="en-US"/>
            </a:p>
          </p:txBody>
        </p:sp>
        <p:grpSp>
          <p:nvGrpSpPr>
            <p:cNvPr id="124" name="Group 6">
              <a:extLst>
                <a:ext uri="{FF2B5EF4-FFF2-40B4-BE49-F238E27FC236}">
                  <a16:creationId xmlns:a16="http://schemas.microsoft.com/office/drawing/2014/main" id="{18F65A4E-4ED4-45B5-971A-C88B9C00FE16}"/>
                </a:ext>
              </a:extLst>
            </p:cNvPr>
            <p:cNvGrpSpPr>
              <a:grpSpLocks/>
            </p:cNvGrpSpPr>
            <p:nvPr/>
          </p:nvGrpSpPr>
          <p:grpSpPr bwMode="auto">
            <a:xfrm>
              <a:off x="3183" y="1099"/>
              <a:ext cx="2346" cy="2725"/>
              <a:chOff x="3183" y="1099"/>
              <a:chExt cx="2346" cy="2725"/>
            </a:xfrm>
          </p:grpSpPr>
          <p:grpSp>
            <p:nvGrpSpPr>
              <p:cNvPr id="125" name="Group 7">
                <a:extLst>
                  <a:ext uri="{FF2B5EF4-FFF2-40B4-BE49-F238E27FC236}">
                    <a16:creationId xmlns:a16="http://schemas.microsoft.com/office/drawing/2014/main" id="{C3D67128-A303-4151-BF6C-8ECFAB7BFAFB}"/>
                  </a:ext>
                </a:extLst>
              </p:cNvPr>
              <p:cNvGrpSpPr>
                <a:grpSpLocks/>
              </p:cNvGrpSpPr>
              <p:nvPr/>
            </p:nvGrpSpPr>
            <p:grpSpPr bwMode="auto">
              <a:xfrm>
                <a:off x="3183" y="1241"/>
                <a:ext cx="2346" cy="2583"/>
                <a:chOff x="3185" y="1438"/>
                <a:chExt cx="2093" cy="2373"/>
              </a:xfrm>
            </p:grpSpPr>
            <p:sp>
              <p:nvSpPr>
                <p:cNvPr id="128" name="Rectangle 8">
                  <a:extLst>
                    <a:ext uri="{FF2B5EF4-FFF2-40B4-BE49-F238E27FC236}">
                      <a16:creationId xmlns:a16="http://schemas.microsoft.com/office/drawing/2014/main" id="{EC5E7A32-ED34-40BC-9B76-979E85B8DE4C}"/>
                    </a:ext>
                  </a:extLst>
                </p:cNvPr>
                <p:cNvSpPr>
                  <a:spLocks noChangeArrowheads="1"/>
                </p:cNvSpPr>
                <p:nvPr/>
              </p:nvSpPr>
              <p:spPr bwMode="auto">
                <a:xfrm>
                  <a:off x="3775" y="3488"/>
                  <a:ext cx="899"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0"/>
                    </a:spcBef>
                    <a:spcAft>
                      <a:spcPct val="10000"/>
                    </a:spcAft>
                    <a:buClrTx/>
                    <a:buSzTx/>
                    <a:buFontTx/>
                    <a:buNone/>
                  </a:pPr>
                  <a:r>
                    <a:rPr lang="tr-TR" sz="1400" b="1">
                      <a:latin typeface="Tahoma" panose="020B0604030504040204" pitchFamily="34" charset="0"/>
                    </a:rPr>
                    <a:t>Aydınlık düzeyi</a:t>
                  </a:r>
                  <a:r>
                    <a:rPr lang="nl-NL" sz="1400" b="1">
                      <a:latin typeface="Tahoma" panose="020B0604030504040204" pitchFamily="34" charset="0"/>
                    </a:rPr>
                    <a:t> </a:t>
                  </a:r>
                  <a:endParaRPr lang="tr-TR" sz="1400" b="1">
                    <a:latin typeface="Tahoma" panose="020B0604030504040204" pitchFamily="34" charset="0"/>
                  </a:endParaRPr>
                </a:p>
                <a:p>
                  <a:pPr algn="ctr">
                    <a:spcBef>
                      <a:spcPct val="0"/>
                    </a:spcBef>
                    <a:spcAft>
                      <a:spcPct val="10000"/>
                    </a:spcAft>
                    <a:buClrTx/>
                    <a:buSzTx/>
                    <a:buFontTx/>
                    <a:buNone/>
                  </a:pPr>
                  <a:r>
                    <a:rPr lang="nl-NL" sz="1400" b="1">
                      <a:latin typeface="Tahoma" panose="020B0604030504040204" pitchFamily="34" charset="0"/>
                    </a:rPr>
                    <a:t>(lux)</a:t>
                  </a:r>
                </a:p>
              </p:txBody>
            </p:sp>
            <p:sp>
              <p:nvSpPr>
                <p:cNvPr id="129" name="Rectangle 9">
                  <a:extLst>
                    <a:ext uri="{FF2B5EF4-FFF2-40B4-BE49-F238E27FC236}">
                      <a16:creationId xmlns:a16="http://schemas.microsoft.com/office/drawing/2014/main" id="{2FEFE1F5-95A5-4193-938E-70D6DF0EC6A0}"/>
                    </a:ext>
                  </a:extLst>
                </p:cNvPr>
                <p:cNvSpPr>
                  <a:spLocks noChangeArrowheads="1"/>
                </p:cNvSpPr>
                <p:nvPr/>
              </p:nvSpPr>
              <p:spPr bwMode="auto">
                <a:xfrm rot="-5400000">
                  <a:off x="2756" y="2548"/>
                  <a:ext cx="116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spcBef>
                      <a:spcPct val="0"/>
                    </a:spcBef>
                    <a:spcAft>
                      <a:spcPct val="10000"/>
                    </a:spcAft>
                    <a:buClrTx/>
                    <a:buSzTx/>
                    <a:buFontTx/>
                    <a:buNone/>
                  </a:pPr>
                  <a:r>
                    <a:rPr lang="tr-TR" sz="1400" b="1">
                      <a:latin typeface="Tahoma" panose="020B0604030504040204" pitchFamily="34" charset="0"/>
                    </a:rPr>
                    <a:t>Kazaların</a:t>
                  </a:r>
                </a:p>
                <a:p>
                  <a:pPr algn="ctr">
                    <a:spcBef>
                      <a:spcPct val="0"/>
                    </a:spcBef>
                    <a:spcAft>
                      <a:spcPct val="10000"/>
                    </a:spcAft>
                    <a:buClrTx/>
                    <a:buSzTx/>
                    <a:buFontTx/>
                    <a:buNone/>
                  </a:pPr>
                  <a:r>
                    <a:rPr lang="tr-TR" sz="1400" b="1">
                      <a:latin typeface="Tahoma" panose="020B0604030504040204" pitchFamily="34" charset="0"/>
                    </a:rPr>
                    <a:t> bağıl azalması</a:t>
                  </a:r>
                  <a:r>
                    <a:rPr lang="en-GB" sz="1400" b="1">
                      <a:latin typeface="Tahoma" panose="020B0604030504040204" pitchFamily="34" charset="0"/>
                    </a:rPr>
                    <a:t> (%)</a:t>
                  </a:r>
                  <a:endParaRPr lang="nl-NL" sz="1400" b="1">
                    <a:latin typeface="Tahoma" panose="020B0604030504040204" pitchFamily="34" charset="0"/>
                  </a:endParaRPr>
                </a:p>
              </p:txBody>
            </p:sp>
            <p:sp>
              <p:nvSpPr>
                <p:cNvPr id="130" name="Freeform 10">
                  <a:extLst>
                    <a:ext uri="{FF2B5EF4-FFF2-40B4-BE49-F238E27FC236}">
                      <a16:creationId xmlns:a16="http://schemas.microsoft.com/office/drawing/2014/main" id="{A9CF9662-C037-4E41-A6F3-A22BD7321BA9}"/>
                    </a:ext>
                  </a:extLst>
                </p:cNvPr>
                <p:cNvSpPr>
                  <a:spLocks/>
                </p:cNvSpPr>
                <p:nvPr/>
              </p:nvSpPr>
              <p:spPr bwMode="auto">
                <a:xfrm>
                  <a:off x="3891" y="1516"/>
                  <a:ext cx="1217" cy="848"/>
                </a:xfrm>
                <a:custGeom>
                  <a:avLst/>
                  <a:gdLst>
                    <a:gd name="T0" fmla="*/ 0 w 1285"/>
                    <a:gd name="T1" fmla="*/ 0 h 712"/>
                    <a:gd name="T2" fmla="*/ 546 w 1285"/>
                    <a:gd name="T3" fmla="*/ 4869 h 712"/>
                    <a:gd name="T4" fmla="*/ 706 w 1285"/>
                    <a:gd name="T5" fmla="*/ 4869 h 712"/>
                    <a:gd name="T6" fmla="*/ 706 w 1285"/>
                    <a:gd name="T7" fmla="*/ 2911 h 712"/>
                    <a:gd name="T8" fmla="*/ 283 w 1285"/>
                    <a:gd name="T9" fmla="*/ 0 h 712"/>
                    <a:gd name="T10" fmla="*/ 0 w 1285"/>
                    <a:gd name="T11" fmla="*/ 0 h 712"/>
                    <a:gd name="T12" fmla="*/ 0 60000 65536"/>
                    <a:gd name="T13" fmla="*/ 0 60000 65536"/>
                    <a:gd name="T14" fmla="*/ 0 60000 65536"/>
                    <a:gd name="T15" fmla="*/ 0 60000 65536"/>
                    <a:gd name="T16" fmla="*/ 0 60000 65536"/>
                    <a:gd name="T17" fmla="*/ 0 60000 65536"/>
                    <a:gd name="T18" fmla="*/ 0 w 1285"/>
                    <a:gd name="T19" fmla="*/ 0 h 712"/>
                    <a:gd name="T20" fmla="*/ 1285 w 1285"/>
                    <a:gd name="T21" fmla="*/ 712 h 712"/>
                  </a:gdLst>
                  <a:ahLst/>
                  <a:cxnLst>
                    <a:cxn ang="T12">
                      <a:pos x="T0" y="T1"/>
                    </a:cxn>
                    <a:cxn ang="T13">
                      <a:pos x="T2" y="T3"/>
                    </a:cxn>
                    <a:cxn ang="T14">
                      <a:pos x="T4" y="T5"/>
                    </a:cxn>
                    <a:cxn ang="T15">
                      <a:pos x="T6" y="T7"/>
                    </a:cxn>
                    <a:cxn ang="T16">
                      <a:pos x="T8" y="T9"/>
                    </a:cxn>
                    <a:cxn ang="T17">
                      <a:pos x="T10" y="T11"/>
                    </a:cxn>
                  </a:cxnLst>
                  <a:rect l="T18" t="T19" r="T20" b="T21"/>
                  <a:pathLst>
                    <a:path w="1285" h="712">
                      <a:moveTo>
                        <a:pt x="0" y="0"/>
                      </a:moveTo>
                      <a:lnTo>
                        <a:pt x="993" y="711"/>
                      </a:lnTo>
                      <a:lnTo>
                        <a:pt x="1284" y="711"/>
                      </a:lnTo>
                      <a:lnTo>
                        <a:pt x="1284" y="426"/>
                      </a:lnTo>
                      <a:lnTo>
                        <a:pt x="517" y="0"/>
                      </a:lnTo>
                      <a:lnTo>
                        <a:pt x="0" y="0"/>
                      </a:lnTo>
                    </a:path>
                  </a:pathLst>
                </a:custGeom>
                <a:solidFill>
                  <a:schemeClr val="accent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31" name="Freeform 11">
                  <a:extLst>
                    <a:ext uri="{FF2B5EF4-FFF2-40B4-BE49-F238E27FC236}">
                      <a16:creationId xmlns:a16="http://schemas.microsoft.com/office/drawing/2014/main" id="{50BE62A8-0C7E-498C-8DB5-563FCA912764}"/>
                    </a:ext>
                  </a:extLst>
                </p:cNvPr>
                <p:cNvSpPr>
                  <a:spLocks/>
                </p:cNvSpPr>
                <p:nvPr/>
              </p:nvSpPr>
              <p:spPr bwMode="auto">
                <a:xfrm>
                  <a:off x="3830" y="1516"/>
                  <a:ext cx="1284" cy="1713"/>
                </a:xfrm>
                <a:custGeom>
                  <a:avLst/>
                  <a:gdLst>
                    <a:gd name="T0" fmla="*/ 0 w 1356"/>
                    <a:gd name="T1" fmla="*/ 0 h 1437"/>
                    <a:gd name="T2" fmla="*/ 743 w 1356"/>
                    <a:gd name="T3" fmla="*/ 0 h 1437"/>
                    <a:gd name="T4" fmla="*/ 743 w 1356"/>
                    <a:gd name="T5" fmla="*/ 9922 h 1437"/>
                    <a:gd name="T6" fmla="*/ 0 w 1356"/>
                    <a:gd name="T7" fmla="*/ 9922 h 1437"/>
                    <a:gd name="T8" fmla="*/ 0 w 1356"/>
                    <a:gd name="T9" fmla="*/ 0 h 1437"/>
                    <a:gd name="T10" fmla="*/ 0 60000 65536"/>
                    <a:gd name="T11" fmla="*/ 0 60000 65536"/>
                    <a:gd name="T12" fmla="*/ 0 60000 65536"/>
                    <a:gd name="T13" fmla="*/ 0 60000 65536"/>
                    <a:gd name="T14" fmla="*/ 0 60000 65536"/>
                    <a:gd name="T15" fmla="*/ 0 w 1356"/>
                    <a:gd name="T16" fmla="*/ 0 h 1437"/>
                    <a:gd name="T17" fmla="*/ 1356 w 1356"/>
                    <a:gd name="T18" fmla="*/ 1437 h 1437"/>
                  </a:gdLst>
                  <a:ahLst/>
                  <a:cxnLst>
                    <a:cxn ang="T10">
                      <a:pos x="T0" y="T1"/>
                    </a:cxn>
                    <a:cxn ang="T11">
                      <a:pos x="T2" y="T3"/>
                    </a:cxn>
                    <a:cxn ang="T12">
                      <a:pos x="T4" y="T5"/>
                    </a:cxn>
                    <a:cxn ang="T13">
                      <a:pos x="T6" y="T7"/>
                    </a:cxn>
                    <a:cxn ang="T14">
                      <a:pos x="T8" y="T9"/>
                    </a:cxn>
                  </a:cxnLst>
                  <a:rect l="T15" t="T16" r="T17" b="T18"/>
                  <a:pathLst>
                    <a:path w="1356" h="1437">
                      <a:moveTo>
                        <a:pt x="0" y="0"/>
                      </a:moveTo>
                      <a:lnTo>
                        <a:pt x="1355" y="0"/>
                      </a:lnTo>
                      <a:lnTo>
                        <a:pt x="1355" y="1436"/>
                      </a:lnTo>
                      <a:lnTo>
                        <a:pt x="0" y="1436"/>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Line 12">
                  <a:extLst>
                    <a:ext uri="{FF2B5EF4-FFF2-40B4-BE49-F238E27FC236}">
                      <a16:creationId xmlns:a16="http://schemas.microsoft.com/office/drawing/2014/main" id="{5818F974-10B4-4BFB-A218-BA7511905C1E}"/>
                    </a:ext>
                  </a:extLst>
                </p:cNvPr>
                <p:cNvSpPr>
                  <a:spLocks noChangeShapeType="1"/>
                </p:cNvSpPr>
                <p:nvPr/>
              </p:nvSpPr>
              <p:spPr bwMode="auto">
                <a:xfrm>
                  <a:off x="3833" y="1858"/>
                  <a:ext cx="127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13">
                  <a:extLst>
                    <a:ext uri="{FF2B5EF4-FFF2-40B4-BE49-F238E27FC236}">
                      <a16:creationId xmlns:a16="http://schemas.microsoft.com/office/drawing/2014/main" id="{61A26E37-C909-439C-A27E-609D96F88FED}"/>
                    </a:ext>
                  </a:extLst>
                </p:cNvPr>
                <p:cNvSpPr>
                  <a:spLocks noChangeShapeType="1"/>
                </p:cNvSpPr>
                <p:nvPr/>
              </p:nvSpPr>
              <p:spPr bwMode="auto">
                <a:xfrm flipH="1">
                  <a:off x="3826" y="2028"/>
                  <a:ext cx="129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14">
                  <a:extLst>
                    <a:ext uri="{FF2B5EF4-FFF2-40B4-BE49-F238E27FC236}">
                      <a16:creationId xmlns:a16="http://schemas.microsoft.com/office/drawing/2014/main" id="{9B8CA675-9EF9-47EB-92D7-56F86A9F85F4}"/>
                    </a:ext>
                  </a:extLst>
                </p:cNvPr>
                <p:cNvSpPr>
                  <a:spLocks noChangeShapeType="1"/>
                </p:cNvSpPr>
                <p:nvPr/>
              </p:nvSpPr>
              <p:spPr bwMode="auto">
                <a:xfrm flipV="1">
                  <a:off x="3832" y="2194"/>
                  <a:ext cx="1277"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Line 15">
                  <a:extLst>
                    <a:ext uri="{FF2B5EF4-FFF2-40B4-BE49-F238E27FC236}">
                      <a16:creationId xmlns:a16="http://schemas.microsoft.com/office/drawing/2014/main" id="{244B4E9C-3533-460A-AD0C-07B04AE60495}"/>
                    </a:ext>
                  </a:extLst>
                </p:cNvPr>
                <p:cNvSpPr>
                  <a:spLocks noChangeShapeType="1"/>
                </p:cNvSpPr>
                <p:nvPr/>
              </p:nvSpPr>
              <p:spPr bwMode="auto">
                <a:xfrm flipH="1">
                  <a:off x="3827" y="2370"/>
                  <a:ext cx="129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 name="Line 16">
                  <a:extLst>
                    <a:ext uri="{FF2B5EF4-FFF2-40B4-BE49-F238E27FC236}">
                      <a16:creationId xmlns:a16="http://schemas.microsoft.com/office/drawing/2014/main" id="{39068C1A-4663-4BF5-8841-437ACAB25E51}"/>
                    </a:ext>
                  </a:extLst>
                </p:cNvPr>
                <p:cNvSpPr>
                  <a:spLocks noChangeShapeType="1"/>
                </p:cNvSpPr>
                <p:nvPr/>
              </p:nvSpPr>
              <p:spPr bwMode="auto">
                <a:xfrm>
                  <a:off x="3832" y="2541"/>
                  <a:ext cx="127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 name="Line 17">
                  <a:extLst>
                    <a:ext uri="{FF2B5EF4-FFF2-40B4-BE49-F238E27FC236}">
                      <a16:creationId xmlns:a16="http://schemas.microsoft.com/office/drawing/2014/main" id="{833717D7-5597-4412-B57D-0A097D5E77A1}"/>
                    </a:ext>
                  </a:extLst>
                </p:cNvPr>
                <p:cNvSpPr>
                  <a:spLocks noChangeShapeType="1"/>
                </p:cNvSpPr>
                <p:nvPr/>
              </p:nvSpPr>
              <p:spPr bwMode="auto">
                <a:xfrm flipH="1">
                  <a:off x="3826" y="2711"/>
                  <a:ext cx="129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 name="Line 18">
                  <a:extLst>
                    <a:ext uri="{FF2B5EF4-FFF2-40B4-BE49-F238E27FC236}">
                      <a16:creationId xmlns:a16="http://schemas.microsoft.com/office/drawing/2014/main" id="{F1C97655-0B5F-43D8-8A03-40EAD6ECB0F8}"/>
                    </a:ext>
                  </a:extLst>
                </p:cNvPr>
                <p:cNvSpPr>
                  <a:spLocks noChangeShapeType="1"/>
                </p:cNvSpPr>
                <p:nvPr/>
              </p:nvSpPr>
              <p:spPr bwMode="auto">
                <a:xfrm>
                  <a:off x="3833" y="2883"/>
                  <a:ext cx="127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 name="Line 19">
                  <a:extLst>
                    <a:ext uri="{FF2B5EF4-FFF2-40B4-BE49-F238E27FC236}">
                      <a16:creationId xmlns:a16="http://schemas.microsoft.com/office/drawing/2014/main" id="{546A2569-9A59-4D92-9F62-CD65380F2D47}"/>
                    </a:ext>
                  </a:extLst>
                </p:cNvPr>
                <p:cNvSpPr>
                  <a:spLocks noChangeShapeType="1"/>
                </p:cNvSpPr>
                <p:nvPr/>
              </p:nvSpPr>
              <p:spPr bwMode="auto">
                <a:xfrm flipH="1">
                  <a:off x="3826" y="3059"/>
                  <a:ext cx="129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20">
                  <a:extLst>
                    <a:ext uri="{FF2B5EF4-FFF2-40B4-BE49-F238E27FC236}">
                      <a16:creationId xmlns:a16="http://schemas.microsoft.com/office/drawing/2014/main" id="{A9442DE2-5C30-478D-B60B-927121361CFA}"/>
                    </a:ext>
                  </a:extLst>
                </p:cNvPr>
                <p:cNvSpPr>
                  <a:spLocks noChangeShapeType="1"/>
                </p:cNvSpPr>
                <p:nvPr/>
              </p:nvSpPr>
              <p:spPr bwMode="auto">
                <a:xfrm flipV="1">
                  <a:off x="4162" y="1511"/>
                  <a:ext cx="0" cy="1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21">
                  <a:extLst>
                    <a:ext uri="{FF2B5EF4-FFF2-40B4-BE49-F238E27FC236}">
                      <a16:creationId xmlns:a16="http://schemas.microsoft.com/office/drawing/2014/main" id="{722CB19C-6934-4CF7-BA81-4417B496BFE0}"/>
                    </a:ext>
                  </a:extLst>
                </p:cNvPr>
                <p:cNvSpPr>
                  <a:spLocks noChangeShapeType="1"/>
                </p:cNvSpPr>
                <p:nvPr/>
              </p:nvSpPr>
              <p:spPr bwMode="auto">
                <a:xfrm>
                  <a:off x="4381" y="1518"/>
                  <a:ext cx="0" cy="17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 name="Line 22">
                  <a:extLst>
                    <a:ext uri="{FF2B5EF4-FFF2-40B4-BE49-F238E27FC236}">
                      <a16:creationId xmlns:a16="http://schemas.microsoft.com/office/drawing/2014/main" id="{189A090C-23BD-4CCF-96DF-811597D1BF06}"/>
                    </a:ext>
                  </a:extLst>
                </p:cNvPr>
                <p:cNvSpPr>
                  <a:spLocks noChangeShapeType="1"/>
                </p:cNvSpPr>
                <p:nvPr/>
              </p:nvSpPr>
              <p:spPr bwMode="auto">
                <a:xfrm flipV="1">
                  <a:off x="4562" y="1511"/>
                  <a:ext cx="0" cy="1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 name="Line 23">
                  <a:extLst>
                    <a:ext uri="{FF2B5EF4-FFF2-40B4-BE49-F238E27FC236}">
                      <a16:creationId xmlns:a16="http://schemas.microsoft.com/office/drawing/2014/main" id="{2B36FC5F-1385-4B19-93BC-D6DB16CFED11}"/>
                    </a:ext>
                  </a:extLst>
                </p:cNvPr>
                <p:cNvSpPr>
                  <a:spLocks noChangeShapeType="1"/>
                </p:cNvSpPr>
                <p:nvPr/>
              </p:nvSpPr>
              <p:spPr bwMode="auto">
                <a:xfrm>
                  <a:off x="4708" y="1523"/>
                  <a:ext cx="1" cy="17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24">
                  <a:extLst>
                    <a:ext uri="{FF2B5EF4-FFF2-40B4-BE49-F238E27FC236}">
                      <a16:creationId xmlns:a16="http://schemas.microsoft.com/office/drawing/2014/main" id="{200834E1-E48D-4055-A10E-45D97E34BB23}"/>
                    </a:ext>
                  </a:extLst>
                </p:cNvPr>
                <p:cNvSpPr>
                  <a:spLocks noChangeShapeType="1"/>
                </p:cNvSpPr>
                <p:nvPr/>
              </p:nvSpPr>
              <p:spPr bwMode="auto">
                <a:xfrm flipV="1">
                  <a:off x="4835" y="1511"/>
                  <a:ext cx="0" cy="17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 name="Line 25">
                  <a:extLst>
                    <a:ext uri="{FF2B5EF4-FFF2-40B4-BE49-F238E27FC236}">
                      <a16:creationId xmlns:a16="http://schemas.microsoft.com/office/drawing/2014/main" id="{92EDE83E-8749-4D26-866D-B1A93CC9B7EE}"/>
                    </a:ext>
                  </a:extLst>
                </p:cNvPr>
                <p:cNvSpPr>
                  <a:spLocks noChangeShapeType="1"/>
                </p:cNvSpPr>
                <p:nvPr/>
              </p:nvSpPr>
              <p:spPr bwMode="auto">
                <a:xfrm>
                  <a:off x="4953" y="1520"/>
                  <a:ext cx="2" cy="17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 name="Line 26">
                  <a:extLst>
                    <a:ext uri="{FF2B5EF4-FFF2-40B4-BE49-F238E27FC236}">
                      <a16:creationId xmlns:a16="http://schemas.microsoft.com/office/drawing/2014/main" id="{B95C25FE-54BF-41C4-9402-E0CCFBB25147}"/>
                    </a:ext>
                  </a:extLst>
                </p:cNvPr>
                <p:cNvSpPr>
                  <a:spLocks noChangeShapeType="1"/>
                </p:cNvSpPr>
                <p:nvPr/>
              </p:nvSpPr>
              <p:spPr bwMode="auto">
                <a:xfrm>
                  <a:off x="3832" y="1686"/>
                  <a:ext cx="127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27">
                  <a:extLst>
                    <a:ext uri="{FF2B5EF4-FFF2-40B4-BE49-F238E27FC236}">
                      <a16:creationId xmlns:a16="http://schemas.microsoft.com/office/drawing/2014/main" id="{1B8C147E-FA44-4AB1-B6C3-24F064721300}"/>
                    </a:ext>
                  </a:extLst>
                </p:cNvPr>
                <p:cNvSpPr>
                  <a:spLocks noChangeShapeType="1"/>
                </p:cNvSpPr>
                <p:nvPr/>
              </p:nvSpPr>
              <p:spPr bwMode="auto">
                <a:xfrm flipH="1">
                  <a:off x="3826" y="1516"/>
                  <a:ext cx="129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28">
                  <a:extLst>
                    <a:ext uri="{FF2B5EF4-FFF2-40B4-BE49-F238E27FC236}">
                      <a16:creationId xmlns:a16="http://schemas.microsoft.com/office/drawing/2014/main" id="{C9F216EA-AE01-4AEC-B70A-C8715CE6DEA1}"/>
                    </a:ext>
                  </a:extLst>
                </p:cNvPr>
                <p:cNvSpPr>
                  <a:spLocks noChangeShapeType="1"/>
                </p:cNvSpPr>
                <p:nvPr/>
              </p:nvSpPr>
              <p:spPr bwMode="auto">
                <a:xfrm flipH="1">
                  <a:off x="5036" y="1520"/>
                  <a:ext cx="9" cy="1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 name="Rectangle 29">
                  <a:extLst>
                    <a:ext uri="{FF2B5EF4-FFF2-40B4-BE49-F238E27FC236}">
                      <a16:creationId xmlns:a16="http://schemas.microsoft.com/office/drawing/2014/main" id="{1B93CE86-5043-46AD-9E79-E9EF24BA236D}"/>
                    </a:ext>
                  </a:extLst>
                </p:cNvPr>
                <p:cNvSpPr>
                  <a:spLocks noChangeArrowheads="1"/>
                </p:cNvSpPr>
                <p:nvPr/>
              </p:nvSpPr>
              <p:spPr bwMode="auto">
                <a:xfrm>
                  <a:off x="3577" y="1438"/>
                  <a:ext cx="21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  0</a:t>
                  </a:r>
                </a:p>
              </p:txBody>
            </p:sp>
            <p:sp>
              <p:nvSpPr>
                <p:cNvPr id="150" name="Rectangle 30">
                  <a:extLst>
                    <a:ext uri="{FF2B5EF4-FFF2-40B4-BE49-F238E27FC236}">
                      <a16:creationId xmlns:a16="http://schemas.microsoft.com/office/drawing/2014/main" id="{970EB9EE-BE01-4629-8559-5AB7077E300F}"/>
                    </a:ext>
                  </a:extLst>
                </p:cNvPr>
                <p:cNvSpPr>
                  <a:spLocks noChangeArrowheads="1"/>
                </p:cNvSpPr>
                <p:nvPr/>
              </p:nvSpPr>
              <p:spPr bwMode="auto">
                <a:xfrm>
                  <a:off x="3580" y="1767"/>
                  <a:ext cx="21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a:t>
                  </a:r>
                </a:p>
              </p:txBody>
            </p:sp>
            <p:sp>
              <p:nvSpPr>
                <p:cNvPr id="151" name="Rectangle 31">
                  <a:extLst>
                    <a:ext uri="{FF2B5EF4-FFF2-40B4-BE49-F238E27FC236}">
                      <a16:creationId xmlns:a16="http://schemas.microsoft.com/office/drawing/2014/main" id="{FDEFC6C1-96EA-455B-A418-F818C68100D6}"/>
                    </a:ext>
                  </a:extLst>
                </p:cNvPr>
                <p:cNvSpPr>
                  <a:spLocks noChangeArrowheads="1"/>
                </p:cNvSpPr>
                <p:nvPr/>
              </p:nvSpPr>
              <p:spPr bwMode="auto">
                <a:xfrm>
                  <a:off x="3580" y="2081"/>
                  <a:ext cx="21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40</a:t>
                  </a:r>
                </a:p>
              </p:txBody>
            </p:sp>
            <p:sp>
              <p:nvSpPr>
                <p:cNvPr id="152" name="Rectangle 32">
                  <a:extLst>
                    <a:ext uri="{FF2B5EF4-FFF2-40B4-BE49-F238E27FC236}">
                      <a16:creationId xmlns:a16="http://schemas.microsoft.com/office/drawing/2014/main" id="{1DF97ED7-30D7-45B1-92F2-D1BB9A2CB4A0}"/>
                    </a:ext>
                  </a:extLst>
                </p:cNvPr>
                <p:cNvSpPr>
                  <a:spLocks noChangeArrowheads="1"/>
                </p:cNvSpPr>
                <p:nvPr/>
              </p:nvSpPr>
              <p:spPr bwMode="auto">
                <a:xfrm>
                  <a:off x="3580" y="2425"/>
                  <a:ext cx="21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60</a:t>
                  </a:r>
                </a:p>
              </p:txBody>
            </p:sp>
            <p:sp>
              <p:nvSpPr>
                <p:cNvPr id="153" name="Rectangle 33">
                  <a:extLst>
                    <a:ext uri="{FF2B5EF4-FFF2-40B4-BE49-F238E27FC236}">
                      <a16:creationId xmlns:a16="http://schemas.microsoft.com/office/drawing/2014/main" id="{AB8CC1E7-3548-4720-A671-0236FFF354ED}"/>
                    </a:ext>
                  </a:extLst>
                </p:cNvPr>
                <p:cNvSpPr>
                  <a:spLocks noChangeArrowheads="1"/>
                </p:cNvSpPr>
                <p:nvPr/>
              </p:nvSpPr>
              <p:spPr bwMode="auto">
                <a:xfrm>
                  <a:off x="3580" y="2767"/>
                  <a:ext cx="21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80</a:t>
                  </a:r>
                </a:p>
              </p:txBody>
            </p:sp>
            <p:sp>
              <p:nvSpPr>
                <p:cNvPr id="154" name="Rectangle 34">
                  <a:extLst>
                    <a:ext uri="{FF2B5EF4-FFF2-40B4-BE49-F238E27FC236}">
                      <a16:creationId xmlns:a16="http://schemas.microsoft.com/office/drawing/2014/main" id="{504841E3-C344-43E4-B1D7-18622F4AAC5A}"/>
                    </a:ext>
                  </a:extLst>
                </p:cNvPr>
                <p:cNvSpPr>
                  <a:spLocks noChangeArrowheads="1"/>
                </p:cNvSpPr>
                <p:nvPr/>
              </p:nvSpPr>
              <p:spPr bwMode="auto">
                <a:xfrm>
                  <a:off x="3524" y="3111"/>
                  <a:ext cx="26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a:t>
                  </a:r>
                </a:p>
              </p:txBody>
            </p:sp>
            <p:sp>
              <p:nvSpPr>
                <p:cNvPr id="155" name="Rectangle 35">
                  <a:extLst>
                    <a:ext uri="{FF2B5EF4-FFF2-40B4-BE49-F238E27FC236}">
                      <a16:creationId xmlns:a16="http://schemas.microsoft.com/office/drawing/2014/main" id="{C3D323AA-D83E-4180-BE23-178A4CC306DC}"/>
                    </a:ext>
                  </a:extLst>
                </p:cNvPr>
                <p:cNvSpPr>
                  <a:spLocks noChangeArrowheads="1"/>
                </p:cNvSpPr>
                <p:nvPr/>
              </p:nvSpPr>
              <p:spPr bwMode="auto">
                <a:xfrm>
                  <a:off x="3778" y="3254"/>
                  <a:ext cx="26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200</a:t>
                  </a:r>
                </a:p>
              </p:txBody>
            </p:sp>
            <p:sp>
              <p:nvSpPr>
                <p:cNvPr id="156" name="Rectangle 36">
                  <a:extLst>
                    <a:ext uri="{FF2B5EF4-FFF2-40B4-BE49-F238E27FC236}">
                      <a16:creationId xmlns:a16="http://schemas.microsoft.com/office/drawing/2014/main" id="{4E97E899-B04E-4E39-A913-9C60FCBEC30B}"/>
                    </a:ext>
                  </a:extLst>
                </p:cNvPr>
                <p:cNvSpPr>
                  <a:spLocks noChangeArrowheads="1"/>
                </p:cNvSpPr>
                <p:nvPr/>
              </p:nvSpPr>
              <p:spPr bwMode="auto">
                <a:xfrm>
                  <a:off x="4031" y="3254"/>
                  <a:ext cx="26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300</a:t>
                  </a:r>
                </a:p>
              </p:txBody>
            </p:sp>
            <p:sp>
              <p:nvSpPr>
                <p:cNvPr id="157" name="Rectangle 37">
                  <a:extLst>
                    <a:ext uri="{FF2B5EF4-FFF2-40B4-BE49-F238E27FC236}">
                      <a16:creationId xmlns:a16="http://schemas.microsoft.com/office/drawing/2014/main" id="{7C8696A9-1740-47C0-9EF4-3733D1031D5E}"/>
                    </a:ext>
                  </a:extLst>
                </p:cNvPr>
                <p:cNvSpPr>
                  <a:spLocks noChangeArrowheads="1"/>
                </p:cNvSpPr>
                <p:nvPr/>
              </p:nvSpPr>
              <p:spPr bwMode="auto">
                <a:xfrm>
                  <a:off x="4441" y="3254"/>
                  <a:ext cx="26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500</a:t>
                  </a:r>
                </a:p>
              </p:txBody>
            </p:sp>
            <p:sp>
              <p:nvSpPr>
                <p:cNvPr id="158" name="Rectangle 38">
                  <a:extLst>
                    <a:ext uri="{FF2B5EF4-FFF2-40B4-BE49-F238E27FC236}">
                      <a16:creationId xmlns:a16="http://schemas.microsoft.com/office/drawing/2014/main" id="{70F5DCD3-2FAC-4A30-8B76-F6527F2D1D67}"/>
                    </a:ext>
                  </a:extLst>
                </p:cNvPr>
                <p:cNvSpPr>
                  <a:spLocks noChangeArrowheads="1"/>
                </p:cNvSpPr>
                <p:nvPr/>
              </p:nvSpPr>
              <p:spPr bwMode="auto">
                <a:xfrm>
                  <a:off x="4712" y="3254"/>
                  <a:ext cx="26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700</a:t>
                  </a:r>
                </a:p>
              </p:txBody>
            </p:sp>
            <p:sp>
              <p:nvSpPr>
                <p:cNvPr id="159" name="Rectangle 39">
                  <a:extLst>
                    <a:ext uri="{FF2B5EF4-FFF2-40B4-BE49-F238E27FC236}">
                      <a16:creationId xmlns:a16="http://schemas.microsoft.com/office/drawing/2014/main" id="{8FEFE252-F770-4E9D-A5A5-BDD242582C75}"/>
                    </a:ext>
                  </a:extLst>
                </p:cNvPr>
                <p:cNvSpPr>
                  <a:spLocks noChangeArrowheads="1"/>
                </p:cNvSpPr>
                <p:nvPr/>
              </p:nvSpPr>
              <p:spPr bwMode="auto">
                <a:xfrm>
                  <a:off x="4959" y="3254"/>
                  <a:ext cx="31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defTabSz="457200">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defTabSz="45720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defTabSz="4572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spcAft>
                      <a:spcPct val="10000"/>
                    </a:spcAft>
                    <a:buClrTx/>
                    <a:buSzTx/>
                    <a:buFontTx/>
                    <a:buNone/>
                  </a:pPr>
                  <a:r>
                    <a:rPr lang="nl-NL" sz="1400">
                      <a:latin typeface="Tahoma" panose="020B0604030504040204" pitchFamily="34" charset="0"/>
                    </a:rPr>
                    <a:t>1000</a:t>
                  </a:r>
                </a:p>
              </p:txBody>
            </p:sp>
            <p:sp>
              <p:nvSpPr>
                <p:cNvPr id="160" name="Line 40">
                  <a:extLst>
                    <a:ext uri="{FF2B5EF4-FFF2-40B4-BE49-F238E27FC236}">
                      <a16:creationId xmlns:a16="http://schemas.microsoft.com/office/drawing/2014/main" id="{5288026C-3911-40F2-A8A8-BCF475EFE8B0}"/>
                    </a:ext>
                  </a:extLst>
                </p:cNvPr>
                <p:cNvSpPr>
                  <a:spLocks noChangeShapeType="1"/>
                </p:cNvSpPr>
                <p:nvPr/>
              </p:nvSpPr>
              <p:spPr bwMode="auto">
                <a:xfrm>
                  <a:off x="3887" y="1516"/>
                  <a:ext cx="940" cy="8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1" name="Line 41">
                  <a:extLst>
                    <a:ext uri="{FF2B5EF4-FFF2-40B4-BE49-F238E27FC236}">
                      <a16:creationId xmlns:a16="http://schemas.microsoft.com/office/drawing/2014/main" id="{89EECC38-DCCD-4080-8324-138F5D605136}"/>
                    </a:ext>
                  </a:extLst>
                </p:cNvPr>
                <p:cNvSpPr>
                  <a:spLocks noChangeShapeType="1"/>
                </p:cNvSpPr>
                <p:nvPr/>
              </p:nvSpPr>
              <p:spPr bwMode="auto">
                <a:xfrm>
                  <a:off x="4380" y="1516"/>
                  <a:ext cx="720" cy="5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2" name="Line 42">
                  <a:extLst>
                    <a:ext uri="{FF2B5EF4-FFF2-40B4-BE49-F238E27FC236}">
                      <a16:creationId xmlns:a16="http://schemas.microsoft.com/office/drawing/2014/main" id="{857CE271-D12E-419A-A930-9865400E76D6}"/>
                    </a:ext>
                  </a:extLst>
                </p:cNvPr>
                <p:cNvSpPr>
                  <a:spLocks noChangeShapeType="1"/>
                </p:cNvSpPr>
                <p:nvPr/>
              </p:nvSpPr>
              <p:spPr bwMode="auto">
                <a:xfrm flipV="1">
                  <a:off x="4834" y="2369"/>
                  <a:ext cx="28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grpSp>
          <p:sp>
            <p:nvSpPr>
              <p:cNvPr id="126" name="AutoShape 43">
                <a:extLst>
                  <a:ext uri="{FF2B5EF4-FFF2-40B4-BE49-F238E27FC236}">
                    <a16:creationId xmlns:a16="http://schemas.microsoft.com/office/drawing/2014/main" id="{08160D97-732C-4EE9-9A95-1F88742AD10B}"/>
                  </a:ext>
                </a:extLst>
              </p:cNvPr>
              <p:cNvSpPr>
                <a:spLocks noChangeArrowheads="1"/>
              </p:cNvSpPr>
              <p:nvPr/>
            </p:nvSpPr>
            <p:spPr bwMode="auto">
              <a:xfrm>
                <a:off x="3375" y="1099"/>
                <a:ext cx="96" cy="855"/>
              </a:xfrm>
              <a:prstGeom prst="upArrow">
                <a:avLst>
                  <a:gd name="adj1" fmla="val 50000"/>
                  <a:gd name="adj2" fmla="val 222656"/>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sp>
            <p:nvSpPr>
              <p:cNvPr id="127" name="AutoShape 44">
                <a:extLst>
                  <a:ext uri="{FF2B5EF4-FFF2-40B4-BE49-F238E27FC236}">
                    <a16:creationId xmlns:a16="http://schemas.microsoft.com/office/drawing/2014/main" id="{B91DB7BD-26FE-490C-AD53-6A0400C53EB0}"/>
                  </a:ext>
                </a:extLst>
              </p:cNvPr>
              <p:cNvSpPr>
                <a:spLocks noChangeArrowheads="1"/>
              </p:cNvSpPr>
              <p:nvPr/>
            </p:nvSpPr>
            <p:spPr bwMode="auto">
              <a:xfrm rot="5400000">
                <a:off x="5029" y="3300"/>
                <a:ext cx="96" cy="519"/>
              </a:xfrm>
              <a:prstGeom prst="upArrow">
                <a:avLst>
                  <a:gd name="adj1" fmla="val 50000"/>
                  <a:gd name="adj2" fmla="val 135156"/>
                </a:avLst>
              </a:prstGeom>
              <a:solidFill>
                <a:schemeClr val="accent1"/>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ts val="375"/>
                  </a:spcBef>
                  <a:buClr>
                    <a:schemeClr val="accent2"/>
                  </a:buClr>
                  <a:buSzPct val="85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ts val="375"/>
                  </a:spcBef>
                  <a:buClr>
                    <a:srgbClr val="E6B1AB"/>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375"/>
                  </a:spcBef>
                  <a:buClr>
                    <a:srgbClr val="A28E6A"/>
                  </a:buClr>
                  <a:buSzPct val="80000"/>
                  <a:buFont typeface="Wingdings 2" panose="05020102010507070707" pitchFamily="18"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375"/>
                  </a:spcBef>
                  <a:buClr>
                    <a:srgbClr val="A28E6A"/>
                  </a:buClr>
                  <a:buChar char="o"/>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75"/>
                  </a:spcBef>
                  <a:spcAft>
                    <a:spcPct val="0"/>
                  </a:spcAft>
                  <a:buClr>
                    <a:srgbClr val="A28E6A"/>
                  </a:buClr>
                  <a:buChar char="o"/>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p>
            </p:txBody>
          </p:sp>
        </p:grpSp>
      </p:grpSp>
    </p:spTree>
    <p:extLst>
      <p:ext uri="{BB962C8B-B14F-4D97-AF65-F5344CB8AC3E}">
        <p14:creationId xmlns:p14="http://schemas.microsoft.com/office/powerpoint/2010/main" val="3794221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19.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14_SHAPECLASSPROTECTIONTYPE" val="0"/>
  <p:tag name="RECTANGLE 3_SHAPECLASSPROTECTIONTYPE" val="0"/>
  <p:tag name="TITLE 17_SHAPECLASSPROTECTIONTYPE" val="0"/>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3482</TotalTime>
  <Words>2046</Words>
  <Application>Microsoft Office PowerPoint</Application>
  <PresentationFormat>On-screen Show (4:3)</PresentationFormat>
  <Paragraphs>473</Paragraphs>
  <Slides>37</Slides>
  <Notes>18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0" baseType="lpstr">
      <vt:lpstr>ＭＳ Ｐゴシック</vt:lpstr>
      <vt:lpstr>Arial</vt:lpstr>
      <vt:lpstr>Calibri</vt:lpstr>
      <vt:lpstr>Century Gothic</vt:lpstr>
      <vt:lpstr>Raleway</vt:lpstr>
      <vt:lpstr>Siemens Sans</vt:lpstr>
      <vt:lpstr>Symbol</vt:lpstr>
      <vt:lpstr>Tahoma</vt:lpstr>
      <vt:lpstr>Times New Roman</vt:lpstr>
      <vt:lpstr>Verdana</vt:lpstr>
      <vt:lpstr>Wingdings</vt:lpstr>
      <vt:lpstr>Office Theme</vt:lpstr>
      <vt:lpstr>Clip</vt:lpstr>
      <vt:lpstr>PowerPoint Presentation</vt:lpstr>
      <vt:lpstr>Sunum İçeriği</vt:lpstr>
      <vt:lpstr>Aydınlatma Tekniği </vt:lpstr>
      <vt:lpstr>Aydınlatma Türleri</vt:lpstr>
      <vt:lpstr>Toplam elektrik enerjisi tüketimi içinde  aydınlatmanın payı : ~ % 20</vt:lpstr>
      <vt:lpstr>Tasarruf &amp; Verimlilik</vt:lpstr>
      <vt:lpstr>Aydınlatmada Verimlilik &amp; Tasarruf</vt:lpstr>
      <vt:lpstr>Aydınlatma ve Verimlilik</vt:lpstr>
      <vt:lpstr>Aydınlatma ve Verimlilik</vt:lpstr>
      <vt:lpstr>Verimli Aydınlatma Yöntemi</vt:lpstr>
      <vt:lpstr>Aydınlatmada Verimlilik</vt:lpstr>
      <vt:lpstr>Aydınlatmada Verimlilik </vt:lpstr>
      <vt:lpstr>PowerPoint Presentation</vt:lpstr>
      <vt:lpstr>Verimli Işık Kaynakları</vt:lpstr>
      <vt:lpstr>Verimli Işık Kaynakları ve Yard. Donanımlar </vt:lpstr>
      <vt:lpstr>BEP Yönetmeliği Kurgusu</vt:lpstr>
      <vt:lpstr> Aydınlatma Enerjisi Sayısal Göstergesi (LENI) </vt:lpstr>
      <vt:lpstr>PowerPoint Presentation</vt:lpstr>
      <vt:lpstr> BEP Aydınlatma Sistemleri - Referans Standart </vt:lpstr>
      <vt:lpstr>TS EN Standartı</vt:lpstr>
      <vt:lpstr>TS EN 12464-1</vt:lpstr>
      <vt:lpstr>Verimli Armatürler (Ofis örneği)</vt:lpstr>
      <vt:lpstr>Verimli Armatürler (Yol Aydınlatması)</vt:lpstr>
      <vt:lpstr>PowerPoint Presentation</vt:lpstr>
      <vt:lpstr>PowerPoint Presentation</vt:lpstr>
      <vt:lpstr>PowerPoint Presentation</vt:lpstr>
      <vt:lpstr>PowerPoint Presentation</vt:lpstr>
      <vt:lpstr>Aydınlatmadaki gelişmeler</vt:lpstr>
      <vt:lpstr>Nesnelerin interneti ve akıllı aydınlatma</vt:lpstr>
      <vt:lpstr>Akıllı Şehir – Akıllı Yol Aydınlatması</vt:lpstr>
      <vt:lpstr>Akıllı Şehirler</vt:lpstr>
      <vt:lpstr>PowerPoint Presentation</vt:lpstr>
      <vt:lpstr>İnsan Odaklı/Dinamik Aydınlatma</vt:lpstr>
      <vt:lpstr>Sonuç ve Değerlendirme</vt:lpstr>
      <vt:lpstr>Sonuç ve Değerlendirme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berker</dc:creator>
  <cp:lastModifiedBy>itu</cp:lastModifiedBy>
  <cp:revision>210</cp:revision>
  <dcterms:created xsi:type="dcterms:W3CDTF">2012-12-08T21:15:06Z</dcterms:created>
  <dcterms:modified xsi:type="dcterms:W3CDTF">2021-12-02T18:30:55Z</dcterms:modified>
</cp:coreProperties>
</file>