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7" r:id="rId6"/>
    <p:sldId id="288" r:id="rId7"/>
    <p:sldId id="297" r:id="rId8"/>
    <p:sldId id="312" r:id="rId9"/>
    <p:sldId id="303" r:id="rId10"/>
    <p:sldId id="313" r:id="rId11"/>
    <p:sldId id="314" r:id="rId12"/>
    <p:sldId id="299" r:id="rId13"/>
    <p:sldId id="300" r:id="rId14"/>
    <p:sldId id="315" r:id="rId15"/>
    <p:sldId id="310" r:id="rId16"/>
    <p:sldId id="309" r:id="rId17"/>
    <p:sldId id="316" r:id="rId18"/>
    <p:sldId id="308" r:id="rId19"/>
    <p:sldId id="317" r:id="rId20"/>
    <p:sldId id="301" r:id="rId21"/>
    <p:sldId id="296" r:id="rId22"/>
  </p:sldIdLst>
  <p:sldSz cx="12188825" cy="6858000"/>
  <p:notesSz cx="6797675" cy="9926638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rat.bayram\AppData\Local\Microsoft\Windows\INetCache\Content.Outlook\F9KU7AGQ\MHGM%202021%20YILI%20KASIM%20FAAL&#304;YET%20RAPOR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EKB</a:t>
            </a:r>
            <a:r>
              <a:rPr lang="tr-TR" baseline="0"/>
              <a:t> Sınıf Dağılımı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'2021'!$B$12:$B$18</c:f>
              <c:strCache>
                <c:ptCount val="7"/>
                <c:pt idx="0">
                  <c:v>A SINIFI</c:v>
                </c:pt>
                <c:pt idx="1">
                  <c:v>B SINIFI</c:v>
                </c:pt>
                <c:pt idx="2">
                  <c:v>C SINIFI</c:v>
                </c:pt>
                <c:pt idx="3">
                  <c:v>D SINIFI</c:v>
                </c:pt>
                <c:pt idx="4">
                  <c:v>E SINIFI</c:v>
                </c:pt>
                <c:pt idx="5">
                  <c:v>F SINIFI</c:v>
                </c:pt>
                <c:pt idx="6">
                  <c:v>G SINIFI</c:v>
                </c:pt>
              </c:strCache>
            </c:strRef>
          </c:cat>
          <c:val>
            <c:numRef>
              <c:f>'2021'!$K$12:$K$18</c:f>
              <c:numCache>
                <c:formatCode>#,##0</c:formatCode>
                <c:ptCount val="7"/>
                <c:pt idx="0">
                  <c:v>3218</c:v>
                </c:pt>
                <c:pt idx="1">
                  <c:v>308128</c:v>
                </c:pt>
                <c:pt idx="2">
                  <c:v>901472</c:v>
                </c:pt>
                <c:pt idx="3">
                  <c:v>74915</c:v>
                </c:pt>
                <c:pt idx="4">
                  <c:v>26421</c:v>
                </c:pt>
                <c:pt idx="5">
                  <c:v>10089</c:v>
                </c:pt>
                <c:pt idx="6">
                  <c:v>1986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F-4DBE-931C-E62411AF53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5086024"/>
        <c:axId val="455089304"/>
      </c:barChart>
      <c:catAx>
        <c:axId val="455086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089304"/>
        <c:crosses val="autoZero"/>
        <c:auto val="1"/>
        <c:lblAlgn val="ctr"/>
        <c:lblOffset val="100"/>
        <c:noMultiLvlLbl val="0"/>
      </c:catAx>
      <c:valAx>
        <c:axId val="455089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508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16C52F-1FB6-4A96-AEF5-5EA65F9938F4}" type="datetime1">
              <a:rPr lang="tr-TR" smtClean="0"/>
              <a:t>1.12.2021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DF5FA-647A-42B1-AB24-208613673478}" type="datetime1">
              <a:rPr lang="tr-TR" smtClean="0"/>
              <a:pPr/>
              <a:t>1.12.2021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575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484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8D0A2F-D588-4F36-9DFA-25D8D56E13DB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A51E99-5AC6-4D97-9562-94B646F94532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275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2089AF-DDAC-4906-AF84-E5DAB49D7B89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745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7A573D-0D02-4B2E-84DA-7AD6DFF14128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325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048BBB-5CAA-46FC-8EBD-62820F1A0B1C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003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936474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B57258-3908-4BD0-B8C9-8C54A6A6B203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40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824279C-909F-444C-933A-EA53DAEA180C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496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A48712-D468-4D36-9D5E-C9D6DAD49FF2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749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0E81CB-A39E-4B56-B4AD-C8AF9001EF36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352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33048BBB-5CAA-46FC-8EBD-62820F1A0B1C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AEAE4A8-A6E5-453E-B946-FB774B73F48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219735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tIns="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048BBB-5CAA-46FC-8EBD-62820F1A0B1C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AEAE4A8-A6E5-453E-B946-FB774B73F48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811513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3048BBB-5CAA-46FC-8EBD-62820F1A0B1C}" type="datetime1">
              <a:rPr lang="tr-TR" noProof="0" smtClean="0"/>
              <a:t>1.12.2021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r-TR" noProof="0" smtClean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AAEAE4A8-A6E5-453E-B946-FB774B73F48C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4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5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2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hyperlink" Target="csb%20ekb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-1" y="-1"/>
            <a:ext cx="12188825" cy="13957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30225" algn="l"/>
              </a:tabLst>
            </a:pPr>
            <a:r>
              <a:rPr lang="tr-TR" sz="2000" b="1" dirty="0">
                <a:solidFill>
                  <a:schemeClr val="bg1"/>
                </a:solidFill>
              </a:rPr>
              <a:t>         	</a:t>
            </a:r>
            <a:r>
              <a:rPr lang="tr-TR" sz="3000" b="1" dirty="0">
                <a:solidFill>
                  <a:schemeClr val="bg1"/>
                </a:solidFill>
              </a:rPr>
              <a:t>BİNALARDA ENERJİ </a:t>
            </a:r>
            <a:r>
              <a:rPr lang="tr-TR" sz="3000" b="1" dirty="0" smtClean="0">
                <a:solidFill>
                  <a:schemeClr val="bg1"/>
                </a:solidFill>
              </a:rPr>
              <a:t>VERİMLİLİĞİ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516730" y="1496506"/>
            <a:ext cx="9155361" cy="450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082741" y="5336103"/>
            <a:ext cx="2133600" cy="365125"/>
          </a:xfrm>
        </p:spPr>
        <p:txBody>
          <a:bodyPr/>
          <a:lstStyle/>
          <a:p>
            <a:fld id="{DC2DF7AE-E3BD-41B1-B2B6-F71BED4C81A4}" type="slidenum">
              <a:rPr lang="tr-TR" smtClean="0"/>
              <a:t>1</a:t>
            </a:fld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714"/>
            <a:ext cx="3990942" cy="544519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49" y="1395714"/>
            <a:ext cx="3851971" cy="546875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55" y="4103163"/>
            <a:ext cx="1718845" cy="95491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4" name="3 Yuvarlatılmış Dikdörtgen"/>
          <p:cNvSpPr/>
          <p:nvPr/>
        </p:nvSpPr>
        <p:spPr>
          <a:xfrm>
            <a:off x="5244560" y="2196112"/>
            <a:ext cx="1546840" cy="1209226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Resi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72" y="5440059"/>
            <a:ext cx="973551" cy="5223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EKB UYGULAMASI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7" name="11 Düz Ok Bağlayıcısı"/>
          <p:cNvCxnSpPr/>
          <p:nvPr/>
        </p:nvCxnSpPr>
        <p:spPr>
          <a:xfrm>
            <a:off x="205396" y="2204864"/>
            <a:ext cx="504056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2" y="1558726"/>
            <a:ext cx="1196449" cy="1196449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17748" y="2708920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Hatalar düzeltilir.</a:t>
            </a:r>
            <a:endParaRPr lang="tr-TR" sz="1100" dirty="0"/>
          </a:p>
        </p:txBody>
      </p:sp>
      <p:cxnSp>
        <p:nvCxnSpPr>
          <p:cNvPr id="11" name="11 Düz Ok Bağlayıcısı"/>
          <p:cNvCxnSpPr/>
          <p:nvPr/>
        </p:nvCxnSpPr>
        <p:spPr>
          <a:xfrm>
            <a:off x="1989956" y="2204864"/>
            <a:ext cx="1656184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17" y="1766436"/>
            <a:ext cx="1216698" cy="1158508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3348814" y="2889412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Ara hesap yapılır.</a:t>
            </a:r>
            <a:endParaRPr lang="tr-TR" sz="1100" dirty="0"/>
          </a:p>
        </p:txBody>
      </p:sp>
      <p:cxnSp>
        <p:nvCxnSpPr>
          <p:cNvPr id="14" name="11 Düz Ok Bağlayıcısı"/>
          <p:cNvCxnSpPr/>
          <p:nvPr/>
        </p:nvCxnSpPr>
        <p:spPr>
          <a:xfrm>
            <a:off x="5158308" y="2204864"/>
            <a:ext cx="180020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37" y="1822148"/>
            <a:ext cx="1117048" cy="1117048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6575167" y="2810916"/>
            <a:ext cx="2860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Hesaplamaya gönder butonuna tıklanır..</a:t>
            </a:r>
            <a:endParaRPr lang="tr-TR" sz="1100" dirty="0"/>
          </a:p>
        </p:txBody>
      </p:sp>
      <p:cxnSp>
        <p:nvCxnSpPr>
          <p:cNvPr id="17" name="11 Düz Ok Bağlayıcısı"/>
          <p:cNvCxnSpPr/>
          <p:nvPr/>
        </p:nvCxnSpPr>
        <p:spPr>
          <a:xfrm>
            <a:off x="8378985" y="2204864"/>
            <a:ext cx="1560875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8" name="Picture 2" descr="C:\Users\nergis.ingok\Desktop\Yeni klasör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230" y="1752864"/>
            <a:ext cx="1459938" cy="104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ikdörtgen 18"/>
          <p:cNvSpPr/>
          <p:nvPr/>
        </p:nvSpPr>
        <p:spPr>
          <a:xfrm>
            <a:off x="9939860" y="2686291"/>
            <a:ext cx="180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Kullanıcı adı ve şifre girilir.</a:t>
            </a:r>
            <a:endParaRPr lang="tr-TR" sz="1100" dirty="0"/>
          </a:p>
        </p:txBody>
      </p:sp>
      <p:cxnSp>
        <p:nvCxnSpPr>
          <p:cNvPr id="20" name="11 Düz Ok Bağlayıcısı"/>
          <p:cNvCxnSpPr/>
          <p:nvPr/>
        </p:nvCxnSpPr>
        <p:spPr>
          <a:xfrm>
            <a:off x="261764" y="3861048"/>
            <a:ext cx="504056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7" y="3372129"/>
            <a:ext cx="1023198" cy="1023198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2580249" y="4479503"/>
            <a:ext cx="2918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Web adresinde ilgili projeyi seçer ve onaya gönderir.</a:t>
            </a:r>
          </a:p>
        </p:txBody>
      </p:sp>
      <p:cxnSp>
        <p:nvCxnSpPr>
          <p:cNvPr id="23" name="11 Düz Ok Bağlayıcısı"/>
          <p:cNvCxnSpPr/>
          <p:nvPr/>
        </p:nvCxnSpPr>
        <p:spPr>
          <a:xfrm>
            <a:off x="1989956" y="3912415"/>
            <a:ext cx="1389362" cy="10855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18" y="3301184"/>
            <a:ext cx="1273266" cy="1273266"/>
          </a:xfrm>
          <a:prstGeom prst="rect">
            <a:avLst/>
          </a:prstGeom>
        </p:spPr>
      </p:pic>
      <p:sp>
        <p:nvSpPr>
          <p:cNvPr id="25" name="Dikdörtgen 24"/>
          <p:cNvSpPr/>
          <p:nvPr/>
        </p:nvSpPr>
        <p:spPr>
          <a:xfrm>
            <a:off x="205396" y="4437112"/>
            <a:ext cx="2258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beptr.csb.gov.tr/ </a:t>
            </a:r>
            <a:r>
              <a:rPr lang="tr-TR" sz="1200" dirty="0" err="1"/>
              <a:t>bep</a:t>
            </a:r>
            <a:r>
              <a:rPr lang="tr-TR" sz="1200" dirty="0"/>
              <a:t>-web adresinden giriş yapılır.</a:t>
            </a:r>
          </a:p>
        </p:txBody>
      </p:sp>
      <p:cxnSp>
        <p:nvCxnSpPr>
          <p:cNvPr id="26" name="11 Düz Ok Bağlayıcısı"/>
          <p:cNvCxnSpPr/>
          <p:nvPr/>
        </p:nvCxnSpPr>
        <p:spPr>
          <a:xfrm>
            <a:off x="4505589" y="3886732"/>
            <a:ext cx="1777016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7" name="Resim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033" y="3261073"/>
            <a:ext cx="1219179" cy="1302685"/>
          </a:xfrm>
          <a:prstGeom prst="rect">
            <a:avLst/>
          </a:prstGeom>
        </p:spPr>
      </p:pic>
      <p:sp>
        <p:nvSpPr>
          <p:cNvPr id="28" name="Dikdörtgen 27"/>
          <p:cNvSpPr/>
          <p:nvPr/>
        </p:nvSpPr>
        <p:spPr>
          <a:xfrm>
            <a:off x="5429977" y="4512976"/>
            <a:ext cx="3460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 smtClean="0"/>
              <a:t>EKB </a:t>
            </a:r>
            <a:r>
              <a:rPr lang="tr-TR" sz="1200" dirty="0"/>
              <a:t>uzmanı; Binanın adresi girip, bina </a:t>
            </a:r>
            <a:r>
              <a:rPr lang="tr-TR" sz="1200" dirty="0" err="1"/>
              <a:t>ID’si</a:t>
            </a:r>
            <a:r>
              <a:rPr lang="tr-TR" sz="1200" dirty="0"/>
              <a:t> alır</a:t>
            </a:r>
            <a:r>
              <a:rPr lang="tr-TR" dirty="0"/>
              <a:t>.</a:t>
            </a:r>
          </a:p>
        </p:txBody>
      </p:sp>
      <p:cxnSp>
        <p:nvCxnSpPr>
          <p:cNvPr id="29" name="11 Düz Ok Bağlayıcısı"/>
          <p:cNvCxnSpPr>
            <a:stCxn id="27" idx="3"/>
          </p:cNvCxnSpPr>
          <p:nvPr/>
        </p:nvCxnSpPr>
        <p:spPr>
          <a:xfrm>
            <a:off x="7538212" y="3912416"/>
            <a:ext cx="1632426" cy="1085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1" name="Dikdörtgen 30"/>
          <p:cNvSpPr/>
          <p:nvPr/>
        </p:nvSpPr>
        <p:spPr>
          <a:xfrm>
            <a:off x="8889979" y="4358185"/>
            <a:ext cx="2677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Sistemle entegre olan harita sunucusu  üzerinde binanın adresi işaretlenir </a:t>
            </a:r>
          </a:p>
        </p:txBody>
      </p:sp>
      <p:cxnSp>
        <p:nvCxnSpPr>
          <p:cNvPr id="32" name="Dirsek Bağlayıcısı 31"/>
          <p:cNvCxnSpPr>
            <a:stCxn id="31" idx="3"/>
          </p:cNvCxnSpPr>
          <p:nvPr/>
        </p:nvCxnSpPr>
        <p:spPr>
          <a:xfrm flipH="1">
            <a:off x="4222204" y="4589018"/>
            <a:ext cx="7344816" cy="1409151"/>
          </a:xfrm>
          <a:prstGeom prst="bentConnector3">
            <a:avLst>
              <a:gd name="adj1" fmla="val -3112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5185361"/>
            <a:ext cx="1213217" cy="1710244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5" y="5181354"/>
            <a:ext cx="1174805" cy="1676646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8" y="5181354"/>
            <a:ext cx="1243697" cy="1676646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38" y="3372129"/>
            <a:ext cx="1538443" cy="948819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45896" y="6392037"/>
            <a:ext cx="683967" cy="408412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MEVCUT DURUM 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MIS GİDER PAYLAŞIMI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E95B0C99-D8B3-4D41-94BE-35847583DAE5}"/>
              </a:ext>
            </a:extLst>
          </p:cNvPr>
          <p:cNvSpPr/>
          <p:nvPr/>
        </p:nvSpPr>
        <p:spPr>
          <a:xfrm>
            <a:off x="9511977" y="1916832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D572F6E-97C6-468F-99C3-95E4D4B11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17847"/>
          <a:stretch/>
        </p:blipFill>
        <p:spPr>
          <a:xfrm>
            <a:off x="7534285" y="1757166"/>
            <a:ext cx="1777010" cy="1423514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257322" y="2961040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F14154E7-3D30-4DEB-82DB-2AD064FD2D51}"/>
              </a:ext>
            </a:extLst>
          </p:cNvPr>
          <p:cNvSpPr txBox="1"/>
          <p:nvPr/>
        </p:nvSpPr>
        <p:spPr>
          <a:xfrm>
            <a:off x="8748464" y="3115568"/>
            <a:ext cx="159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Mevcut Durum</a:t>
            </a:r>
          </a:p>
        </p:txBody>
      </p:sp>
      <p:grpSp>
        <p:nvGrpSpPr>
          <p:cNvPr id="43" name="Gruppieren 100">
            <a:extLst>
              <a:ext uri="{FF2B5EF4-FFF2-40B4-BE49-F238E27FC236}">
                <a16:creationId xmlns:a16="http://schemas.microsoft.com/office/drawing/2014/main" id="{50FE9F4F-8649-4A08-A481-1D54681FE87B}"/>
              </a:ext>
            </a:extLst>
          </p:cNvPr>
          <p:cNvGrpSpPr/>
          <p:nvPr/>
        </p:nvGrpSpPr>
        <p:grpSpPr>
          <a:xfrm flipH="1">
            <a:off x="7048845" y="3446036"/>
            <a:ext cx="3249344" cy="312288"/>
            <a:chOff x="1770845" y="2226133"/>
            <a:chExt cx="3071567" cy="481974"/>
          </a:xfrm>
        </p:grpSpPr>
        <p:cxnSp>
          <p:nvCxnSpPr>
            <p:cNvPr id="44" name="Gerader Verbinder 62">
              <a:extLst>
                <a:ext uri="{FF2B5EF4-FFF2-40B4-BE49-F238E27FC236}">
                  <a16:creationId xmlns:a16="http://schemas.microsoft.com/office/drawing/2014/main" id="{9AD4261B-552D-4EA6-9B8E-EEA55E73B424}"/>
                </a:ext>
              </a:extLst>
            </p:cNvPr>
            <p:cNvCxnSpPr>
              <a:cxnSpLocks/>
              <a:endCxn id="45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5" name="Rechteck 92">
              <a:extLst>
                <a:ext uri="{FF2B5EF4-FFF2-40B4-BE49-F238E27FC236}">
                  <a16:creationId xmlns:a16="http://schemas.microsoft.com/office/drawing/2014/main" id="{12BD62D3-5FB4-4FDF-A217-203760F9800F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131322" y="2835040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9" y="3419282"/>
            <a:ext cx="1367743" cy="746042"/>
          </a:xfrm>
          <a:prstGeom prst="rect">
            <a:avLst/>
          </a:prstGeom>
        </p:spPr>
      </p:pic>
      <p:sp>
        <p:nvSpPr>
          <p:cNvPr id="48" name="Dikdörtgen 47"/>
          <p:cNvSpPr/>
          <p:nvPr/>
        </p:nvSpPr>
        <p:spPr>
          <a:xfrm>
            <a:off x="7128674" y="3680888"/>
            <a:ext cx="5014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634 sayılı Kat Mülkiyeti Kanunu 42. Madde gereği</a:t>
            </a:r>
            <a:endParaRPr lang="tr-TR" dirty="0"/>
          </a:p>
        </p:txBody>
      </p:sp>
      <p:sp>
        <p:nvSpPr>
          <p:cNvPr id="54" name="Dikdörtgen 53"/>
          <p:cNvSpPr/>
          <p:nvPr/>
        </p:nvSpPr>
        <p:spPr>
          <a:xfrm>
            <a:off x="71951" y="2252159"/>
            <a:ext cx="4866322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latin typeface="+mj-lt"/>
              </a:rPr>
              <a:t>Yönetmelik kapsamında </a:t>
            </a:r>
            <a:r>
              <a:rPr lang="tr-TR" dirty="0">
                <a:latin typeface="+mj-lt"/>
              </a:rPr>
              <a:t>faaliyet </a:t>
            </a:r>
            <a:r>
              <a:rPr lang="tr-TR" dirty="0" smtClean="0">
                <a:latin typeface="+mj-lt"/>
              </a:rPr>
              <a:t>gösteren Okuma ve Gider Paylaşımını düzenlemek isteyen şirketlerin yetkilendirilmeleri, denetlenmeleri yürütülmektedir</a:t>
            </a:r>
            <a:r>
              <a:rPr lang="tr-TR" dirty="0">
                <a:latin typeface="+mj-lt"/>
              </a:rPr>
              <a:t>.</a:t>
            </a:r>
          </a:p>
          <a:p>
            <a:pPr algn="just"/>
            <a:endParaRPr lang="tr-TR" dirty="0">
              <a:latin typeface="Franklin Gothic Book" pitchFamily="34" charset="0"/>
            </a:endParaRPr>
          </a:p>
          <a:p>
            <a:pPr algn="just"/>
            <a:r>
              <a:rPr lang="tr-TR" dirty="0" smtClean="0">
                <a:latin typeface="+mj-lt"/>
              </a:rPr>
              <a:t>Bu kapsamda ülke genelinde </a:t>
            </a:r>
            <a:r>
              <a:rPr lang="tr-TR" b="1" u="sng" dirty="0" smtClean="0">
                <a:solidFill>
                  <a:srgbClr val="C00000"/>
                </a:solidFill>
                <a:latin typeface="+mj-lt"/>
              </a:rPr>
              <a:t>65</a:t>
            </a:r>
            <a:r>
              <a:rPr lang="tr-TR" dirty="0" smtClean="0">
                <a:latin typeface="+mj-lt"/>
              </a:rPr>
              <a:t> şirket yetkilendirmesi yapılmıştır. </a:t>
            </a:r>
            <a:r>
              <a:rPr lang="tr-TR" b="1" u="sng" dirty="0" smtClean="0">
                <a:solidFill>
                  <a:srgbClr val="C00000"/>
                </a:solidFill>
                <a:latin typeface="+mj-lt"/>
              </a:rPr>
              <a:t>93</a:t>
            </a:r>
            <a:r>
              <a:rPr lang="tr-TR" dirty="0" smtClean="0">
                <a:latin typeface="+mj-lt"/>
              </a:rPr>
              <a:t> şirketin yetkileri iptal edilmiştir.</a:t>
            </a:r>
            <a:endParaRPr lang="tr-TR" u="sng" dirty="0">
              <a:latin typeface="+mj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7747" y="5075282"/>
            <a:ext cx="1191191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r-TR" dirty="0"/>
              <a:t>Bakanlığımız ayrıca, şirketler ve şirketlerin uygulamaları ile ilgili tüzel ve gerçek kişilerden gelen  şikayetler incelenmekte ve gerekli işlemleri yapmaktadır.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1115614" y="1918573"/>
            <a:ext cx="1037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Ülkemize özgü, </a:t>
            </a:r>
          </a:p>
          <a:p>
            <a:r>
              <a:rPr lang="tr-TR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Binalar için 76 kriterden oluşan 5 ana </a:t>
            </a:r>
            <a:r>
              <a:rPr lang="tr-TR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modül, Yerleşmeler </a:t>
            </a:r>
            <a:r>
              <a:rPr lang="tr-TR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için 85 kriterden oluşan 5 ana </a:t>
            </a:r>
            <a:r>
              <a:rPr lang="tr-TR" b="1" kern="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modül belirlenmiştir</a:t>
            </a:r>
            <a:r>
              <a:rPr lang="tr-TR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67239"/>
              </p:ext>
            </p:extLst>
          </p:nvPr>
        </p:nvGraphicFramePr>
        <p:xfrm>
          <a:off x="981844" y="4838660"/>
          <a:ext cx="10325052" cy="1470660"/>
        </p:xfrm>
        <a:graphic>
          <a:graphicData uri="http://schemas.openxmlformats.org/drawingml/2006/table">
            <a:tbl>
              <a:tblPr firstRow="1" firstCol="1" bandRow="1"/>
              <a:tblGrid>
                <a:gridCol w="58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4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4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4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Bölgesel Öncelik ve Yerleşme Profili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Sürdürülebilir Arazi Kullanım, Ekoloji ve Afet Yönetimi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Ulaşım ve Hareketlilik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Yerleşim / Mahalle Kentsel Tasarım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Sosyal ve Ekonomik Sürdürülebilirlik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İnovasyon</a:t>
                      </a:r>
                      <a:endParaRPr lang="tr-TR" sz="1800" kern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54696"/>
              </p:ext>
            </p:extLst>
          </p:nvPr>
        </p:nvGraphicFramePr>
        <p:xfrm>
          <a:off x="981844" y="2780928"/>
          <a:ext cx="10325052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58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6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Bütünleşik Bina Tasarım, Yapım ve Yönetimi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Yapı Malzemesi ve Yaşam Döngüsü Değerlendirmesi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3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3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İç Ortam Kalitesi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Enerji Kullanımı ve Verimliliği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Su ve Atık Yönetimi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kern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İnovasyon</a:t>
                      </a:r>
                      <a:endParaRPr lang="tr-TR" sz="1800" kern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518997" y="334833"/>
            <a:ext cx="10687983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UYGULAMA 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YEŞİL SERTİFİKA KILAVUZU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6370473"/>
            <a:ext cx="1634202" cy="44045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18997" y="334833"/>
            <a:ext cx="10687983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UYGULAMA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YEŞİL </a:t>
            </a:r>
            <a:r>
              <a:rPr lang="tr-TR" sz="3600" b="1" dirty="0">
                <a:solidFill>
                  <a:srgbClr val="C00000"/>
                </a:solidFill>
              </a:rPr>
              <a:t>SERTİFİKA KILAVUZU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50" name="Grup 49"/>
          <p:cNvGrpSpPr/>
          <p:nvPr/>
        </p:nvGrpSpPr>
        <p:grpSpPr>
          <a:xfrm>
            <a:off x="1845940" y="1906794"/>
            <a:ext cx="8784976" cy="4884914"/>
            <a:chOff x="395536" y="1412776"/>
            <a:chExt cx="8639770" cy="5400600"/>
          </a:xfrm>
        </p:grpSpPr>
        <p:sp>
          <p:nvSpPr>
            <p:cNvPr id="51" name="Akış Çizelgesi: Öteki İşlem 50"/>
            <p:cNvSpPr/>
            <p:nvPr/>
          </p:nvSpPr>
          <p:spPr>
            <a:xfrm>
              <a:off x="395536" y="1412776"/>
              <a:ext cx="1584176" cy="648072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Akış Çizelgesi: Öteki İşlem 51"/>
            <p:cNvSpPr/>
            <p:nvPr/>
          </p:nvSpPr>
          <p:spPr>
            <a:xfrm>
              <a:off x="2483768" y="1412776"/>
              <a:ext cx="1584176" cy="648072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kış Çizelgesi: Çok Sayıda Belge 52"/>
            <p:cNvSpPr/>
            <p:nvPr/>
          </p:nvSpPr>
          <p:spPr>
            <a:xfrm>
              <a:off x="2195736" y="2276872"/>
              <a:ext cx="2160240" cy="1296144"/>
            </a:xfrm>
            <a:prstGeom prst="flowChartMultidocument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Akış Çizelgesi: Öteki İşlem 53"/>
            <p:cNvSpPr/>
            <p:nvPr/>
          </p:nvSpPr>
          <p:spPr>
            <a:xfrm>
              <a:off x="2383185" y="4904110"/>
              <a:ext cx="1584176" cy="648072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Akış Çizelgesi: Karar 54"/>
            <p:cNvSpPr/>
            <p:nvPr/>
          </p:nvSpPr>
          <p:spPr>
            <a:xfrm>
              <a:off x="4824028" y="3732818"/>
              <a:ext cx="1944216" cy="867554"/>
            </a:xfrm>
            <a:prstGeom prst="flowChartDecision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Metin kutusu 55"/>
            <p:cNvSpPr txBox="1"/>
            <p:nvPr/>
          </p:nvSpPr>
          <p:spPr>
            <a:xfrm>
              <a:off x="395536" y="1448780"/>
              <a:ext cx="1584176" cy="54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Bina/Yerleşme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Sahibi/Temsilcisi</a:t>
              </a:r>
            </a:p>
          </p:txBody>
        </p:sp>
        <p:sp>
          <p:nvSpPr>
            <p:cNvPr id="57" name="Metin kutusu 56"/>
            <p:cNvSpPr txBox="1"/>
            <p:nvPr/>
          </p:nvSpPr>
          <p:spPr>
            <a:xfrm>
              <a:off x="2618696" y="1463916"/>
              <a:ext cx="1224136" cy="54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Yeşil Sertifika Uzmanı</a:t>
              </a:r>
            </a:p>
          </p:txBody>
        </p:sp>
        <p:sp>
          <p:nvSpPr>
            <p:cNvPr id="58" name="Metin kutusu 57"/>
            <p:cNvSpPr txBox="1"/>
            <p:nvPr/>
          </p:nvSpPr>
          <p:spPr>
            <a:xfrm>
              <a:off x="2411760" y="27488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Başvuru Dosyası</a:t>
              </a:r>
            </a:p>
          </p:txBody>
        </p:sp>
        <p:sp>
          <p:nvSpPr>
            <p:cNvPr id="59" name="Metin kutusu 58"/>
            <p:cNvSpPr txBox="1"/>
            <p:nvPr/>
          </p:nvSpPr>
          <p:spPr>
            <a:xfrm>
              <a:off x="2555776" y="4937790"/>
              <a:ext cx="1289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Değerlendirme Kuruluşu</a:t>
              </a:r>
            </a:p>
          </p:txBody>
        </p:sp>
        <p:sp>
          <p:nvSpPr>
            <p:cNvPr id="60" name="Metin kutusu 59"/>
            <p:cNvSpPr txBox="1"/>
            <p:nvPr/>
          </p:nvSpPr>
          <p:spPr>
            <a:xfrm>
              <a:off x="5184069" y="3920150"/>
              <a:ext cx="1260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Başvuru Dosyası             İnceleme</a:t>
              </a:r>
            </a:p>
          </p:txBody>
        </p:sp>
        <p:cxnSp>
          <p:nvCxnSpPr>
            <p:cNvPr id="61" name="Düz Ok Bağlayıcısı 60"/>
            <p:cNvCxnSpPr>
              <a:endCxn id="52" idx="1"/>
            </p:cNvCxnSpPr>
            <p:nvPr/>
          </p:nvCxnSpPr>
          <p:spPr>
            <a:xfrm>
              <a:off x="1979712" y="1736812"/>
              <a:ext cx="504056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62" name="Dirsek Bağlayıcısı 61"/>
            <p:cNvCxnSpPr>
              <a:stCxn id="55" idx="0"/>
              <a:endCxn id="52" idx="3"/>
            </p:cNvCxnSpPr>
            <p:nvPr/>
          </p:nvCxnSpPr>
          <p:spPr>
            <a:xfrm rot="16200000" flipV="1">
              <a:off x="3934037" y="1870719"/>
              <a:ext cx="1996006" cy="1728192"/>
            </a:xfrm>
            <a:prstGeom prst="bentConnector2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3" name="Akış Çizelgesi: Veri 62"/>
            <p:cNvSpPr/>
            <p:nvPr/>
          </p:nvSpPr>
          <p:spPr>
            <a:xfrm>
              <a:off x="7054597" y="5547325"/>
              <a:ext cx="1909891" cy="1040080"/>
            </a:xfrm>
            <a:prstGeom prst="flowChartInputOutpu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Metin kutusu 63"/>
            <p:cNvSpPr txBox="1"/>
            <p:nvPr/>
          </p:nvSpPr>
          <p:spPr>
            <a:xfrm rot="5400000">
              <a:off x="6556085" y="4933800"/>
              <a:ext cx="672511" cy="246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Uygun</a:t>
              </a:r>
            </a:p>
          </p:txBody>
        </p:sp>
        <p:sp>
          <p:nvSpPr>
            <p:cNvPr id="65" name="Metin kutusu 64"/>
            <p:cNvSpPr txBox="1"/>
            <p:nvPr/>
          </p:nvSpPr>
          <p:spPr>
            <a:xfrm>
              <a:off x="4851647" y="3316483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Uygun değil</a:t>
              </a:r>
            </a:p>
          </p:txBody>
        </p:sp>
        <p:sp>
          <p:nvSpPr>
            <p:cNvPr id="66" name="Akış Çizelgesi: Karar 65"/>
            <p:cNvSpPr/>
            <p:nvPr/>
          </p:nvSpPr>
          <p:spPr>
            <a:xfrm>
              <a:off x="1720583" y="3695201"/>
              <a:ext cx="2895534" cy="973721"/>
            </a:xfrm>
            <a:prstGeom prst="flowChartDecision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Metin kutusu 66"/>
            <p:cNvSpPr txBox="1"/>
            <p:nvPr/>
          </p:nvSpPr>
          <p:spPr>
            <a:xfrm>
              <a:off x="2536547" y="4600372"/>
              <a:ext cx="461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Evet</a:t>
              </a:r>
            </a:p>
          </p:txBody>
        </p:sp>
        <p:sp>
          <p:nvSpPr>
            <p:cNvPr id="68" name="Metin kutusu 67"/>
            <p:cNvSpPr txBox="1"/>
            <p:nvPr/>
          </p:nvSpPr>
          <p:spPr>
            <a:xfrm>
              <a:off x="1211789" y="3913887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Hayır</a:t>
              </a:r>
            </a:p>
          </p:txBody>
        </p:sp>
        <p:sp>
          <p:nvSpPr>
            <p:cNvPr id="69" name="Akış Çizelgesi: Öteki İşlem 68"/>
            <p:cNvSpPr/>
            <p:nvPr/>
          </p:nvSpPr>
          <p:spPr>
            <a:xfrm>
              <a:off x="395536" y="3228762"/>
              <a:ext cx="1584176" cy="648072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Metin kutusu 69"/>
            <p:cNvSpPr txBox="1"/>
            <p:nvPr/>
          </p:nvSpPr>
          <p:spPr>
            <a:xfrm>
              <a:off x="395536" y="3210178"/>
              <a:ext cx="1656746" cy="51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Eksik belgelerin tamamlanması sağlanır.</a:t>
              </a:r>
            </a:p>
          </p:txBody>
        </p:sp>
        <p:cxnSp>
          <p:nvCxnSpPr>
            <p:cNvPr id="71" name="Dirsek Bağlayıcısı 70"/>
            <p:cNvCxnSpPr>
              <a:stCxn id="66" idx="1"/>
              <a:endCxn id="69" idx="2"/>
            </p:cNvCxnSpPr>
            <p:nvPr/>
          </p:nvCxnSpPr>
          <p:spPr>
            <a:xfrm rot="10800000">
              <a:off x="1187625" y="3876834"/>
              <a:ext cx="532959" cy="305228"/>
            </a:xfrm>
            <a:prstGeom prst="bentConnector2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72" name="Akış Çizelgesi: Çok Sayıda Belge 71"/>
            <p:cNvSpPr/>
            <p:nvPr/>
          </p:nvSpPr>
          <p:spPr>
            <a:xfrm>
              <a:off x="2123728" y="5727268"/>
              <a:ext cx="2163688" cy="1086108"/>
            </a:xfrm>
            <a:prstGeom prst="flowChartMultidocument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Akış Çizelgesi: Öteki İşlem 72"/>
            <p:cNvSpPr/>
            <p:nvPr/>
          </p:nvSpPr>
          <p:spPr>
            <a:xfrm>
              <a:off x="7163099" y="4472758"/>
              <a:ext cx="1765875" cy="761282"/>
            </a:xfrm>
            <a:prstGeom prst="flowChartAlternateProcess">
              <a:avLst/>
            </a:prstGeom>
            <a:solidFill>
              <a:srgbClr val="9BBB59">
                <a:lumMod val="40000"/>
                <a:lumOff val="60000"/>
                <a:alpha val="53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114300">
                <a:srgbClr val="4F81BD">
                  <a:lumMod val="40000"/>
                  <a:lumOff val="60000"/>
                  <a:alpha val="84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Metin kutusu 73"/>
            <p:cNvSpPr txBox="1"/>
            <p:nvPr/>
          </p:nvSpPr>
          <p:spPr>
            <a:xfrm>
              <a:off x="7163098" y="4503685"/>
              <a:ext cx="187220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Değerlendirme kuruluşu yetkilisi / Yeşil Sertifika Değerlendirme Uzmanı</a:t>
              </a:r>
            </a:p>
          </p:txBody>
        </p:sp>
        <p:sp>
          <p:nvSpPr>
            <p:cNvPr id="75" name="Metin kutusu 74"/>
            <p:cNvSpPr txBox="1"/>
            <p:nvPr/>
          </p:nvSpPr>
          <p:spPr>
            <a:xfrm>
              <a:off x="2266627" y="3767698"/>
              <a:ext cx="1803446" cy="71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r-TR" sz="1400" b="1" kern="0" dirty="0" err="1">
                  <a:solidFill>
                    <a:prstClr val="black"/>
                  </a:solidFill>
                </a:rPr>
                <a:t>YeS</a:t>
              </a:r>
              <a:r>
                <a:rPr lang="tr-TR" sz="1400" b="1" kern="0" dirty="0">
                  <a:solidFill>
                    <a:prstClr val="black"/>
                  </a:solidFill>
                </a:rPr>
                <a:t>-TR </a:t>
              </a:r>
              <a:r>
                <a:rPr lang="tr-TR" sz="1250" kern="0" dirty="0">
                  <a:solidFill>
                    <a:prstClr val="black"/>
                  </a:solidFill>
                </a:rPr>
                <a:t> </a:t>
              </a:r>
            </a:p>
            <a:p>
              <a:pPr lvl="0" algn="ctr">
                <a:defRPr/>
              </a:pPr>
              <a:r>
                <a:rPr lang="tr-TR" sz="1100" kern="0" dirty="0">
                  <a:solidFill>
                    <a:prstClr val="black"/>
                  </a:solidFill>
                </a:rPr>
                <a:t>Yüklenmesi gereken bilgi ve belgeler yüklendi mi?</a:t>
              </a:r>
            </a:p>
          </p:txBody>
        </p:sp>
        <p:sp>
          <p:nvSpPr>
            <p:cNvPr id="76" name="Metin kutusu 75"/>
            <p:cNvSpPr txBox="1"/>
            <p:nvPr/>
          </p:nvSpPr>
          <p:spPr>
            <a:xfrm>
              <a:off x="2267744" y="5946482"/>
              <a:ext cx="1671948" cy="76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r-TR" sz="1300" kern="0" dirty="0">
                  <a:solidFill>
                    <a:prstClr val="black"/>
                  </a:solidFill>
                </a:rPr>
                <a:t>İlgili Yeşil Sertifika Değerlendirme Uzmanı</a:t>
              </a:r>
            </a:p>
          </p:txBody>
        </p:sp>
        <p:cxnSp>
          <p:nvCxnSpPr>
            <p:cNvPr id="77" name="Dirsek Bağlayıcısı 76"/>
            <p:cNvCxnSpPr>
              <a:endCxn id="55" idx="2"/>
            </p:cNvCxnSpPr>
            <p:nvPr/>
          </p:nvCxnSpPr>
          <p:spPr>
            <a:xfrm flipV="1">
              <a:off x="4287416" y="4600372"/>
              <a:ext cx="1508720" cy="1508710"/>
            </a:xfrm>
            <a:prstGeom prst="bentConnector2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8" name="Metin kutusu 77"/>
            <p:cNvSpPr txBox="1"/>
            <p:nvPr/>
          </p:nvSpPr>
          <p:spPr>
            <a:xfrm>
              <a:off x="7080873" y="5684552"/>
              <a:ext cx="1671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tr-TR" sz="1400" b="1" kern="0" dirty="0">
                  <a:solidFill>
                    <a:prstClr val="black"/>
                  </a:solidFill>
                </a:rPr>
                <a:t>   </a:t>
              </a:r>
              <a:r>
                <a:rPr lang="tr-TR" sz="1400" b="1" kern="0" dirty="0" err="1">
                  <a:solidFill>
                    <a:prstClr val="black"/>
                  </a:solidFill>
                </a:rPr>
                <a:t>YeS</a:t>
              </a:r>
              <a:r>
                <a:rPr lang="tr-TR" sz="1400" b="1" kern="0" dirty="0">
                  <a:solidFill>
                    <a:prstClr val="black"/>
                  </a:solidFill>
                </a:rPr>
                <a:t>-TR</a:t>
              </a:r>
              <a:r>
                <a:rPr lang="tr-TR" sz="1400" kern="0" dirty="0">
                  <a:solidFill>
                    <a:prstClr val="black"/>
                  </a:solidFill>
                </a:rPr>
                <a:t> / </a:t>
              </a:r>
            </a:p>
            <a:p>
              <a:pPr lvl="0" algn="ctr">
                <a:defRPr/>
              </a:pPr>
              <a:r>
                <a:rPr lang="tr-TR" sz="1400" kern="0" dirty="0">
                  <a:solidFill>
                    <a:prstClr val="black"/>
                  </a:solidFill>
                </a:rPr>
                <a:t>Değerlendirme Kriterleri /puanlama</a:t>
              </a:r>
            </a:p>
          </p:txBody>
        </p:sp>
        <p:cxnSp>
          <p:nvCxnSpPr>
            <p:cNvPr id="79" name="Düz Ok Bağlayıcısı 78"/>
            <p:cNvCxnSpPr/>
            <p:nvPr/>
          </p:nvCxnSpPr>
          <p:spPr>
            <a:xfrm>
              <a:off x="3168350" y="5552182"/>
              <a:ext cx="0" cy="204494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0" name="Düz Ok Bağlayıcısı 79"/>
            <p:cNvCxnSpPr/>
            <p:nvPr/>
          </p:nvCxnSpPr>
          <p:spPr>
            <a:xfrm>
              <a:off x="3175273" y="4659475"/>
              <a:ext cx="0" cy="27265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1" name="Düz Ok Bağlayıcısı 80"/>
            <p:cNvCxnSpPr/>
            <p:nvPr/>
          </p:nvCxnSpPr>
          <p:spPr>
            <a:xfrm flipV="1">
              <a:off x="8028384" y="4180705"/>
              <a:ext cx="0" cy="292053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2" name="Düz Ok Bağlayıcısı 81"/>
            <p:cNvCxnSpPr/>
            <p:nvPr/>
          </p:nvCxnSpPr>
          <p:spPr>
            <a:xfrm>
              <a:off x="3203848" y="2063303"/>
              <a:ext cx="0" cy="213569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3" name="Düz Ok Bağlayıcısı 82"/>
            <p:cNvCxnSpPr/>
            <p:nvPr/>
          </p:nvCxnSpPr>
          <p:spPr>
            <a:xfrm>
              <a:off x="3154077" y="3513568"/>
              <a:ext cx="0" cy="213569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772816"/>
            <a:ext cx="1851335" cy="2628395"/>
          </a:xfrm>
          <a:prstGeom prst="rect">
            <a:avLst/>
          </a:prstGeom>
        </p:spPr>
      </p:pic>
      <p:cxnSp>
        <p:nvCxnSpPr>
          <p:cNvPr id="85" name="Dirsek Bağlayıcısı 84"/>
          <p:cNvCxnSpPr/>
          <p:nvPr/>
        </p:nvCxnSpPr>
        <p:spPr>
          <a:xfrm>
            <a:off x="8304911" y="4397660"/>
            <a:ext cx="253274" cy="1707077"/>
          </a:xfrm>
          <a:prstGeom prst="bentConnector2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none"/>
          </a:ln>
          <a:effectLst/>
        </p:spPr>
      </p:cxnSp>
      <p:cxnSp>
        <p:nvCxnSpPr>
          <p:cNvPr id="86" name="Düz Bağlayıcı 85"/>
          <p:cNvCxnSpPr/>
          <p:nvPr/>
        </p:nvCxnSpPr>
        <p:spPr>
          <a:xfrm>
            <a:off x="8558185" y="6104737"/>
            <a:ext cx="315594" cy="1"/>
          </a:xfrm>
          <a:prstGeom prst="line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7" name="Düz Ok Bağlayıcısı 86"/>
          <p:cNvCxnSpPr/>
          <p:nvPr/>
        </p:nvCxnSpPr>
        <p:spPr>
          <a:xfrm flipV="1">
            <a:off x="9643619" y="5375111"/>
            <a:ext cx="0" cy="264166"/>
          </a:xfrm>
          <a:prstGeom prst="straightConnector1">
            <a:avLst/>
          </a:prstGeom>
          <a:noFill/>
          <a:ln w="317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42" name="Resim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6370473"/>
            <a:ext cx="1634202" cy="440452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18997" y="334833"/>
            <a:ext cx="10687983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UYGULAMA</a:t>
            </a:r>
            <a:br>
              <a:rPr lang="tr-TR" sz="3600" b="1" dirty="0" smtClean="0">
                <a:solidFill>
                  <a:srgbClr val="C00000"/>
                </a:solidFill>
              </a:rPr>
            </a:br>
            <a:r>
              <a:rPr lang="tr-TR" sz="3600" b="1" dirty="0" smtClean="0">
                <a:solidFill>
                  <a:srgbClr val="C00000"/>
                </a:solidFill>
              </a:rPr>
              <a:t>YEŞİL </a:t>
            </a:r>
            <a:r>
              <a:rPr lang="tr-TR" sz="3600" b="1" dirty="0">
                <a:solidFill>
                  <a:srgbClr val="C00000"/>
                </a:solidFill>
              </a:rPr>
              <a:t>SERTİFİKA KILAVUZU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E95B0C99-D8B3-4D41-94BE-35847583DAE5}"/>
              </a:ext>
            </a:extLst>
          </p:cNvPr>
          <p:cNvSpPr/>
          <p:nvPr/>
        </p:nvSpPr>
        <p:spPr>
          <a:xfrm>
            <a:off x="9511977" y="1916832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257322" y="2961040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F14154E7-3D30-4DEB-82DB-2AD064FD2D51}"/>
              </a:ext>
            </a:extLst>
          </p:cNvPr>
          <p:cNvSpPr txBox="1"/>
          <p:nvPr/>
        </p:nvSpPr>
        <p:spPr>
          <a:xfrm>
            <a:off x="8985998" y="3115568"/>
            <a:ext cx="112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Uygulama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46" name="Gruppieren 100">
            <a:extLst>
              <a:ext uri="{FF2B5EF4-FFF2-40B4-BE49-F238E27FC236}">
                <a16:creationId xmlns:a16="http://schemas.microsoft.com/office/drawing/2014/main" id="{50FE9F4F-8649-4A08-A481-1D54681FE87B}"/>
              </a:ext>
            </a:extLst>
          </p:cNvPr>
          <p:cNvGrpSpPr/>
          <p:nvPr/>
        </p:nvGrpSpPr>
        <p:grpSpPr>
          <a:xfrm flipH="1">
            <a:off x="7048845" y="3446036"/>
            <a:ext cx="3249344" cy="312288"/>
            <a:chOff x="1770845" y="2226133"/>
            <a:chExt cx="3071567" cy="481974"/>
          </a:xfrm>
        </p:grpSpPr>
        <p:cxnSp>
          <p:nvCxnSpPr>
            <p:cNvPr id="47" name="Gerader Verbinder 62">
              <a:extLst>
                <a:ext uri="{FF2B5EF4-FFF2-40B4-BE49-F238E27FC236}">
                  <a16:creationId xmlns:a16="http://schemas.microsoft.com/office/drawing/2014/main" id="{9AD4261B-552D-4EA6-9B8E-EEA55E73B424}"/>
                </a:ext>
              </a:extLst>
            </p:cNvPr>
            <p:cNvCxnSpPr>
              <a:cxnSpLocks/>
              <a:endCxn id="48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hteck 92">
              <a:extLst>
                <a:ext uri="{FF2B5EF4-FFF2-40B4-BE49-F238E27FC236}">
                  <a16:creationId xmlns:a16="http://schemas.microsoft.com/office/drawing/2014/main" id="{12BD62D3-5FB4-4FDF-A217-203760F9800F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131322" y="2835040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8" name="Resim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9" y="3419282"/>
            <a:ext cx="1367743" cy="74604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7257135" y="3578501"/>
            <a:ext cx="6092825" cy="574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Binalar ile Yerleşmeler İçin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tr-TR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Yeşil </a:t>
            </a:r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Sertifika Uygulama Tebliği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53852" y="2497379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Değerlendirme kılavuzları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13032" y="3112704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Eğitici kuruluşlar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98691" y="3865984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Değerlendirme kuruluşu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819407" y="4596957"/>
            <a:ext cx="2958567" cy="267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9410" algn="just">
              <a:lnSpc>
                <a:spcPts val="1200"/>
              </a:lnSpc>
              <a:spcAft>
                <a:spcPts val="0"/>
              </a:spcAft>
            </a:pPr>
            <a:r>
              <a:rPr lang="tr-TR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Yeşil sertifika uzmanları</a:t>
            </a:r>
            <a:endParaRPr lang="tr-TR" sz="28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703809" y="498090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Denetleme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8548992" y="4379416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Haziran 2021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548992" y="4824921"/>
            <a:ext cx="2287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Sayı : 31506 </a:t>
            </a:r>
            <a:r>
              <a:rPr lang="tr-T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(Mükerrer)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Dikdörtgen 88"/>
          <p:cNvSpPr/>
          <p:nvPr/>
        </p:nvSpPr>
        <p:spPr>
          <a:xfrm>
            <a:off x="7814691" y="459118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R.G.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Resim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6370473"/>
            <a:ext cx="1634202" cy="44045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048828" y="2961040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A9911F8-50AD-41A8-A253-8BE653716C1D}"/>
              </a:ext>
            </a:extLst>
          </p:cNvPr>
          <p:cNvSpPr txBox="1"/>
          <p:nvPr/>
        </p:nvSpPr>
        <p:spPr>
          <a:xfrm>
            <a:off x="8562643" y="3774014"/>
            <a:ext cx="99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Hedefler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27A5461-9BE0-47B0-8B3E-F8E0C12DF075}"/>
              </a:ext>
            </a:extLst>
          </p:cNvPr>
          <p:cNvSpPr/>
          <p:nvPr/>
        </p:nvSpPr>
        <p:spPr>
          <a:xfrm>
            <a:off x="9307407" y="3853826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00">
            <a:extLst>
              <a:ext uri="{FF2B5EF4-FFF2-40B4-BE49-F238E27FC236}">
                <a16:creationId xmlns:a16="http://schemas.microsoft.com/office/drawing/2014/main" id="{52911283-A37E-49D0-B254-6EDB6B676053}"/>
              </a:ext>
            </a:extLst>
          </p:cNvPr>
          <p:cNvGrpSpPr/>
          <p:nvPr/>
        </p:nvGrpSpPr>
        <p:grpSpPr>
          <a:xfrm rot="10800000">
            <a:off x="6830827" y="3843729"/>
            <a:ext cx="2732002" cy="312288"/>
            <a:chOff x="1770845" y="2226133"/>
            <a:chExt cx="3071567" cy="481974"/>
          </a:xfrm>
        </p:grpSpPr>
        <p:cxnSp>
          <p:nvCxnSpPr>
            <p:cNvPr id="16" name="Gerader Verbinder 62">
              <a:extLst>
                <a:ext uri="{FF2B5EF4-FFF2-40B4-BE49-F238E27FC236}">
                  <a16:creationId xmlns:a16="http://schemas.microsoft.com/office/drawing/2014/main" id="{F590AA30-7CE2-4A80-A1D7-17565F25DC88}"/>
                </a:ext>
              </a:extLst>
            </p:cNvPr>
            <p:cNvCxnSpPr>
              <a:cxnSpLocks/>
              <a:endCxn id="17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hteck 92">
              <a:extLst>
                <a:ext uri="{FF2B5EF4-FFF2-40B4-BE49-F238E27FC236}">
                  <a16:creationId xmlns:a16="http://schemas.microsoft.com/office/drawing/2014/main" id="{DE33219C-09D3-4E64-BD3F-4F1D6F1ED9DA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4922828" y="2835040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75" y="4439156"/>
            <a:ext cx="1228951" cy="94571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15" y="3419282"/>
            <a:ext cx="1367743" cy="746042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6806231" y="2749096"/>
            <a:ext cx="14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i="1" kern="0" dirty="0"/>
              <a:t>Teknoloji Atlası</a:t>
            </a:r>
            <a:endParaRPr lang="tr-TR" sz="1600" i="1" dirty="0"/>
          </a:p>
        </p:txBody>
      </p:sp>
      <p:sp>
        <p:nvSpPr>
          <p:cNvPr id="22" name="Dikdörtgen 21"/>
          <p:cNvSpPr/>
          <p:nvPr/>
        </p:nvSpPr>
        <p:spPr>
          <a:xfrm>
            <a:off x="477788" y="2023960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kern="0" dirty="0"/>
              <a:t>Neredeyse Sıfır Enerjili Bina (</a:t>
            </a:r>
            <a:r>
              <a:rPr lang="tr-TR" b="1" kern="0" dirty="0" err="1"/>
              <a:t>nZEB</a:t>
            </a:r>
            <a:r>
              <a:rPr lang="tr-TR" b="1" kern="0" dirty="0"/>
              <a:t>)</a:t>
            </a:r>
            <a:endParaRPr lang="tr-TR" dirty="0"/>
          </a:p>
        </p:txBody>
      </p:sp>
      <p:sp>
        <p:nvSpPr>
          <p:cNvPr id="23" name="Dikdörtgen 22"/>
          <p:cNvSpPr/>
          <p:nvPr/>
        </p:nvSpPr>
        <p:spPr>
          <a:xfrm>
            <a:off x="3718148" y="543593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Yeni Binalarda Enerji Verimliliğinin Özendirilmesi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477788" y="4265683"/>
            <a:ext cx="395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Mevcut Binaların EKB Sahiplik Oranının Arttırılması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6343726" y="201286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İnşaat Sektöründe Kullanılan Malzeme ve Teknolojiye İlişkin En İyi Uygulamaların Tespiti ve Paylaştırılması</a:t>
            </a:r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477788" y="2348880"/>
            <a:ext cx="20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i="1" kern="0" dirty="0"/>
              <a:t>2030 – 2050 Hedefleri</a:t>
            </a:r>
            <a:endParaRPr lang="tr-TR" sz="1600" i="1" dirty="0"/>
          </a:p>
        </p:txBody>
      </p:sp>
      <p:sp>
        <p:nvSpPr>
          <p:cNvPr id="27" name="Dikdörtgen 26"/>
          <p:cNvSpPr/>
          <p:nvPr/>
        </p:nvSpPr>
        <p:spPr>
          <a:xfrm>
            <a:off x="7123946" y="3071801"/>
            <a:ext cx="235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i="1" dirty="0" smtClean="0"/>
              <a:t>Bütünleşik Bina Tasarımı</a:t>
            </a:r>
            <a:endParaRPr lang="tr-TR" sz="1600" dirty="0"/>
          </a:p>
        </p:txBody>
      </p:sp>
      <p:sp>
        <p:nvSpPr>
          <p:cNvPr id="28" name="Dikdörtgen 27"/>
          <p:cNvSpPr/>
          <p:nvPr/>
        </p:nvSpPr>
        <p:spPr>
          <a:xfrm>
            <a:off x="7123946" y="3424040"/>
            <a:ext cx="473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i="1" dirty="0"/>
              <a:t>Kamu Binaları İçin Enerji </a:t>
            </a:r>
            <a:r>
              <a:rPr lang="tr-TR" sz="1600" i="1" dirty="0" smtClean="0"/>
              <a:t>Verimliliği İyileştirme </a:t>
            </a:r>
            <a:r>
              <a:rPr lang="tr-TR" sz="1600" i="1" dirty="0"/>
              <a:t>Kılavuzu</a:t>
            </a:r>
            <a:endParaRPr lang="tr-TR" sz="1600" dirty="0"/>
          </a:p>
        </p:txBody>
      </p:sp>
      <p:sp>
        <p:nvSpPr>
          <p:cNvPr id="29" name="Dikdörtgen 28"/>
          <p:cNvSpPr/>
          <p:nvPr/>
        </p:nvSpPr>
        <p:spPr>
          <a:xfrm>
            <a:off x="477788" y="4869160"/>
            <a:ext cx="1517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i="1" dirty="0"/>
              <a:t>EKB Denetimleri</a:t>
            </a:r>
            <a:endParaRPr lang="tr-TR" sz="1600" dirty="0"/>
          </a:p>
        </p:txBody>
      </p:sp>
      <p:sp>
        <p:nvSpPr>
          <p:cNvPr id="30" name="Dikdörtgen 29"/>
          <p:cNvSpPr/>
          <p:nvPr/>
        </p:nvSpPr>
        <p:spPr>
          <a:xfrm>
            <a:off x="4510236" y="5805264"/>
            <a:ext cx="3129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i="1" dirty="0"/>
              <a:t>Kılavuzlar ve Mevzuat Değişiklikleri </a:t>
            </a:r>
            <a:endParaRPr lang="tr-TR" sz="1600" dirty="0"/>
          </a:p>
        </p:txBody>
      </p:sp>
      <p:sp>
        <p:nvSpPr>
          <p:cNvPr id="31" name="Unvan 1"/>
          <p:cNvSpPr>
            <a:spLocks noGrp="1"/>
          </p:cNvSpPr>
          <p:nvPr>
            <p:ph type="title"/>
          </p:nvPr>
        </p:nvSpPr>
        <p:spPr>
          <a:xfrm>
            <a:off x="518997" y="334833"/>
            <a:ext cx="10687983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HEDEFLER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 rot="19320727">
            <a:off x="8728002" y="4825180"/>
            <a:ext cx="3622851" cy="369332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https://meslekihizmetler.csb.gov.tr</a:t>
            </a:r>
            <a:r>
              <a:rPr lang="tr-TR" dirty="0"/>
              <a:t>/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776" y="2852434"/>
            <a:ext cx="4623410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1400" b="1" dirty="0" smtClean="0"/>
              <a:t>AB </a:t>
            </a:r>
            <a:r>
              <a:rPr lang="tr-TR" sz="1400" b="1" dirty="0"/>
              <a:t>EPBD </a:t>
            </a:r>
            <a:r>
              <a:rPr lang="tr-TR" sz="1400" b="1" dirty="0" smtClean="0"/>
              <a:t>Direktifi </a:t>
            </a:r>
            <a:r>
              <a:rPr lang="tr-TR" sz="1400" b="1" dirty="0">
                <a:ea typeface="Calibri" panose="020F0502020204030204" pitchFamily="34" charset="0"/>
                <a:cs typeface="Cambria" panose="02040503050406030204" pitchFamily="18" charset="0"/>
              </a:rPr>
              <a:t>9. Maddesi;</a:t>
            </a:r>
            <a:r>
              <a:rPr lang="tr-TR" sz="1400" dirty="0"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</a:p>
          <a:p>
            <a:pPr algn="just"/>
            <a:r>
              <a:rPr lang="tr-TR" sz="1400" dirty="0" smtClean="0">
                <a:ea typeface="Calibri" panose="020F0502020204030204" pitchFamily="34" charset="0"/>
                <a:cs typeface="Cambria" panose="02040503050406030204" pitchFamily="18" charset="0"/>
              </a:rPr>
              <a:t>Üye </a:t>
            </a:r>
            <a:r>
              <a:rPr lang="tr-TR" sz="1400" dirty="0">
                <a:ea typeface="Calibri" panose="020F0502020204030204" pitchFamily="34" charset="0"/>
                <a:cs typeface="Cambria" panose="02040503050406030204" pitchFamily="18" charset="0"/>
              </a:rPr>
              <a:t>Devletlerin Neredeyse Sıfır Enerjili Bina (nSEB) sayısının arttırılması için ulusal planlar yapmaları gerektiği belirtilmiştir.</a:t>
            </a:r>
            <a:endParaRPr lang="tr-TR" sz="1400" dirty="0"/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6370473"/>
            <a:ext cx="1634202" cy="440452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925" y="6402513"/>
            <a:ext cx="683967" cy="40841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92" y="5877272"/>
            <a:ext cx="724399" cy="38866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nvan 1"/>
          <p:cNvSpPr>
            <a:spLocks noGrp="1"/>
          </p:cNvSpPr>
          <p:nvPr>
            <p:ph type="title"/>
          </p:nvPr>
        </p:nvSpPr>
        <p:spPr>
          <a:xfrm>
            <a:off x="518997" y="334833"/>
            <a:ext cx="10687983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HEDEFLER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1556792"/>
            <a:ext cx="3407323" cy="4958767"/>
          </a:xfrm>
          <a:prstGeom prst="rect">
            <a:avLst/>
          </a:prstGeom>
        </p:spPr>
      </p:pic>
      <p:sp>
        <p:nvSpPr>
          <p:cNvPr id="33" name="Dikdörtgen 32"/>
          <p:cNvSpPr/>
          <p:nvPr/>
        </p:nvSpPr>
        <p:spPr>
          <a:xfrm>
            <a:off x="403696" y="2358792"/>
            <a:ext cx="650093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Türkiye’deki </a:t>
            </a:r>
            <a:r>
              <a:rPr lang="tr-TR" b="1" dirty="0" smtClean="0"/>
              <a:t>binalarda enerji </a:t>
            </a:r>
            <a:r>
              <a:rPr lang="tr-TR" b="1" dirty="0"/>
              <a:t>performansı iyileştirme </a:t>
            </a:r>
            <a:r>
              <a:rPr lang="tr-TR" b="1" dirty="0" smtClean="0"/>
              <a:t>politikaları kapsamında</a:t>
            </a:r>
            <a:r>
              <a:rPr lang="tr-TR" dirty="0" smtClean="0"/>
              <a:t>;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- </a:t>
            </a:r>
            <a:r>
              <a:rPr lang="tr-TR" sz="1700" dirty="0" smtClean="0"/>
              <a:t>Ülkemize özgü, uygulanabilir ve maliyet etkin Neredeyse Sıfır Enerjili Binalar (nSEB) için yol haritası oluşturulmuş, bu konuda hazırlanan rehber kitap web sayfamızda yayınlanmıştır.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b="1" dirty="0"/>
              <a:t>Binalarda Enerji Performansı </a:t>
            </a:r>
            <a:r>
              <a:rPr lang="tr-TR" b="1" dirty="0" smtClean="0"/>
              <a:t>Yönetmeliği değişiklik çalışmaları ile</a:t>
            </a:r>
            <a:r>
              <a:rPr lang="tr-TR" dirty="0" smtClean="0"/>
              <a:t>;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700" dirty="0" smtClean="0"/>
              <a:t>Türkiye’ye ait nSEB tanımı yapılacaktır.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700" dirty="0" smtClean="0"/>
              <a:t>Binalarda yenilenebilir enerji kullanımı ve etkinliği arttırılacaktır.</a:t>
            </a: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92" y="5877272"/>
            <a:ext cx="724399" cy="38866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 rot="16200000">
            <a:off x="9278878" y="4119655"/>
            <a:ext cx="3622851" cy="369332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https://meslekihizmetler.csb.gov.tr</a:t>
            </a:r>
            <a:r>
              <a:rPr lang="tr-TR" dirty="0"/>
              <a:t>/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518997" y="334833"/>
            <a:ext cx="10687983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HEDEFLER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336860" y="3218868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A9911F8-50AD-41A8-A253-8BE653716C1D}"/>
              </a:ext>
            </a:extLst>
          </p:cNvPr>
          <p:cNvSpPr txBox="1"/>
          <p:nvPr/>
        </p:nvSpPr>
        <p:spPr>
          <a:xfrm>
            <a:off x="8850675" y="4031842"/>
            <a:ext cx="99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Hedefler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27A5461-9BE0-47B0-8B3E-F8E0C12DF075}"/>
              </a:ext>
            </a:extLst>
          </p:cNvPr>
          <p:cNvSpPr/>
          <p:nvPr/>
        </p:nvSpPr>
        <p:spPr>
          <a:xfrm>
            <a:off x="9595439" y="4111654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0">
            <a:extLst>
              <a:ext uri="{FF2B5EF4-FFF2-40B4-BE49-F238E27FC236}">
                <a16:creationId xmlns:a16="http://schemas.microsoft.com/office/drawing/2014/main" id="{52911283-A37E-49D0-B254-6EDB6B676053}"/>
              </a:ext>
            </a:extLst>
          </p:cNvPr>
          <p:cNvGrpSpPr/>
          <p:nvPr/>
        </p:nvGrpSpPr>
        <p:grpSpPr>
          <a:xfrm rot="10800000">
            <a:off x="7118859" y="4101557"/>
            <a:ext cx="2732002" cy="312288"/>
            <a:chOff x="1770845" y="2226133"/>
            <a:chExt cx="3071567" cy="481974"/>
          </a:xfrm>
        </p:grpSpPr>
        <p:cxnSp>
          <p:nvCxnSpPr>
            <p:cNvPr id="12" name="Gerader Verbinder 62">
              <a:extLst>
                <a:ext uri="{FF2B5EF4-FFF2-40B4-BE49-F238E27FC236}">
                  <a16:creationId xmlns:a16="http://schemas.microsoft.com/office/drawing/2014/main" id="{F590AA30-7CE2-4A80-A1D7-17565F25DC88}"/>
                </a:ext>
              </a:extLst>
            </p:cNvPr>
            <p:cNvCxnSpPr>
              <a:cxnSpLocks/>
              <a:endCxn id="13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Rechteck 92">
              <a:extLst>
                <a:ext uri="{FF2B5EF4-FFF2-40B4-BE49-F238E27FC236}">
                  <a16:creationId xmlns:a16="http://schemas.microsoft.com/office/drawing/2014/main" id="{DE33219C-09D3-4E64-BD3F-4F1D6F1ED9DA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210860" y="3092868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07" y="4696984"/>
            <a:ext cx="1228951" cy="94571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47" y="3677110"/>
            <a:ext cx="1367743" cy="74604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910752" y="1979548"/>
            <a:ext cx="8938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kern="0" dirty="0"/>
              <a:t>Binalarda Yenilenebilir Enerji ve </a:t>
            </a:r>
            <a:r>
              <a:rPr lang="tr-TR" b="1" kern="0" dirty="0" err="1"/>
              <a:t>Kojenerasyon</a:t>
            </a:r>
            <a:r>
              <a:rPr lang="tr-TR" b="1" kern="0" dirty="0"/>
              <a:t> Sistemlerinin Kullanımının Yaygınlaştırılması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477788" y="2627620"/>
            <a:ext cx="7642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kern="0" dirty="0"/>
              <a:t>Merkezi ve Bölgesel Isıtma/Soğutma Sistemlerinin Kullanımının Özendirilmesi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387977" y="3712207"/>
            <a:ext cx="459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kern="0" dirty="0"/>
              <a:t>Mevcut </a:t>
            </a:r>
            <a:r>
              <a:rPr lang="tr-TR" b="1" kern="0" dirty="0" smtClean="0"/>
              <a:t>Binaların Rehabilitasyonu </a:t>
            </a:r>
            <a:r>
              <a:rPr lang="tr-TR" b="1" kern="0" dirty="0"/>
              <a:t>ve Enerji</a:t>
            </a:r>
          </a:p>
          <a:p>
            <a:pPr algn="just"/>
            <a:r>
              <a:rPr lang="tr-TR" b="1" kern="0" dirty="0"/>
              <a:t>Verimliliğinin Geliştirilmesi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387977" y="4386590"/>
            <a:ext cx="4559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i="1" dirty="0"/>
              <a:t>İmar </a:t>
            </a:r>
            <a:r>
              <a:rPr lang="tr-TR" sz="1600" i="1" dirty="0" smtClean="0"/>
              <a:t>Yönetmeliği </a:t>
            </a:r>
            <a:r>
              <a:rPr lang="tr-TR" sz="1600" i="1" dirty="0"/>
              <a:t>Değişikliği</a:t>
            </a:r>
            <a:endParaRPr lang="tr-TR" sz="1600" dirty="0"/>
          </a:p>
        </p:txBody>
      </p:sp>
      <p:sp>
        <p:nvSpPr>
          <p:cNvPr id="21" name="Dikdörtgen 20"/>
          <p:cNvSpPr/>
          <p:nvPr/>
        </p:nvSpPr>
        <p:spPr>
          <a:xfrm>
            <a:off x="451319" y="5627948"/>
            <a:ext cx="810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kern="0" dirty="0"/>
              <a:t>Sürdürülebilir Yeşil Binaların ve Yerleşmelerin Belgelendirilmesinin Özendirilmesi</a:t>
            </a:r>
            <a:endParaRPr lang="tr-TR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6370473"/>
            <a:ext cx="1634202" cy="44045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925" y="6402513"/>
            <a:ext cx="683967" cy="40841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92" y="5877272"/>
            <a:ext cx="724399" cy="38866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37828" y="980728"/>
            <a:ext cx="10297144" cy="2016224"/>
          </a:xfrm>
        </p:spPr>
        <p:txBody>
          <a:bodyPr rtlCol="0">
            <a:noAutofit/>
          </a:bodyPr>
          <a:lstStyle/>
          <a:p>
            <a:pPr algn="ctr">
              <a:lnSpc>
                <a:spcPct val="110000"/>
              </a:lnSpc>
              <a:buClr>
                <a:srgbClr val="FF0000"/>
              </a:buClr>
            </a:pPr>
            <a:r>
              <a:rPr lang="tr-TR" sz="5400" i="1" dirty="0" smtClean="0">
                <a:solidFill>
                  <a:srgbClr val="002060"/>
                </a:solidFill>
                <a:latin typeface="Calibri" pitchFamily="34" charset="0"/>
              </a:rPr>
              <a:t>İlginiz İçin Teşekkür </a:t>
            </a:r>
            <a:r>
              <a:rPr lang="tr-TR" sz="5400" i="1" dirty="0">
                <a:solidFill>
                  <a:srgbClr val="002060"/>
                </a:solidFill>
                <a:latin typeface="Calibri" pitchFamily="34" charset="0"/>
              </a:rPr>
              <a:t>Ediyorum…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86500" y="4725144"/>
            <a:ext cx="4968552" cy="1397000"/>
          </a:xfrm>
        </p:spPr>
        <p:txBody>
          <a:bodyPr rtlCol="0">
            <a:normAutofit fontScale="77500" lnSpcReduction="20000"/>
          </a:bodyPr>
          <a:lstStyle/>
          <a:p>
            <a:pPr algn="ctr"/>
            <a:r>
              <a:rPr lang="tr-TR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TÜRKİYE CUMHURİYETİ</a:t>
            </a:r>
            <a:endParaRPr lang="tr-TR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ÇEVRE Şehircilik </a:t>
            </a:r>
            <a:r>
              <a:rPr lang="tr-TR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iklim değişikliği </a:t>
            </a:r>
            <a:r>
              <a:rPr lang="tr-TR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BAKANLIĞI</a:t>
            </a:r>
            <a:endParaRPr lang="tr-TR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MESLEKİ HİZMETLER GENEL MÜDÜRLÜĞÜ</a:t>
            </a:r>
          </a:p>
          <a:p>
            <a:pPr rtl="0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837828" y="4725144"/>
            <a:ext cx="43924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399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3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3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tr-TR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3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http://meslekihizmetler.csb.gov.tr</a:t>
            </a:r>
          </a:p>
          <a:p>
            <a:r>
              <a:rPr lang="tr-TR" sz="1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tr-TR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+90 </a:t>
            </a:r>
            <a:r>
              <a:rPr lang="tr-TR" sz="1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(312) 410-7980</a:t>
            </a:r>
            <a:endParaRPr lang="tr-TR" sz="1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3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tr-TR" sz="1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13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murat.bayram@csb.gov.tr</a:t>
            </a:r>
            <a:endParaRPr lang="tr-TR" sz="1300" b="1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1264471" y="2264737"/>
            <a:ext cx="10297144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998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tr-TR" sz="2000" b="1" spc="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Murat BAYRAM</a:t>
            </a:r>
          </a:p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tr-TR" sz="2000" i="1" spc="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Enerji Verimliliği ve Tesisat Dairesi </a:t>
            </a:r>
            <a:r>
              <a:rPr lang="tr-TR" sz="2000" i="1" spc="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Başkanı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536545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06CBD39B-1EBE-49B1-A3CF-B546DB238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22029" b="9036"/>
          <a:stretch/>
        </p:blipFill>
        <p:spPr>
          <a:xfrm>
            <a:off x="2957423" y="2125449"/>
            <a:ext cx="2034380" cy="1170225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E95B0C99-D8B3-4D41-94BE-35847583DAE5}"/>
              </a:ext>
            </a:extLst>
          </p:cNvPr>
          <p:cNvSpPr/>
          <p:nvPr/>
        </p:nvSpPr>
        <p:spPr>
          <a:xfrm>
            <a:off x="9751768" y="2070566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E1DF0A2-C139-4295-9836-1570FA23B1CC}"/>
              </a:ext>
            </a:extLst>
          </p:cNvPr>
          <p:cNvSpPr/>
          <p:nvPr/>
        </p:nvSpPr>
        <p:spPr>
          <a:xfrm>
            <a:off x="1849938" y="4079568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237B85F-4F5B-4A6A-8260-2EF21F845D64}"/>
              </a:ext>
            </a:extLst>
          </p:cNvPr>
          <p:cNvSpPr/>
          <p:nvPr/>
        </p:nvSpPr>
        <p:spPr>
          <a:xfrm>
            <a:off x="1907157" y="2070566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7D572F6E-97C6-468F-99C3-95E4D4B11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17847"/>
          <a:stretch/>
        </p:blipFill>
        <p:spPr>
          <a:xfrm>
            <a:off x="7774076" y="1910900"/>
            <a:ext cx="1777010" cy="142351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15764D8-58DD-4E7A-8B0C-202954D8DA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r="15095" b="15466"/>
          <a:stretch/>
        </p:blipFill>
        <p:spPr>
          <a:xfrm>
            <a:off x="2819355" y="4201171"/>
            <a:ext cx="2469852" cy="142822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497113" y="3114774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F044F42-0D42-427A-BF9B-DDAE224F3167}"/>
              </a:ext>
            </a:extLst>
          </p:cNvPr>
          <p:cNvSpPr txBox="1"/>
          <p:nvPr/>
        </p:nvSpPr>
        <p:spPr>
          <a:xfrm>
            <a:off x="2219503" y="3270552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Mevzuat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14154E7-3D30-4DEB-82DB-2AD064FD2D51}"/>
              </a:ext>
            </a:extLst>
          </p:cNvPr>
          <p:cNvSpPr txBox="1"/>
          <p:nvPr/>
        </p:nvSpPr>
        <p:spPr>
          <a:xfrm>
            <a:off x="8988255" y="3269302"/>
            <a:ext cx="159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Mevcut Durum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122BC2F-EB14-412B-AD38-CC14B00BD4EF}"/>
              </a:ext>
            </a:extLst>
          </p:cNvPr>
          <p:cNvSpPr txBox="1"/>
          <p:nvPr/>
        </p:nvSpPr>
        <p:spPr>
          <a:xfrm>
            <a:off x="1787455" y="3969573"/>
            <a:ext cx="117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Uygulama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A9911F8-50AD-41A8-A253-8BE653716C1D}"/>
              </a:ext>
            </a:extLst>
          </p:cNvPr>
          <p:cNvSpPr txBox="1"/>
          <p:nvPr/>
        </p:nvSpPr>
        <p:spPr>
          <a:xfrm>
            <a:off x="9010928" y="3927748"/>
            <a:ext cx="99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Hedefler</a:t>
            </a:r>
          </a:p>
        </p:txBody>
      </p:sp>
      <p:grpSp>
        <p:nvGrpSpPr>
          <p:cNvPr id="19" name="Gruppieren 100">
            <a:extLst>
              <a:ext uri="{FF2B5EF4-FFF2-40B4-BE49-F238E27FC236}">
                <a16:creationId xmlns:a16="http://schemas.microsoft.com/office/drawing/2014/main" id="{E2B1C382-7061-4018-ABA8-5AAAAD943A5B}"/>
              </a:ext>
            </a:extLst>
          </p:cNvPr>
          <p:cNvGrpSpPr/>
          <p:nvPr/>
        </p:nvGrpSpPr>
        <p:grpSpPr>
          <a:xfrm>
            <a:off x="2184089" y="3597550"/>
            <a:ext cx="3193992" cy="312288"/>
            <a:chOff x="1770845" y="2226133"/>
            <a:chExt cx="3071568" cy="481974"/>
          </a:xfrm>
        </p:grpSpPr>
        <p:cxnSp>
          <p:nvCxnSpPr>
            <p:cNvPr id="20" name="Gerader Verbinder 62">
              <a:extLst>
                <a:ext uri="{FF2B5EF4-FFF2-40B4-BE49-F238E27FC236}">
                  <a16:creationId xmlns:a16="http://schemas.microsoft.com/office/drawing/2014/main" id="{43F0009C-5FFA-4C66-991E-3E6929752969}"/>
                </a:ext>
              </a:extLst>
            </p:cNvPr>
            <p:cNvCxnSpPr>
              <a:cxnSpLocks/>
              <a:endCxn id="21" idx="3"/>
            </p:cNvCxnSpPr>
            <p:nvPr/>
          </p:nvCxnSpPr>
          <p:spPr bwMode="gray">
            <a:xfrm flipH="1" flipV="1">
              <a:off x="4644317" y="2253914"/>
              <a:ext cx="198096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echteck 92">
              <a:extLst>
                <a:ext uri="{FF2B5EF4-FFF2-40B4-BE49-F238E27FC236}">
                  <a16:creationId xmlns:a16="http://schemas.microsoft.com/office/drawing/2014/main" id="{D3CCAA69-4CFC-4429-94F4-4E61A95A98D7}"/>
                </a:ext>
              </a:extLst>
            </p:cNvPr>
            <p:cNvSpPr/>
            <p:nvPr/>
          </p:nvSpPr>
          <p:spPr bwMode="gray">
            <a:xfrm>
              <a:off x="1770845" y="2226133"/>
              <a:ext cx="2873472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uppieren 100">
            <a:extLst>
              <a:ext uri="{FF2B5EF4-FFF2-40B4-BE49-F238E27FC236}">
                <a16:creationId xmlns:a16="http://schemas.microsoft.com/office/drawing/2014/main" id="{50FE9F4F-8649-4A08-A481-1D54681FE87B}"/>
              </a:ext>
            </a:extLst>
          </p:cNvPr>
          <p:cNvGrpSpPr/>
          <p:nvPr/>
        </p:nvGrpSpPr>
        <p:grpSpPr>
          <a:xfrm flipH="1">
            <a:off x="7288636" y="3599770"/>
            <a:ext cx="3249344" cy="312288"/>
            <a:chOff x="1770845" y="2226133"/>
            <a:chExt cx="3071567" cy="481974"/>
          </a:xfrm>
        </p:grpSpPr>
        <p:cxnSp>
          <p:nvCxnSpPr>
            <p:cNvPr id="23" name="Gerader Verbinder 62">
              <a:extLst>
                <a:ext uri="{FF2B5EF4-FFF2-40B4-BE49-F238E27FC236}">
                  <a16:creationId xmlns:a16="http://schemas.microsoft.com/office/drawing/2014/main" id="{9AD4261B-552D-4EA6-9B8E-EEA55E73B424}"/>
                </a:ext>
              </a:extLst>
            </p:cNvPr>
            <p:cNvCxnSpPr>
              <a:cxnSpLocks/>
              <a:endCxn id="24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Rechteck 92">
              <a:extLst>
                <a:ext uri="{FF2B5EF4-FFF2-40B4-BE49-F238E27FC236}">
                  <a16:creationId xmlns:a16="http://schemas.microsoft.com/office/drawing/2014/main" id="{12BD62D3-5FB4-4FDF-A217-203760F9800F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uppieren 100">
            <a:extLst>
              <a:ext uri="{FF2B5EF4-FFF2-40B4-BE49-F238E27FC236}">
                <a16:creationId xmlns:a16="http://schemas.microsoft.com/office/drawing/2014/main" id="{28DF6993-4782-4562-ACDF-228F1540E7CC}"/>
              </a:ext>
            </a:extLst>
          </p:cNvPr>
          <p:cNvGrpSpPr/>
          <p:nvPr/>
        </p:nvGrpSpPr>
        <p:grpSpPr>
          <a:xfrm rot="10800000" flipH="1">
            <a:off x="1799834" y="4022841"/>
            <a:ext cx="3569666" cy="312288"/>
            <a:chOff x="1779041" y="2299638"/>
            <a:chExt cx="3071567" cy="481974"/>
          </a:xfrm>
        </p:grpSpPr>
        <p:cxnSp>
          <p:nvCxnSpPr>
            <p:cNvPr id="26" name="Gerader Verbinder 62">
              <a:extLst>
                <a:ext uri="{FF2B5EF4-FFF2-40B4-BE49-F238E27FC236}">
                  <a16:creationId xmlns:a16="http://schemas.microsoft.com/office/drawing/2014/main" id="{0649710F-AF41-4F25-9A3C-17758C202C83}"/>
                </a:ext>
              </a:extLst>
            </p:cNvPr>
            <p:cNvCxnSpPr>
              <a:cxnSpLocks/>
              <a:endCxn id="27" idx="3"/>
            </p:cNvCxnSpPr>
            <p:nvPr/>
          </p:nvCxnSpPr>
          <p:spPr bwMode="gray">
            <a:xfrm flipH="1" flipV="1">
              <a:off x="4662716" y="2327419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Rechteck 92">
              <a:extLst>
                <a:ext uri="{FF2B5EF4-FFF2-40B4-BE49-F238E27FC236}">
                  <a16:creationId xmlns:a16="http://schemas.microsoft.com/office/drawing/2014/main" id="{870FAB8A-2CAD-40E1-B53E-3205AC6AAB57}"/>
                </a:ext>
              </a:extLst>
            </p:cNvPr>
            <p:cNvSpPr/>
            <p:nvPr/>
          </p:nvSpPr>
          <p:spPr bwMode="gray">
            <a:xfrm>
              <a:off x="1779041" y="2299638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Rectangle 6">
            <a:extLst>
              <a:ext uri="{FF2B5EF4-FFF2-40B4-BE49-F238E27FC236}">
                <a16:creationId xmlns:a16="http://schemas.microsoft.com/office/drawing/2014/main" id="{B27A5461-9BE0-47B0-8B3E-F8E0C12DF075}"/>
              </a:ext>
            </a:extLst>
          </p:cNvPr>
          <p:cNvSpPr/>
          <p:nvPr/>
        </p:nvSpPr>
        <p:spPr>
          <a:xfrm>
            <a:off x="9755692" y="4007560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ieren 100">
            <a:extLst>
              <a:ext uri="{FF2B5EF4-FFF2-40B4-BE49-F238E27FC236}">
                <a16:creationId xmlns:a16="http://schemas.microsoft.com/office/drawing/2014/main" id="{52911283-A37E-49D0-B254-6EDB6B676053}"/>
              </a:ext>
            </a:extLst>
          </p:cNvPr>
          <p:cNvGrpSpPr/>
          <p:nvPr/>
        </p:nvGrpSpPr>
        <p:grpSpPr>
          <a:xfrm rot="10800000">
            <a:off x="7279112" y="3997463"/>
            <a:ext cx="2732002" cy="312288"/>
            <a:chOff x="1770845" y="2226133"/>
            <a:chExt cx="3071567" cy="481974"/>
          </a:xfrm>
        </p:grpSpPr>
        <p:cxnSp>
          <p:nvCxnSpPr>
            <p:cNvPr id="30" name="Gerader Verbinder 62">
              <a:extLst>
                <a:ext uri="{FF2B5EF4-FFF2-40B4-BE49-F238E27FC236}">
                  <a16:creationId xmlns:a16="http://schemas.microsoft.com/office/drawing/2014/main" id="{F590AA30-7CE2-4A80-A1D7-17565F25DC88}"/>
                </a:ext>
              </a:extLst>
            </p:cNvPr>
            <p:cNvCxnSpPr>
              <a:cxnSpLocks/>
              <a:endCxn id="31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Rechteck 92">
              <a:extLst>
                <a:ext uri="{FF2B5EF4-FFF2-40B4-BE49-F238E27FC236}">
                  <a16:creationId xmlns:a16="http://schemas.microsoft.com/office/drawing/2014/main" id="{DE33219C-09D3-4E64-BD3F-4F1D6F1ED9DA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371113" y="2988774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60" y="4592890"/>
            <a:ext cx="1228951" cy="945716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00" y="3573016"/>
            <a:ext cx="1367743" cy="746042"/>
          </a:xfrm>
          <a:prstGeom prst="rect">
            <a:avLst/>
          </a:prstGeom>
        </p:spPr>
      </p:pic>
      <p:sp>
        <p:nvSpPr>
          <p:cNvPr id="35" name="Dikdörtgen 34"/>
          <p:cNvSpPr/>
          <p:nvPr/>
        </p:nvSpPr>
        <p:spPr>
          <a:xfrm>
            <a:off x="549796" y="929941"/>
            <a:ext cx="11089232" cy="564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0225" algn="ctr">
              <a:tabLst>
                <a:tab pos="530225" algn="l"/>
              </a:tabLst>
            </a:pPr>
            <a:r>
              <a:rPr lang="tr-TR" sz="40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KAPSAM</a:t>
            </a: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62" y="266652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van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2701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400" b="1" dirty="0" smtClean="0">
                <a:solidFill>
                  <a:srgbClr val="C00000"/>
                </a:solidFill>
              </a:rPr>
              <a:t>MEVZUAT GELİŞİMİ</a:t>
            </a:r>
            <a:endParaRPr lang="en-US" sz="6700" b="1" dirty="0">
              <a:solidFill>
                <a:srgbClr val="C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8125" y="1733391"/>
            <a:ext cx="12092703" cy="4776357"/>
            <a:chOff x="42380" y="622237"/>
            <a:chExt cx="9214638" cy="6552108"/>
          </a:xfrm>
        </p:grpSpPr>
        <p:sp>
          <p:nvSpPr>
            <p:cNvPr id="17" name="Dikdörtgen 16"/>
            <p:cNvSpPr/>
            <p:nvPr/>
          </p:nvSpPr>
          <p:spPr>
            <a:xfrm rot="16200000">
              <a:off x="129834" y="3429753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 smtClean="0">
                  <a:solidFill>
                    <a:schemeClr val="bg1"/>
                  </a:solidFill>
                </a:rPr>
                <a:t>1977</a:t>
              </a:r>
              <a:endParaRPr lang="tr-TR" sz="3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 rot="16200000">
              <a:off x="712836" y="3429753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1981</a:t>
              </a:r>
            </a:p>
          </p:txBody>
        </p:sp>
        <p:sp>
          <p:nvSpPr>
            <p:cNvPr id="19" name="Dikdörtgen 18"/>
            <p:cNvSpPr/>
            <p:nvPr/>
          </p:nvSpPr>
          <p:spPr>
            <a:xfrm rot="16200000">
              <a:off x="1296572" y="3428611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1985</a:t>
              </a:r>
            </a:p>
          </p:txBody>
        </p:sp>
        <p:sp>
          <p:nvSpPr>
            <p:cNvPr id="20" name="Dikdörtgen 19"/>
            <p:cNvSpPr/>
            <p:nvPr/>
          </p:nvSpPr>
          <p:spPr>
            <a:xfrm rot="16200000">
              <a:off x="3183948" y="3428610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1998</a:t>
              </a:r>
            </a:p>
          </p:txBody>
        </p:sp>
        <p:sp>
          <p:nvSpPr>
            <p:cNvPr id="35" name="Dikdörtgen 34"/>
            <p:cNvSpPr/>
            <p:nvPr/>
          </p:nvSpPr>
          <p:spPr>
            <a:xfrm rot="16200000">
              <a:off x="3478841" y="3428610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2000</a:t>
              </a:r>
            </a:p>
          </p:txBody>
        </p:sp>
        <p:sp>
          <p:nvSpPr>
            <p:cNvPr id="36" name="Dikdörtgen 35"/>
            <p:cNvSpPr/>
            <p:nvPr/>
          </p:nvSpPr>
          <p:spPr>
            <a:xfrm rot="16200000">
              <a:off x="3767684" y="3427468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2002</a:t>
              </a:r>
            </a:p>
          </p:txBody>
        </p:sp>
        <p:sp>
          <p:nvSpPr>
            <p:cNvPr id="37" name="Dikdörtgen 36"/>
            <p:cNvSpPr/>
            <p:nvPr/>
          </p:nvSpPr>
          <p:spPr>
            <a:xfrm rot="16200000">
              <a:off x="4501158" y="3427468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2007</a:t>
              </a:r>
            </a:p>
          </p:txBody>
        </p:sp>
        <p:sp>
          <p:nvSpPr>
            <p:cNvPr id="38" name="Dikdörtgen 37"/>
            <p:cNvSpPr/>
            <p:nvPr/>
          </p:nvSpPr>
          <p:spPr>
            <a:xfrm rot="16200000">
              <a:off x="4789999" y="3427467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2009</a:t>
              </a:r>
            </a:p>
          </p:txBody>
        </p:sp>
        <p:sp>
          <p:nvSpPr>
            <p:cNvPr id="39" name="Dikdörtgen 38"/>
            <p:cNvSpPr/>
            <p:nvPr/>
          </p:nvSpPr>
          <p:spPr>
            <a:xfrm rot="16200000">
              <a:off x="4934420" y="3427467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40" name="Dikdörtgen 39"/>
            <p:cNvSpPr/>
            <p:nvPr/>
          </p:nvSpPr>
          <p:spPr>
            <a:xfrm rot="16200000">
              <a:off x="5084892" y="3427467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41" name="Dikdörtgen 40"/>
            <p:cNvSpPr/>
            <p:nvPr/>
          </p:nvSpPr>
          <p:spPr>
            <a:xfrm rot="16200000">
              <a:off x="5956737" y="3426325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42" name="Dikdörtgen 41"/>
            <p:cNvSpPr/>
            <p:nvPr/>
          </p:nvSpPr>
          <p:spPr>
            <a:xfrm rot="16200000">
              <a:off x="6101158" y="3426325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43" name="Dikdörtgen 42"/>
            <p:cNvSpPr/>
            <p:nvPr/>
          </p:nvSpPr>
          <p:spPr>
            <a:xfrm rot="16200000">
              <a:off x="6396051" y="3426325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44" name="Dikdörtgen 43"/>
            <p:cNvSpPr/>
            <p:nvPr/>
          </p:nvSpPr>
          <p:spPr>
            <a:xfrm rot="16200000">
              <a:off x="6539739" y="3426325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45" name="Dikdörtgen 44"/>
            <p:cNvSpPr/>
            <p:nvPr/>
          </p:nvSpPr>
          <p:spPr>
            <a:xfrm rot="16200000">
              <a:off x="7844113" y="3426324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2030</a:t>
              </a:r>
            </a:p>
          </p:txBody>
        </p:sp>
        <p:sp>
          <p:nvSpPr>
            <p:cNvPr id="46" name="Dikdörtgen 45"/>
            <p:cNvSpPr/>
            <p:nvPr/>
          </p:nvSpPr>
          <p:spPr>
            <a:xfrm rot="16200000">
              <a:off x="8866430" y="3425182"/>
              <a:ext cx="284023" cy="138499"/>
            </a:xfrm>
            <a:prstGeom prst="rect">
              <a:avLst/>
            </a:prstGeom>
            <a:ln>
              <a:headEnd type="diamond"/>
              <a:tailEnd type="diamon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tr-TR" sz="300" b="1" dirty="0">
                  <a:solidFill>
                    <a:schemeClr val="bg1"/>
                  </a:solidFill>
                </a:rPr>
                <a:t>2050</a:t>
              </a:r>
            </a:p>
          </p:txBody>
        </p:sp>
        <p:cxnSp>
          <p:nvCxnSpPr>
            <p:cNvPr id="47" name="Düz Bağlayıcı 46"/>
            <p:cNvCxnSpPr>
              <a:stCxn id="17" idx="2"/>
              <a:endCxn id="18" idx="0"/>
            </p:cNvCxnSpPr>
            <p:nvPr/>
          </p:nvCxnSpPr>
          <p:spPr>
            <a:xfrm>
              <a:off x="341095" y="3499002"/>
              <a:ext cx="444503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Düz Bağlayıcı 47"/>
            <p:cNvCxnSpPr>
              <a:stCxn id="18" idx="2"/>
              <a:endCxn id="19" idx="0"/>
            </p:cNvCxnSpPr>
            <p:nvPr/>
          </p:nvCxnSpPr>
          <p:spPr>
            <a:xfrm flipV="1">
              <a:off x="924097" y="3497860"/>
              <a:ext cx="445237" cy="114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Düz Bağlayıcı 48"/>
            <p:cNvCxnSpPr>
              <a:stCxn id="19" idx="2"/>
              <a:endCxn id="20" idx="0"/>
            </p:cNvCxnSpPr>
            <p:nvPr/>
          </p:nvCxnSpPr>
          <p:spPr>
            <a:xfrm flipV="1">
              <a:off x="1507833" y="3497859"/>
              <a:ext cx="1748877" cy="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Düz Bağlayıcı 49"/>
            <p:cNvCxnSpPr>
              <a:stCxn id="20" idx="2"/>
              <a:endCxn id="35" idx="0"/>
            </p:cNvCxnSpPr>
            <p:nvPr/>
          </p:nvCxnSpPr>
          <p:spPr>
            <a:xfrm>
              <a:off x="3395209" y="3497859"/>
              <a:ext cx="156394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Düz Bağlayıcı 50"/>
            <p:cNvCxnSpPr>
              <a:stCxn id="35" idx="2"/>
              <a:endCxn id="36" idx="0"/>
            </p:cNvCxnSpPr>
            <p:nvPr/>
          </p:nvCxnSpPr>
          <p:spPr>
            <a:xfrm flipV="1">
              <a:off x="3690102" y="3496717"/>
              <a:ext cx="150344" cy="114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Düz Bağlayıcı 51"/>
            <p:cNvCxnSpPr>
              <a:stCxn id="36" idx="2"/>
              <a:endCxn id="37" idx="0"/>
            </p:cNvCxnSpPr>
            <p:nvPr/>
          </p:nvCxnSpPr>
          <p:spPr>
            <a:xfrm>
              <a:off x="3978945" y="3496717"/>
              <a:ext cx="594975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Düz Bağlayıcı 52"/>
            <p:cNvCxnSpPr>
              <a:stCxn id="37" idx="2"/>
              <a:endCxn id="38" idx="0"/>
            </p:cNvCxnSpPr>
            <p:nvPr/>
          </p:nvCxnSpPr>
          <p:spPr>
            <a:xfrm flipV="1">
              <a:off x="4712419" y="3496716"/>
              <a:ext cx="150342" cy="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Düz Bağlayıcı 53"/>
            <p:cNvCxnSpPr>
              <a:stCxn id="40" idx="2"/>
              <a:endCxn id="41" idx="0"/>
            </p:cNvCxnSpPr>
            <p:nvPr/>
          </p:nvCxnSpPr>
          <p:spPr>
            <a:xfrm flipV="1">
              <a:off x="5296153" y="3495574"/>
              <a:ext cx="733346" cy="114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Düz Bağlayıcı 54"/>
            <p:cNvCxnSpPr>
              <a:stCxn id="42" idx="2"/>
              <a:endCxn id="43" idx="0"/>
            </p:cNvCxnSpPr>
            <p:nvPr/>
          </p:nvCxnSpPr>
          <p:spPr>
            <a:xfrm>
              <a:off x="6312419" y="3495574"/>
              <a:ext cx="156394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Düz Bağlayıcı 55"/>
            <p:cNvCxnSpPr>
              <a:stCxn id="44" idx="2"/>
              <a:endCxn id="45" idx="0"/>
            </p:cNvCxnSpPr>
            <p:nvPr/>
          </p:nvCxnSpPr>
          <p:spPr>
            <a:xfrm flipV="1">
              <a:off x="6751000" y="3495573"/>
              <a:ext cx="1165875" cy="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Düz Bağlayıcı 56"/>
            <p:cNvCxnSpPr>
              <a:stCxn id="45" idx="2"/>
              <a:endCxn id="46" idx="0"/>
            </p:cNvCxnSpPr>
            <p:nvPr/>
          </p:nvCxnSpPr>
          <p:spPr>
            <a:xfrm flipV="1">
              <a:off x="8055374" y="3494431"/>
              <a:ext cx="883818" cy="1142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8" name="Metin kutusu 57"/>
            <p:cNvSpPr txBox="1"/>
            <p:nvPr/>
          </p:nvSpPr>
          <p:spPr>
            <a:xfrm rot="16200000">
              <a:off x="-171002" y="3848340"/>
              <a:ext cx="905189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1977</a:t>
              </a:r>
              <a:endParaRPr lang="tr-TR" sz="1600" b="1" dirty="0"/>
            </a:p>
          </p:txBody>
        </p:sp>
        <p:sp>
          <p:nvSpPr>
            <p:cNvPr id="59" name="Metin kutusu 58"/>
            <p:cNvSpPr txBox="1"/>
            <p:nvPr/>
          </p:nvSpPr>
          <p:spPr>
            <a:xfrm rot="16200000">
              <a:off x="402254" y="3848340"/>
              <a:ext cx="905188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1981</a:t>
              </a:r>
              <a:endParaRPr lang="tr-TR" sz="1600" b="1" dirty="0"/>
            </a:p>
          </p:txBody>
        </p:sp>
        <p:sp>
          <p:nvSpPr>
            <p:cNvPr id="60" name="Metin kutusu 59"/>
            <p:cNvSpPr txBox="1"/>
            <p:nvPr/>
          </p:nvSpPr>
          <p:spPr>
            <a:xfrm rot="16200000">
              <a:off x="985705" y="3848338"/>
              <a:ext cx="905187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1985</a:t>
              </a:r>
              <a:endParaRPr lang="tr-TR" sz="1600" b="1" dirty="0"/>
            </a:p>
          </p:txBody>
        </p:sp>
        <p:sp>
          <p:nvSpPr>
            <p:cNvPr id="61" name="Metin kutusu 60"/>
            <p:cNvSpPr txBox="1"/>
            <p:nvPr/>
          </p:nvSpPr>
          <p:spPr>
            <a:xfrm rot="16200000">
              <a:off x="2873735" y="3848338"/>
              <a:ext cx="905185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1998</a:t>
              </a:r>
              <a:endParaRPr lang="tr-TR" sz="1600" b="1" dirty="0"/>
            </a:p>
          </p:txBody>
        </p:sp>
        <p:sp>
          <p:nvSpPr>
            <p:cNvPr id="62" name="Metin kutusu 61"/>
            <p:cNvSpPr txBox="1"/>
            <p:nvPr/>
          </p:nvSpPr>
          <p:spPr>
            <a:xfrm rot="16200000">
              <a:off x="3171238" y="3848337"/>
              <a:ext cx="905185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2000</a:t>
              </a:r>
              <a:endParaRPr lang="tr-TR" sz="1600" b="1" dirty="0"/>
            </a:p>
          </p:txBody>
        </p:sp>
        <p:sp>
          <p:nvSpPr>
            <p:cNvPr id="63" name="Metin kutusu 62"/>
            <p:cNvSpPr txBox="1"/>
            <p:nvPr/>
          </p:nvSpPr>
          <p:spPr>
            <a:xfrm rot="16200000">
              <a:off x="3452274" y="3847355"/>
              <a:ext cx="907146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2002</a:t>
              </a:r>
              <a:endParaRPr lang="tr-TR" sz="1600" b="1" dirty="0"/>
            </a:p>
          </p:txBody>
        </p:sp>
        <p:sp>
          <p:nvSpPr>
            <p:cNvPr id="64" name="Metin kutusu 63"/>
            <p:cNvSpPr txBox="1"/>
            <p:nvPr/>
          </p:nvSpPr>
          <p:spPr>
            <a:xfrm rot="16200000">
              <a:off x="4181949" y="3840120"/>
              <a:ext cx="921612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2007</a:t>
              </a:r>
              <a:endParaRPr lang="tr-TR" sz="1600" b="1" dirty="0"/>
            </a:p>
          </p:txBody>
        </p:sp>
        <p:sp>
          <p:nvSpPr>
            <p:cNvPr id="65" name="Metin kutusu 64"/>
            <p:cNvSpPr txBox="1"/>
            <p:nvPr/>
          </p:nvSpPr>
          <p:spPr>
            <a:xfrm rot="16200000">
              <a:off x="4470582" y="3845913"/>
              <a:ext cx="910028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2009</a:t>
              </a:r>
              <a:endParaRPr lang="tr-TR" sz="1600" b="1" dirty="0"/>
            </a:p>
          </p:txBody>
        </p:sp>
        <p:sp>
          <p:nvSpPr>
            <p:cNvPr id="66" name="Metin kutusu 65"/>
            <p:cNvSpPr txBox="1"/>
            <p:nvPr/>
          </p:nvSpPr>
          <p:spPr>
            <a:xfrm rot="16200000">
              <a:off x="4610451" y="2838944"/>
              <a:ext cx="931961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2010</a:t>
              </a:r>
              <a:endParaRPr lang="tr-TR" sz="1600" b="1" dirty="0"/>
            </a:p>
          </p:txBody>
        </p:sp>
        <p:sp>
          <p:nvSpPr>
            <p:cNvPr id="67" name="Metin kutusu 66"/>
            <p:cNvSpPr txBox="1"/>
            <p:nvPr/>
          </p:nvSpPr>
          <p:spPr>
            <a:xfrm rot="16200000">
              <a:off x="4766253" y="3845912"/>
              <a:ext cx="910026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2011</a:t>
              </a:r>
              <a:endParaRPr lang="tr-TR" sz="1600" b="1" dirty="0"/>
            </a:p>
          </p:txBody>
        </p:sp>
        <p:sp>
          <p:nvSpPr>
            <p:cNvPr id="68" name="Metin kutusu 67"/>
            <p:cNvSpPr txBox="1"/>
            <p:nvPr/>
          </p:nvSpPr>
          <p:spPr>
            <a:xfrm rot="16200000">
              <a:off x="5625510" y="3845912"/>
              <a:ext cx="910025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2017</a:t>
              </a:r>
              <a:endParaRPr lang="tr-TR" sz="1600" b="1" dirty="0"/>
            </a:p>
          </p:txBody>
        </p:sp>
        <p:sp>
          <p:nvSpPr>
            <p:cNvPr id="69" name="Metin kutusu 68"/>
            <p:cNvSpPr txBox="1"/>
            <p:nvPr/>
          </p:nvSpPr>
          <p:spPr>
            <a:xfrm rot="16200000">
              <a:off x="5774345" y="2834271"/>
              <a:ext cx="922616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2018</a:t>
              </a:r>
              <a:endParaRPr lang="tr-TR" sz="1600" b="1" dirty="0"/>
            </a:p>
          </p:txBody>
        </p:sp>
        <p:sp>
          <p:nvSpPr>
            <p:cNvPr id="70" name="Metin kutusu 69"/>
            <p:cNvSpPr txBox="1"/>
            <p:nvPr/>
          </p:nvSpPr>
          <p:spPr>
            <a:xfrm rot="16200000">
              <a:off x="6062228" y="2827887"/>
              <a:ext cx="909851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2020</a:t>
              </a:r>
              <a:endParaRPr lang="tr-TR" sz="1600" b="1" dirty="0"/>
            </a:p>
          </p:txBody>
        </p:sp>
        <p:sp>
          <p:nvSpPr>
            <p:cNvPr id="71" name="Metin kutusu 70"/>
            <p:cNvSpPr txBox="1"/>
            <p:nvPr/>
          </p:nvSpPr>
          <p:spPr>
            <a:xfrm rot="16200000">
              <a:off x="6218121" y="3851182"/>
              <a:ext cx="899480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2021</a:t>
              </a:r>
              <a:endParaRPr lang="tr-TR" sz="1600" b="1" dirty="0"/>
            </a:p>
          </p:txBody>
        </p:sp>
        <p:sp>
          <p:nvSpPr>
            <p:cNvPr id="72" name="Metin kutusu 71"/>
            <p:cNvSpPr txBox="1"/>
            <p:nvPr/>
          </p:nvSpPr>
          <p:spPr>
            <a:xfrm rot="16200000">
              <a:off x="7518808" y="3845909"/>
              <a:ext cx="910024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2030</a:t>
              </a:r>
              <a:endParaRPr lang="tr-TR" sz="1600" b="1" dirty="0"/>
            </a:p>
          </p:txBody>
        </p:sp>
        <p:sp>
          <p:nvSpPr>
            <p:cNvPr id="73" name="Metin kutusu 72"/>
            <p:cNvSpPr txBox="1"/>
            <p:nvPr/>
          </p:nvSpPr>
          <p:spPr>
            <a:xfrm rot="16200000">
              <a:off x="8553431" y="3845909"/>
              <a:ext cx="910022" cy="257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 smtClean="0"/>
                <a:t>2050</a:t>
              </a:r>
              <a:endParaRPr lang="tr-TR" sz="1600" b="1" dirty="0"/>
            </a:p>
          </p:txBody>
        </p:sp>
        <p:sp>
          <p:nvSpPr>
            <p:cNvPr id="74" name="Metin kutusu 73"/>
            <p:cNvSpPr txBox="1"/>
            <p:nvPr/>
          </p:nvSpPr>
          <p:spPr>
            <a:xfrm rot="3619349">
              <a:off x="-920001" y="5424744"/>
              <a:ext cx="3053605" cy="44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>
                  <a:solidFill>
                    <a:srgbClr val="C00000"/>
                  </a:solidFill>
                </a:rPr>
                <a:t>Hava </a:t>
              </a:r>
              <a:r>
                <a:rPr lang="tr-TR" sz="1600" b="1" dirty="0" err="1" smtClean="0">
                  <a:solidFill>
                    <a:srgbClr val="C00000"/>
                  </a:solidFill>
                </a:rPr>
                <a:t>Kirl.Azlt.Yön</a:t>
              </a:r>
              <a:r>
                <a:rPr lang="tr-TR" sz="1600" b="1" dirty="0" smtClean="0">
                  <a:solidFill>
                    <a:srgbClr val="C00000"/>
                  </a:solidFill>
                </a:rPr>
                <a:t>.</a:t>
              </a:r>
            </a:p>
            <a:p>
              <a:r>
                <a:rPr lang="tr-TR" sz="1600" b="1" dirty="0" smtClean="0">
                  <a:solidFill>
                    <a:srgbClr val="C00000"/>
                  </a:solidFill>
                </a:rPr>
                <a:t>(</a:t>
              </a:r>
              <a:r>
                <a:rPr lang="tr-TR" sz="1600" b="1" dirty="0">
                  <a:solidFill>
                    <a:srgbClr val="C00000"/>
                  </a:solidFill>
                </a:rPr>
                <a:t>Çift Cam</a:t>
              </a:r>
              <a:r>
                <a:rPr lang="tr-TR" sz="1600" b="1" dirty="0" smtClean="0">
                  <a:solidFill>
                    <a:srgbClr val="C00000"/>
                  </a:solidFill>
                </a:rPr>
                <a:t>)</a:t>
              </a:r>
              <a:endParaRPr lang="tr-T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75" name="Dikdörtgen 74"/>
            <p:cNvSpPr/>
            <p:nvPr/>
          </p:nvSpPr>
          <p:spPr>
            <a:xfrm rot="3629542">
              <a:off x="14253" y="5098859"/>
              <a:ext cx="2003523" cy="445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>
                  <a:solidFill>
                    <a:srgbClr val="C00000"/>
                  </a:solidFill>
                </a:rPr>
                <a:t>Isı Yalıtım </a:t>
              </a:r>
              <a:r>
                <a:rPr lang="tr-TR" sz="1600" b="1" dirty="0" smtClean="0">
                  <a:solidFill>
                    <a:srgbClr val="C00000"/>
                  </a:solidFill>
                </a:rPr>
                <a:t>Yön.</a:t>
              </a:r>
              <a:endParaRPr lang="tr-TR" sz="1600" b="1" dirty="0">
                <a:solidFill>
                  <a:srgbClr val="C00000"/>
                </a:solidFill>
              </a:endParaRPr>
            </a:p>
            <a:p>
              <a:r>
                <a:rPr lang="tr-TR" sz="1600" b="1" dirty="0">
                  <a:solidFill>
                    <a:srgbClr val="C00000"/>
                  </a:solidFill>
                </a:rPr>
                <a:t> </a:t>
              </a:r>
              <a:r>
                <a:rPr lang="tr-TR" sz="1400" b="1" dirty="0">
                  <a:solidFill>
                    <a:srgbClr val="C00000"/>
                  </a:solidFill>
                </a:rPr>
                <a:t>(Dolgu Duvar U)</a:t>
              </a:r>
            </a:p>
          </p:txBody>
        </p:sp>
        <p:sp>
          <p:nvSpPr>
            <p:cNvPr id="76" name="Dikdörtgen 75"/>
            <p:cNvSpPr/>
            <p:nvPr/>
          </p:nvSpPr>
          <p:spPr>
            <a:xfrm rot="3629542">
              <a:off x="567990" y="4997196"/>
              <a:ext cx="1949516" cy="609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>
                  <a:solidFill>
                    <a:srgbClr val="C00000"/>
                  </a:solidFill>
                </a:rPr>
                <a:t>Isı </a:t>
              </a:r>
              <a:r>
                <a:rPr lang="tr-TR" sz="1600" b="1" dirty="0" err="1">
                  <a:solidFill>
                    <a:srgbClr val="C00000"/>
                  </a:solidFill>
                </a:rPr>
                <a:t>Yal.Yön.Rev</a:t>
              </a:r>
              <a:r>
                <a:rPr lang="tr-TR" sz="1600" b="1" dirty="0" smtClean="0">
                  <a:solidFill>
                    <a:srgbClr val="C00000"/>
                  </a:solidFill>
                </a:rPr>
                <a:t>.</a:t>
              </a:r>
            </a:p>
            <a:p>
              <a:r>
                <a:rPr lang="tr-TR" sz="1600" b="1" dirty="0" smtClean="0">
                  <a:solidFill>
                    <a:srgbClr val="C00000"/>
                  </a:solidFill>
                </a:rPr>
                <a:t> </a:t>
              </a:r>
              <a:r>
                <a:rPr lang="tr-TR" sz="1400" b="1" dirty="0">
                  <a:solidFill>
                    <a:srgbClr val="C00000"/>
                  </a:solidFill>
                </a:rPr>
                <a:t>(Dolgu Duvar U)</a:t>
              </a:r>
            </a:p>
            <a:p>
              <a:endParaRPr lang="tr-T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77" name="Dikdörtgen 76"/>
            <p:cNvSpPr/>
            <p:nvPr/>
          </p:nvSpPr>
          <p:spPr>
            <a:xfrm rot="3629542">
              <a:off x="2686826" y="4853853"/>
              <a:ext cx="1609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FF0000"/>
                  </a:solidFill>
                </a:rPr>
                <a:t>TS 825 Standardı</a:t>
              </a:r>
            </a:p>
          </p:txBody>
        </p:sp>
        <p:sp>
          <p:nvSpPr>
            <p:cNvPr id="78" name="Dikdörtgen 77"/>
            <p:cNvSpPr/>
            <p:nvPr/>
          </p:nvSpPr>
          <p:spPr>
            <a:xfrm rot="3629542">
              <a:off x="2999568" y="4800331"/>
              <a:ext cx="1723990" cy="445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FF0000"/>
                  </a:solidFill>
                </a:rPr>
                <a:t>Isı </a:t>
              </a:r>
              <a:r>
                <a:rPr lang="tr-TR" sz="1600" b="1" dirty="0" err="1" smtClean="0">
                  <a:solidFill>
                    <a:srgbClr val="FF0000"/>
                  </a:solidFill>
                </a:rPr>
                <a:t>Yal.Yön</a:t>
              </a:r>
              <a:r>
                <a:rPr lang="tr-TR" sz="1600" b="1" dirty="0" smtClean="0">
                  <a:solidFill>
                    <a:srgbClr val="FF0000"/>
                  </a:solidFill>
                </a:rPr>
                <a:t>.</a:t>
              </a:r>
            </a:p>
            <a:p>
              <a:r>
                <a:rPr lang="tr-TR" sz="1600" b="1" dirty="0" smtClean="0">
                  <a:solidFill>
                    <a:srgbClr val="FF0000"/>
                  </a:solidFill>
                </a:rPr>
                <a:t>(Tüm Kabuk)</a:t>
              </a:r>
            </a:p>
          </p:txBody>
        </p:sp>
        <p:sp>
          <p:nvSpPr>
            <p:cNvPr id="79" name="Dikdörtgen 78"/>
            <p:cNvSpPr/>
            <p:nvPr/>
          </p:nvSpPr>
          <p:spPr>
            <a:xfrm rot="18357376">
              <a:off x="3354348" y="2473186"/>
              <a:ext cx="1702265" cy="445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2002/91/EC </a:t>
              </a:r>
            </a:p>
            <a:p>
              <a:r>
                <a:rPr lang="tr-TR" sz="1600" b="1" dirty="0" smtClean="0">
                  <a:solidFill>
                    <a:srgbClr val="0070C0"/>
                  </a:solidFill>
                </a:rPr>
                <a:t>BEP Direktifi</a:t>
              </a:r>
            </a:p>
          </p:txBody>
        </p:sp>
        <p:sp>
          <p:nvSpPr>
            <p:cNvPr id="80" name="Dikdörtgen 79"/>
            <p:cNvSpPr/>
            <p:nvPr/>
          </p:nvSpPr>
          <p:spPr>
            <a:xfrm rot="3629542">
              <a:off x="3886785" y="5029434"/>
              <a:ext cx="2010560" cy="257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err="1" smtClean="0">
                  <a:solidFill>
                    <a:srgbClr val="00B050"/>
                  </a:solidFill>
                </a:rPr>
                <a:t>Enj.Ver.Kanunu</a:t>
              </a:r>
              <a:endParaRPr lang="tr-TR" sz="1600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81" name="Dikdörtgen 80"/>
            <p:cNvSpPr/>
            <p:nvPr/>
          </p:nvSpPr>
          <p:spPr>
            <a:xfrm rot="3629542">
              <a:off x="4117290" y="4965195"/>
              <a:ext cx="2205564" cy="445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B050"/>
                  </a:solidFill>
                </a:rPr>
                <a:t>BEP Yönetmeliği,</a:t>
              </a:r>
            </a:p>
            <a:p>
              <a:r>
                <a:rPr lang="tr-TR" sz="1600" b="1" dirty="0" smtClean="0">
                  <a:solidFill>
                    <a:srgbClr val="00B050"/>
                  </a:solidFill>
                </a:rPr>
                <a:t>MISGP </a:t>
              </a:r>
              <a:r>
                <a:rPr lang="tr-TR" sz="1600" b="1" dirty="0" err="1" smtClean="0">
                  <a:solidFill>
                    <a:srgbClr val="00B050"/>
                  </a:solidFill>
                </a:rPr>
                <a:t>Yönt</a:t>
              </a:r>
              <a:r>
                <a:rPr lang="tr-TR" sz="1600" b="1" dirty="0" smtClean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2" name="Dikdörtgen 81"/>
            <p:cNvSpPr/>
            <p:nvPr/>
          </p:nvSpPr>
          <p:spPr>
            <a:xfrm rot="3629542">
              <a:off x="4667394" y="4787039"/>
              <a:ext cx="15468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B050"/>
                  </a:solidFill>
                </a:rPr>
                <a:t>EKB Uygulaması</a:t>
              </a:r>
            </a:p>
          </p:txBody>
        </p:sp>
        <p:sp>
          <p:nvSpPr>
            <p:cNvPr id="83" name="Dikdörtgen 82"/>
            <p:cNvSpPr/>
            <p:nvPr/>
          </p:nvSpPr>
          <p:spPr>
            <a:xfrm rot="3629542">
              <a:off x="5393313" y="4831496"/>
              <a:ext cx="1746597" cy="445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B050"/>
                  </a:solidFill>
                </a:rPr>
                <a:t>BEP </a:t>
              </a:r>
              <a:r>
                <a:rPr lang="tr-TR" sz="1600" b="1" dirty="0" err="1" smtClean="0">
                  <a:solidFill>
                    <a:srgbClr val="00B050"/>
                  </a:solidFill>
                </a:rPr>
                <a:t>Yön.Rev</a:t>
              </a:r>
              <a:r>
                <a:rPr lang="tr-TR" sz="1600" b="1" dirty="0" smtClean="0">
                  <a:solidFill>
                    <a:srgbClr val="00B050"/>
                  </a:solidFill>
                </a:rPr>
                <a:t>.</a:t>
              </a:r>
            </a:p>
            <a:p>
              <a:r>
                <a:rPr lang="tr-TR" sz="1600" b="1" dirty="0" smtClean="0">
                  <a:solidFill>
                    <a:srgbClr val="00B050"/>
                  </a:solidFill>
                </a:rPr>
                <a:t>BEP-TR II</a:t>
              </a:r>
            </a:p>
          </p:txBody>
        </p:sp>
        <p:sp>
          <p:nvSpPr>
            <p:cNvPr id="84" name="Dikdörtgen 83"/>
            <p:cNvSpPr/>
            <p:nvPr/>
          </p:nvSpPr>
          <p:spPr>
            <a:xfrm rot="18357376">
              <a:off x="4507434" y="1888266"/>
              <a:ext cx="1766035" cy="445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2010/31/EU</a:t>
              </a:r>
            </a:p>
            <a:p>
              <a:r>
                <a:rPr lang="tr-TR" sz="1600" b="1" dirty="0" smtClean="0">
                  <a:solidFill>
                    <a:srgbClr val="0070C0"/>
                  </a:solidFill>
                </a:rPr>
                <a:t> BEP Direktifi</a:t>
              </a:r>
            </a:p>
          </p:txBody>
        </p:sp>
        <p:sp>
          <p:nvSpPr>
            <p:cNvPr id="85" name="Dikdörtgen 84"/>
            <p:cNvSpPr/>
            <p:nvPr/>
          </p:nvSpPr>
          <p:spPr>
            <a:xfrm rot="18357376">
              <a:off x="5498953" y="1784622"/>
              <a:ext cx="2083654" cy="257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Kamu Bin. nZEB</a:t>
              </a:r>
            </a:p>
          </p:txBody>
        </p:sp>
        <p:sp>
          <p:nvSpPr>
            <p:cNvPr id="86" name="Dikdörtgen 85"/>
            <p:cNvSpPr/>
            <p:nvPr/>
          </p:nvSpPr>
          <p:spPr>
            <a:xfrm rot="18357376">
              <a:off x="5836169" y="1868730"/>
              <a:ext cx="1918905" cy="257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Tüm Bin. nZEB</a:t>
              </a:r>
            </a:p>
          </p:txBody>
        </p:sp>
        <p:sp>
          <p:nvSpPr>
            <p:cNvPr id="87" name="Dikdörtgen 86"/>
            <p:cNvSpPr/>
            <p:nvPr/>
          </p:nvSpPr>
          <p:spPr>
            <a:xfrm rot="3629542">
              <a:off x="5771910" y="5228191"/>
              <a:ext cx="2550145" cy="257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rgbClr val="00B050"/>
                  </a:solidFill>
                </a:rPr>
                <a:t>nSEB, Yeşil Sertifika </a:t>
              </a:r>
            </a:p>
          </p:txBody>
        </p:sp>
        <p:cxnSp>
          <p:nvCxnSpPr>
            <p:cNvPr id="88" name="Düz Ok Bağlayıcısı 87"/>
            <p:cNvCxnSpPr/>
            <p:nvPr/>
          </p:nvCxnSpPr>
          <p:spPr>
            <a:xfrm>
              <a:off x="112315" y="6381328"/>
              <a:ext cx="35085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Düz Ok Bağlayıcısı 88"/>
            <p:cNvCxnSpPr/>
            <p:nvPr/>
          </p:nvCxnSpPr>
          <p:spPr>
            <a:xfrm>
              <a:off x="3635896" y="6381328"/>
              <a:ext cx="160981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Düz Ok Bağlayıcısı 89"/>
            <p:cNvCxnSpPr/>
            <p:nvPr/>
          </p:nvCxnSpPr>
          <p:spPr>
            <a:xfrm>
              <a:off x="5220072" y="6381328"/>
              <a:ext cx="144016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Düz Ok Bağlayıcısı 90"/>
            <p:cNvCxnSpPr/>
            <p:nvPr/>
          </p:nvCxnSpPr>
          <p:spPr>
            <a:xfrm>
              <a:off x="6667860" y="6377778"/>
              <a:ext cx="1305960" cy="35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Düz Ok Bağlayıcısı 91"/>
            <p:cNvCxnSpPr/>
            <p:nvPr/>
          </p:nvCxnSpPr>
          <p:spPr>
            <a:xfrm flipV="1">
              <a:off x="7981447" y="6377778"/>
              <a:ext cx="1096244" cy="379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Düz Bağlayıcı 92"/>
            <p:cNvCxnSpPr/>
            <p:nvPr/>
          </p:nvCxnSpPr>
          <p:spPr>
            <a:xfrm flipH="1" flipV="1">
              <a:off x="3631085" y="5593287"/>
              <a:ext cx="4811" cy="937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Düz Bağlayıcı 93"/>
            <p:cNvCxnSpPr/>
            <p:nvPr/>
          </p:nvCxnSpPr>
          <p:spPr>
            <a:xfrm flipV="1">
              <a:off x="3620852" y="1484784"/>
              <a:ext cx="0" cy="1678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Düz Bağlayıcı 94"/>
            <p:cNvCxnSpPr/>
            <p:nvPr/>
          </p:nvCxnSpPr>
          <p:spPr>
            <a:xfrm flipV="1">
              <a:off x="5220072" y="5593287"/>
              <a:ext cx="6831" cy="937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Düz Bağlayıcı 95"/>
            <p:cNvCxnSpPr>
              <a:stCxn id="84" idx="0"/>
            </p:cNvCxnSpPr>
            <p:nvPr/>
          </p:nvCxnSpPr>
          <p:spPr>
            <a:xfrm flipV="1">
              <a:off x="5210105" y="933941"/>
              <a:ext cx="9966" cy="941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Düz Bağlayıcı 96"/>
            <p:cNvCxnSpPr/>
            <p:nvPr/>
          </p:nvCxnSpPr>
          <p:spPr>
            <a:xfrm flipV="1">
              <a:off x="6660232" y="4429910"/>
              <a:ext cx="7628" cy="2100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>
              <a:endCxn id="72" idx="1"/>
            </p:cNvCxnSpPr>
            <p:nvPr/>
          </p:nvCxnSpPr>
          <p:spPr>
            <a:xfrm flipV="1">
              <a:off x="7956376" y="4429911"/>
              <a:ext cx="17444" cy="2100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Düz Bağlayıcı 99"/>
            <p:cNvCxnSpPr/>
            <p:nvPr/>
          </p:nvCxnSpPr>
          <p:spPr>
            <a:xfrm flipV="1">
              <a:off x="7956376" y="945402"/>
              <a:ext cx="7051" cy="2217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Ok Bağlayıcısı 100"/>
            <p:cNvCxnSpPr/>
            <p:nvPr/>
          </p:nvCxnSpPr>
          <p:spPr>
            <a:xfrm>
              <a:off x="107504" y="1628556"/>
              <a:ext cx="35085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Düz Ok Bağlayıcısı 101"/>
            <p:cNvCxnSpPr/>
            <p:nvPr/>
          </p:nvCxnSpPr>
          <p:spPr>
            <a:xfrm flipV="1">
              <a:off x="3631085" y="1330019"/>
              <a:ext cx="1581464" cy="107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Düz Ok Bağlayıcısı 102"/>
            <p:cNvCxnSpPr/>
            <p:nvPr/>
          </p:nvCxnSpPr>
          <p:spPr>
            <a:xfrm>
              <a:off x="5222312" y="1067342"/>
              <a:ext cx="2741115" cy="360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Düz Ok Bağlayıcısı 104"/>
            <p:cNvCxnSpPr/>
            <p:nvPr/>
          </p:nvCxnSpPr>
          <p:spPr>
            <a:xfrm flipV="1">
              <a:off x="7986686" y="1330019"/>
              <a:ext cx="1096244" cy="3794"/>
            </a:xfrm>
            <a:prstGeom prst="straightConnector1">
              <a:avLst/>
            </a:prstGeom>
            <a:ln>
              <a:headEnd type="non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6" name="Dikdörtgen 105"/>
            <p:cNvSpPr/>
            <p:nvPr/>
          </p:nvSpPr>
          <p:spPr>
            <a:xfrm rot="18357376">
              <a:off x="7443370" y="2538588"/>
              <a:ext cx="17045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Mevcut Bina </a:t>
              </a:r>
              <a:r>
                <a:rPr lang="tr-TR" sz="1600" b="1" dirty="0" err="1" smtClean="0">
                  <a:solidFill>
                    <a:srgbClr val="0070C0"/>
                  </a:solidFill>
                </a:rPr>
                <a:t>Tad</a:t>
              </a:r>
              <a:r>
                <a:rPr lang="tr-TR" sz="1600" b="1" dirty="0" smtClean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07" name="Dikdörtgen 106"/>
            <p:cNvSpPr/>
            <p:nvPr/>
          </p:nvSpPr>
          <p:spPr>
            <a:xfrm rot="16200000">
              <a:off x="8392678" y="2581530"/>
              <a:ext cx="13901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SIFIR KARBON</a:t>
              </a:r>
            </a:p>
          </p:txBody>
        </p:sp>
        <p:sp>
          <p:nvSpPr>
            <p:cNvPr id="108" name="Dikdörtgen 107"/>
            <p:cNvSpPr/>
            <p:nvPr/>
          </p:nvSpPr>
          <p:spPr>
            <a:xfrm rot="16200000">
              <a:off x="8377818" y="5280419"/>
              <a:ext cx="13901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 smtClean="0">
                  <a:solidFill>
                    <a:srgbClr val="00B050"/>
                  </a:solidFill>
                </a:rPr>
                <a:t>SIFIR KARBON</a:t>
              </a:r>
            </a:p>
          </p:txBody>
        </p:sp>
        <p:sp>
          <p:nvSpPr>
            <p:cNvPr id="109" name="Metin kutusu 108"/>
            <p:cNvSpPr txBox="1"/>
            <p:nvPr/>
          </p:nvSpPr>
          <p:spPr>
            <a:xfrm>
              <a:off x="970418" y="6504303"/>
              <a:ext cx="1561092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accent1"/>
                  </a:solidFill>
                </a:rPr>
                <a:t>250 </a:t>
              </a:r>
              <a:r>
                <a:rPr lang="tr-TR" sz="1500" b="1" dirty="0" err="1" smtClean="0">
                  <a:solidFill>
                    <a:schemeClr val="accent1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-yıl</a:t>
              </a:r>
              <a:endParaRPr lang="tr-TR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10" name="Metin kutusu 109"/>
            <p:cNvSpPr txBox="1"/>
            <p:nvPr/>
          </p:nvSpPr>
          <p:spPr>
            <a:xfrm>
              <a:off x="3905847" y="6449011"/>
              <a:ext cx="1561092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accent1"/>
                  </a:solidFill>
                </a:rPr>
                <a:t>180 </a:t>
              </a:r>
              <a:r>
                <a:rPr lang="tr-TR" sz="1500" b="1" dirty="0" err="1" smtClean="0">
                  <a:solidFill>
                    <a:schemeClr val="accent1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-yıl</a:t>
              </a:r>
              <a:endParaRPr lang="tr-TR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11" name="Metin kutusu 110"/>
            <p:cNvSpPr txBox="1"/>
            <p:nvPr/>
          </p:nvSpPr>
          <p:spPr>
            <a:xfrm>
              <a:off x="5390598" y="6436506"/>
              <a:ext cx="1561092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accent1"/>
                  </a:solidFill>
                </a:rPr>
                <a:t>130 </a:t>
              </a:r>
              <a:r>
                <a:rPr lang="tr-TR" sz="1500" b="1" dirty="0" err="1" smtClean="0">
                  <a:solidFill>
                    <a:schemeClr val="accent1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-yıl</a:t>
              </a:r>
              <a:endParaRPr lang="tr-TR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12" name="Metin kutusu 111"/>
            <p:cNvSpPr txBox="1"/>
            <p:nvPr/>
          </p:nvSpPr>
          <p:spPr>
            <a:xfrm>
              <a:off x="6800439" y="6396413"/>
              <a:ext cx="1561092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accent1"/>
                  </a:solidFill>
                </a:rPr>
                <a:t>75 </a:t>
              </a:r>
              <a:r>
                <a:rPr lang="tr-TR" sz="1500" b="1" dirty="0" err="1" smtClean="0">
                  <a:solidFill>
                    <a:schemeClr val="accent1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accent1"/>
                  </a:solidFill>
                </a:rPr>
                <a:t>2</a:t>
              </a:r>
              <a:r>
                <a:rPr lang="tr-TR" sz="1500" b="1" dirty="0" smtClean="0">
                  <a:solidFill>
                    <a:schemeClr val="accent1"/>
                  </a:solidFill>
                </a:rPr>
                <a:t>-yıl</a:t>
              </a:r>
              <a:endParaRPr lang="tr-TR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13" name="Metin kutusu 112"/>
            <p:cNvSpPr txBox="1"/>
            <p:nvPr/>
          </p:nvSpPr>
          <p:spPr>
            <a:xfrm>
              <a:off x="8285189" y="6385344"/>
              <a:ext cx="9043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accent1"/>
                  </a:solidFill>
                </a:rPr>
                <a:t>&lt; 50</a:t>
              </a:r>
              <a:endParaRPr lang="tr-TR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14" name="Metin kutusu 113"/>
            <p:cNvSpPr txBox="1"/>
            <p:nvPr/>
          </p:nvSpPr>
          <p:spPr>
            <a:xfrm>
              <a:off x="1116260" y="1213005"/>
              <a:ext cx="1917033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tx2"/>
                  </a:solidFill>
                </a:rPr>
                <a:t>180 - 300 </a:t>
              </a:r>
              <a:r>
                <a:rPr lang="tr-TR" sz="1500" b="1" dirty="0" err="1" smtClean="0">
                  <a:solidFill>
                    <a:schemeClr val="tx2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tx2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tx2"/>
                  </a:solidFill>
                </a:rPr>
                <a:t>2</a:t>
              </a:r>
              <a:r>
                <a:rPr lang="tr-TR" sz="1500" b="1" dirty="0" smtClean="0">
                  <a:solidFill>
                    <a:schemeClr val="tx2"/>
                  </a:solidFill>
                </a:rPr>
                <a:t>-yıl</a:t>
              </a:r>
              <a:endParaRPr lang="tr-TR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115" name="Metin kutusu 114"/>
            <p:cNvSpPr txBox="1"/>
            <p:nvPr/>
          </p:nvSpPr>
          <p:spPr>
            <a:xfrm>
              <a:off x="3684238" y="854833"/>
              <a:ext cx="1917033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tx2"/>
                  </a:solidFill>
                </a:rPr>
                <a:t>100 - 200 </a:t>
              </a:r>
              <a:r>
                <a:rPr lang="tr-TR" sz="1500" b="1" dirty="0" err="1" smtClean="0">
                  <a:solidFill>
                    <a:schemeClr val="tx2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tx2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tx2"/>
                  </a:solidFill>
                </a:rPr>
                <a:t>2</a:t>
              </a:r>
              <a:r>
                <a:rPr lang="tr-TR" sz="1500" b="1" dirty="0" smtClean="0">
                  <a:solidFill>
                    <a:schemeClr val="tx2"/>
                  </a:solidFill>
                </a:rPr>
                <a:t>-yıl</a:t>
              </a:r>
              <a:endParaRPr lang="tr-TR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116" name="Metin kutusu 115"/>
            <p:cNvSpPr txBox="1"/>
            <p:nvPr/>
          </p:nvSpPr>
          <p:spPr>
            <a:xfrm>
              <a:off x="5833779" y="622237"/>
              <a:ext cx="1917033" cy="44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tx2"/>
                  </a:solidFill>
                </a:rPr>
                <a:t>20 - 100 </a:t>
              </a:r>
              <a:r>
                <a:rPr lang="tr-TR" sz="1500" b="1" dirty="0" err="1" smtClean="0">
                  <a:solidFill>
                    <a:schemeClr val="tx2"/>
                  </a:solidFill>
                </a:rPr>
                <a:t>kWh</a:t>
              </a:r>
              <a:r>
                <a:rPr lang="tr-TR" sz="1500" b="1" dirty="0" smtClean="0">
                  <a:solidFill>
                    <a:schemeClr val="tx2"/>
                  </a:solidFill>
                </a:rPr>
                <a:t>/m</a:t>
              </a:r>
              <a:r>
                <a:rPr lang="tr-TR" sz="1500" b="1" baseline="30000" dirty="0" smtClean="0">
                  <a:solidFill>
                    <a:schemeClr val="tx2"/>
                  </a:solidFill>
                </a:rPr>
                <a:t>2</a:t>
              </a:r>
              <a:r>
                <a:rPr lang="tr-TR" sz="1500" b="1" dirty="0" smtClean="0">
                  <a:solidFill>
                    <a:schemeClr val="tx2"/>
                  </a:solidFill>
                </a:rPr>
                <a:t>-yıl</a:t>
              </a:r>
              <a:endParaRPr lang="tr-TR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117" name="Metin kutusu 116"/>
            <p:cNvSpPr txBox="1"/>
            <p:nvPr/>
          </p:nvSpPr>
          <p:spPr>
            <a:xfrm>
              <a:off x="8214222" y="946189"/>
              <a:ext cx="9043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500" b="1" dirty="0" smtClean="0">
                  <a:solidFill>
                    <a:schemeClr val="tx2"/>
                  </a:solidFill>
                </a:rPr>
                <a:t>&lt; 20</a:t>
              </a:r>
              <a:endParaRPr lang="tr-TR" sz="1500" b="1" dirty="0">
                <a:solidFill>
                  <a:schemeClr val="tx2"/>
                </a:solidFill>
              </a:endParaRPr>
            </a:p>
          </p:txBody>
        </p:sp>
        <p:sp>
          <p:nvSpPr>
            <p:cNvPr id="118" name="Dikdörtgen 117"/>
            <p:cNvSpPr/>
            <p:nvPr/>
          </p:nvSpPr>
          <p:spPr>
            <a:xfrm rot="18357376">
              <a:off x="4992257" y="2020516"/>
              <a:ext cx="1360718" cy="257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rgbClr val="0070C0"/>
                  </a:solidFill>
                </a:rPr>
                <a:t>EKB</a:t>
              </a:r>
            </a:p>
          </p:txBody>
        </p:sp>
        <p:sp>
          <p:nvSpPr>
            <p:cNvPr id="119" name="Metin kutusu 118"/>
            <p:cNvSpPr txBox="1"/>
            <p:nvPr/>
          </p:nvSpPr>
          <p:spPr>
            <a:xfrm>
              <a:off x="42380" y="2246301"/>
              <a:ext cx="68347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000" b="1" dirty="0">
                  <a:solidFill>
                    <a:srgbClr val="0070C0"/>
                  </a:solidFill>
                </a:rPr>
                <a:t>EU</a:t>
              </a:r>
            </a:p>
          </p:txBody>
        </p:sp>
        <p:sp>
          <p:nvSpPr>
            <p:cNvPr id="120" name="Metin kutusu 119"/>
            <p:cNvSpPr txBox="1"/>
            <p:nvPr/>
          </p:nvSpPr>
          <p:spPr>
            <a:xfrm>
              <a:off x="109371" y="5623059"/>
              <a:ext cx="6834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000" b="1" dirty="0" smtClean="0">
                  <a:solidFill>
                    <a:srgbClr val="FF0000"/>
                  </a:solidFill>
                </a:rPr>
                <a:t>TR</a:t>
              </a:r>
              <a:endParaRPr lang="tr-TR" sz="3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8" name="Resim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2701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400" b="1" dirty="0" smtClean="0">
                <a:solidFill>
                  <a:srgbClr val="C00000"/>
                </a:solidFill>
              </a:rPr>
              <a:t>MEVZUAT</a:t>
            </a:r>
            <a:endParaRPr lang="en-US" sz="6700" b="1" dirty="0">
              <a:solidFill>
                <a:srgbClr val="C00000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6CBD39B-1EBE-49B1-A3CF-B546DB238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22029" b="9036"/>
          <a:stretch/>
        </p:blipFill>
        <p:spPr>
          <a:xfrm>
            <a:off x="3071395" y="1837417"/>
            <a:ext cx="2034380" cy="1170225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237B85F-4F5B-4A6A-8260-2EF21F845D64}"/>
              </a:ext>
            </a:extLst>
          </p:cNvPr>
          <p:cNvSpPr/>
          <p:nvPr/>
        </p:nvSpPr>
        <p:spPr>
          <a:xfrm>
            <a:off x="2021129" y="1782534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611085" y="2826742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F044F42-0D42-427A-BF9B-DDAE224F3167}"/>
              </a:ext>
            </a:extLst>
          </p:cNvPr>
          <p:cNvSpPr txBox="1"/>
          <p:nvPr/>
        </p:nvSpPr>
        <p:spPr>
          <a:xfrm>
            <a:off x="2333475" y="2982520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Mevzuat</a:t>
            </a:r>
          </a:p>
        </p:txBody>
      </p:sp>
      <p:grpSp>
        <p:nvGrpSpPr>
          <p:cNvPr id="10" name="Gruppieren 100">
            <a:extLst>
              <a:ext uri="{FF2B5EF4-FFF2-40B4-BE49-F238E27FC236}">
                <a16:creationId xmlns:a16="http://schemas.microsoft.com/office/drawing/2014/main" id="{E2B1C382-7061-4018-ABA8-5AAAAD943A5B}"/>
              </a:ext>
            </a:extLst>
          </p:cNvPr>
          <p:cNvGrpSpPr/>
          <p:nvPr/>
        </p:nvGrpSpPr>
        <p:grpSpPr>
          <a:xfrm>
            <a:off x="2298061" y="3309518"/>
            <a:ext cx="3193992" cy="312288"/>
            <a:chOff x="1770845" y="2226133"/>
            <a:chExt cx="3071568" cy="481974"/>
          </a:xfrm>
        </p:grpSpPr>
        <p:cxnSp>
          <p:nvCxnSpPr>
            <p:cNvPr id="11" name="Gerader Verbinder 62">
              <a:extLst>
                <a:ext uri="{FF2B5EF4-FFF2-40B4-BE49-F238E27FC236}">
                  <a16:creationId xmlns:a16="http://schemas.microsoft.com/office/drawing/2014/main" id="{43F0009C-5FFA-4C66-991E-3E6929752969}"/>
                </a:ext>
              </a:extLst>
            </p:cNvPr>
            <p:cNvCxnSpPr>
              <a:cxnSpLocks/>
              <a:endCxn id="12" idx="3"/>
            </p:cNvCxnSpPr>
            <p:nvPr/>
          </p:nvCxnSpPr>
          <p:spPr bwMode="gray">
            <a:xfrm flipH="1" flipV="1">
              <a:off x="4644317" y="2253914"/>
              <a:ext cx="198096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hteck 92">
              <a:extLst>
                <a:ext uri="{FF2B5EF4-FFF2-40B4-BE49-F238E27FC236}">
                  <a16:creationId xmlns:a16="http://schemas.microsoft.com/office/drawing/2014/main" id="{D3CCAA69-4CFC-4429-94F4-4E61A95A98D7}"/>
                </a:ext>
              </a:extLst>
            </p:cNvPr>
            <p:cNvSpPr/>
            <p:nvPr/>
          </p:nvSpPr>
          <p:spPr bwMode="gray">
            <a:xfrm>
              <a:off x="1770845" y="2226133"/>
              <a:ext cx="2873472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485085" y="2700742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3284984"/>
            <a:ext cx="1367743" cy="746042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1096994" y="3739524"/>
            <a:ext cx="3756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+mj-lt"/>
              </a:rPr>
              <a:t>1. </a:t>
            </a:r>
            <a:r>
              <a:rPr lang="tr-TR" sz="1600" b="1" dirty="0" smtClean="0">
                <a:latin typeface="+mj-lt"/>
              </a:rPr>
              <a:t>5627 Sayılı Enerji </a:t>
            </a:r>
            <a:r>
              <a:rPr lang="tr-TR" sz="1600" b="1" dirty="0">
                <a:latin typeface="+mj-lt"/>
              </a:rPr>
              <a:t>Verimliliği Kanunu</a:t>
            </a:r>
          </a:p>
          <a:p>
            <a:pPr algn="just">
              <a:tabLst>
                <a:tab pos="180975" algn="l"/>
              </a:tabLst>
            </a:pPr>
            <a:endParaRPr lang="tr-TR" sz="1600" b="1" dirty="0">
              <a:latin typeface="+mj-lt"/>
            </a:endParaRPr>
          </a:p>
          <a:p>
            <a:pPr algn="just">
              <a:tabLst>
                <a:tab pos="180975" algn="l"/>
              </a:tabLst>
            </a:pPr>
            <a:r>
              <a:rPr lang="tr-TR" sz="1600" b="1" dirty="0" smtClean="0">
                <a:latin typeface="+mj-lt"/>
              </a:rPr>
              <a:t>A</a:t>
            </a:r>
            <a:r>
              <a:rPr lang="tr-TR" sz="1600" dirty="0">
                <a:latin typeface="+mj-lt"/>
              </a:rPr>
              <a:t>. </a:t>
            </a:r>
            <a:r>
              <a:rPr lang="tr-TR" sz="1600" b="1" dirty="0">
                <a:latin typeface="+mj-lt"/>
              </a:rPr>
              <a:t>Binalarda Enerji Performansı Yönetmeliği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096994" y="4719180"/>
            <a:ext cx="90133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1600" b="1" dirty="0">
                <a:latin typeface="+mj-lt"/>
              </a:rPr>
              <a:t>B</a:t>
            </a:r>
            <a:r>
              <a:rPr lang="tr-TR" sz="1600" b="1" dirty="0"/>
              <a:t>.</a:t>
            </a:r>
            <a:r>
              <a:rPr lang="tr-TR" sz="1600" dirty="0"/>
              <a:t> Isınma ve Sıhhi Sıcak Su Giderlerinin Paylaştırılmasına İlişkin Yönetmelik</a:t>
            </a:r>
          </a:p>
          <a:p>
            <a:pPr lvl="0" algn="just"/>
            <a:endParaRPr lang="tr-TR" sz="1600" dirty="0"/>
          </a:p>
          <a:p>
            <a:pPr lvl="0" algn="just"/>
            <a:r>
              <a:rPr lang="tr-TR" sz="1600" b="1" dirty="0"/>
              <a:t>C.</a:t>
            </a:r>
            <a:r>
              <a:rPr lang="tr-TR" sz="1600" dirty="0"/>
              <a:t> Sürdürülebilir Yeşil Binalar İle Sürdürülebilir Yerleşmelerin Belgelendirilmesine Dair </a:t>
            </a:r>
            <a:r>
              <a:rPr lang="tr-TR" sz="1600" dirty="0" smtClean="0"/>
              <a:t>Yönetmelik ve Tebliğ</a:t>
            </a:r>
            <a:endParaRPr lang="tr-TR" sz="1600" dirty="0"/>
          </a:p>
          <a:p>
            <a:pPr lvl="0" algn="just"/>
            <a:endParaRPr lang="tr-TR" sz="1600" dirty="0"/>
          </a:p>
          <a:p>
            <a:pPr lvl="0" algn="just"/>
            <a:r>
              <a:rPr lang="tr-TR" sz="1600" b="1" dirty="0"/>
              <a:t>Ç.</a:t>
            </a:r>
            <a:r>
              <a:rPr lang="tr-TR" sz="1600" dirty="0"/>
              <a:t> TS 825 «Isı Yalıtım Standardı»</a:t>
            </a:r>
          </a:p>
          <a:p>
            <a:pPr algn="just">
              <a:tabLst>
                <a:tab pos="180975" algn="l"/>
              </a:tabLst>
            </a:pPr>
            <a:endParaRPr lang="tr-TR" sz="1600" b="1" dirty="0">
              <a:latin typeface="+mj-lt"/>
            </a:endParaRPr>
          </a:p>
          <a:p>
            <a:pPr algn="just"/>
            <a:endParaRPr lang="tr-TR" sz="1400" b="1" dirty="0">
              <a:latin typeface="+mj-lt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7519083" y="2370287"/>
            <a:ext cx="4551992" cy="101566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500" dirty="0" smtClean="0">
                <a:latin typeface="+mj-lt"/>
              </a:rPr>
              <a:t>Ekonomik </a:t>
            </a:r>
            <a:r>
              <a:rPr lang="tr-TR" sz="1500" dirty="0">
                <a:latin typeface="+mj-lt"/>
              </a:rPr>
              <a:t>çevresel ve toplumsal gereksinmelerin, </a:t>
            </a:r>
            <a:r>
              <a:rPr lang="tr-TR" sz="1500" b="1" u="sng" dirty="0">
                <a:latin typeface="+mj-lt"/>
              </a:rPr>
              <a:t>gelecek kuşakların yaşam koşullarına zarar vermeden </a:t>
            </a:r>
            <a:r>
              <a:rPr lang="tr-TR" sz="1500" dirty="0">
                <a:latin typeface="+mj-lt"/>
              </a:rPr>
              <a:t>karşılanmasını hedefleyen bir dünya görüşü. </a:t>
            </a:r>
            <a:r>
              <a:rPr lang="tr-TR" sz="1500" b="1" i="1" dirty="0" smtClean="0">
                <a:latin typeface="+mj-lt"/>
              </a:rPr>
              <a:t>(</a:t>
            </a:r>
            <a:r>
              <a:rPr lang="tr-TR" sz="1500" b="1" i="1" dirty="0">
                <a:latin typeface="+mj-lt"/>
              </a:rPr>
              <a:t>Birleşmiş </a:t>
            </a:r>
            <a:r>
              <a:rPr lang="tr-TR" sz="1500" b="1" i="1" dirty="0" smtClean="0">
                <a:latin typeface="+mj-lt"/>
              </a:rPr>
              <a:t>Milletler, </a:t>
            </a:r>
            <a:r>
              <a:rPr lang="tr-TR" sz="1500" b="1" i="1" dirty="0" err="1">
                <a:latin typeface="+mj-lt"/>
              </a:rPr>
              <a:t>Brundtland</a:t>
            </a:r>
            <a:r>
              <a:rPr lang="tr-TR" sz="1500" b="1" i="1" dirty="0">
                <a:latin typeface="+mj-lt"/>
              </a:rPr>
              <a:t> </a:t>
            </a:r>
            <a:r>
              <a:rPr lang="tr-TR" sz="1500" b="1" i="1" dirty="0" smtClean="0">
                <a:latin typeface="+mj-lt"/>
              </a:rPr>
              <a:t>Raporu 1987) </a:t>
            </a:r>
            <a:endParaRPr lang="tr-TR" sz="1500" b="1" i="1" dirty="0">
              <a:latin typeface="+mj-lt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7519084" y="3494038"/>
            <a:ext cx="4551991" cy="123110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1500" dirty="0" smtClean="0">
                <a:latin typeface="+mj-lt"/>
              </a:rPr>
              <a:t>İklim </a:t>
            </a:r>
            <a:r>
              <a:rPr lang="tr-TR" sz="1500" dirty="0">
                <a:latin typeface="+mj-lt"/>
              </a:rPr>
              <a:t>değişikliği, karşılaştırılabilir zaman dilimlerinde gözlenen doğal iklim değişikliğine ek olarak, doğrudan veya dolaylı olarak küresel atmosferin bileşimini bozan </a:t>
            </a:r>
            <a:r>
              <a:rPr lang="tr-TR" sz="1500" b="1" dirty="0">
                <a:latin typeface="+mj-lt"/>
              </a:rPr>
              <a:t>insan faaliyetleri sonucunda iklimde oluşan değişiklik</a:t>
            </a:r>
            <a:r>
              <a:rPr lang="tr-TR" sz="1500" dirty="0">
                <a:latin typeface="+mj-lt"/>
              </a:rPr>
              <a:t>…. </a:t>
            </a:r>
            <a:r>
              <a:rPr lang="tr-TR" sz="1500" dirty="0" smtClean="0">
                <a:latin typeface="+mj-lt"/>
              </a:rPr>
              <a:t>  </a:t>
            </a:r>
            <a:r>
              <a:rPr lang="tr-TR" sz="1400" b="1" i="1" dirty="0">
                <a:latin typeface="+mj-lt"/>
              </a:rPr>
              <a:t>[</a:t>
            </a:r>
            <a:r>
              <a:rPr lang="tr-TR" sz="1400" b="1" i="1" dirty="0" smtClean="0">
                <a:latin typeface="+mj-lt"/>
              </a:rPr>
              <a:t>Birleşmiş </a:t>
            </a:r>
            <a:r>
              <a:rPr lang="tr-TR" sz="1400" b="1" i="1" dirty="0">
                <a:latin typeface="+mj-lt"/>
              </a:rPr>
              <a:t>Milletler İklim Değişikliği Çerçeve Sözleşmesi (1992</a:t>
            </a:r>
            <a:r>
              <a:rPr lang="tr-TR" sz="1400" b="1" i="1" dirty="0" smtClean="0">
                <a:latin typeface="+mj-lt"/>
              </a:rPr>
              <a:t>)] </a:t>
            </a:r>
            <a:endParaRPr lang="tr-TR" sz="1400" b="1" i="1" dirty="0">
              <a:latin typeface="+mj-lt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8758708" y="2013795"/>
            <a:ext cx="3312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600" b="1" dirty="0" smtClean="0">
                <a:solidFill>
                  <a:srgbClr val="C00000"/>
                </a:solidFill>
                <a:latin typeface="+mj-lt"/>
              </a:rPr>
              <a:t>Sürdürülebilirlik</a:t>
            </a:r>
            <a:endParaRPr lang="tr-TR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8849492" y="4759612"/>
            <a:ext cx="3312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600" b="1" dirty="0" smtClean="0">
                <a:solidFill>
                  <a:srgbClr val="C00000"/>
                </a:solidFill>
                <a:latin typeface="+mj-lt"/>
              </a:rPr>
              <a:t>İklim Değişikliği</a:t>
            </a:r>
            <a:endParaRPr lang="tr-TR" sz="1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van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2701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dirty="0">
                <a:solidFill>
                  <a:srgbClr val="C00000"/>
                </a:solidFill>
              </a:rPr>
              <a:t/>
            </a:r>
            <a:br>
              <a:rPr lang="tr-TR" sz="4800" dirty="0">
                <a:solidFill>
                  <a:srgbClr val="C00000"/>
                </a:solidFill>
              </a:rPr>
            </a:br>
            <a:r>
              <a:rPr lang="tr-TR" sz="4400" b="1" dirty="0" smtClean="0">
                <a:solidFill>
                  <a:srgbClr val="C00000"/>
                </a:solidFill>
              </a:rPr>
              <a:t>MEVZUAT</a:t>
            </a:r>
            <a:endParaRPr lang="en-US" sz="6700" b="1" dirty="0">
              <a:solidFill>
                <a:srgbClr val="C00000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189755" y="1772816"/>
            <a:ext cx="56901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/>
              <a:t>A. Binalarda Enerji Performansı Yönetmeliği;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 </a:t>
            </a:r>
            <a:r>
              <a:rPr lang="tr-TR" sz="1400" dirty="0"/>
              <a:t>Yeni bina tasarımında asgari şartlar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 smtClean="0"/>
              <a:t> EKB </a:t>
            </a:r>
            <a:r>
              <a:rPr lang="tr-TR" sz="1400" dirty="0"/>
              <a:t>Uygulamaları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/>
              <a:t> BEP-TR İşletme, Denetim</a:t>
            </a:r>
          </a:p>
          <a:p>
            <a:pPr lvl="1" algn="just"/>
            <a:endParaRPr lang="tr-TR" sz="1600" dirty="0"/>
          </a:p>
          <a:p>
            <a:pPr lvl="0" algn="just"/>
            <a:r>
              <a:rPr lang="tr-TR" sz="1600" b="1" dirty="0"/>
              <a:t>B. Isınma ve Sıhhi Sıcak Su Giderlerinin Paylaştırılmasına İlişkin Yönetmelik;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 smtClean="0"/>
              <a:t>Gider Paylaşımı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 smtClean="0"/>
              <a:t>YÖŞ </a:t>
            </a:r>
            <a:r>
              <a:rPr lang="tr-TR" sz="1400" dirty="0"/>
              <a:t>Yetkilendirme, Denetim ve Yetki İptali</a:t>
            </a:r>
          </a:p>
          <a:p>
            <a:pPr lvl="1" algn="just"/>
            <a:endParaRPr lang="tr-TR" sz="1600" b="1" dirty="0"/>
          </a:p>
          <a:p>
            <a:pPr lvl="0" algn="just"/>
            <a:r>
              <a:rPr lang="tr-TR" sz="1600" b="1" dirty="0"/>
              <a:t>C. Sürdürülebilir Yeşil Binalar İle Sürdürülebilir Yerleşmelerin Belgelendirilmesine Dair Yönetmelik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/>
              <a:t>YES-TR Kılavuzu, Yazılımı ve Sistemin </a:t>
            </a:r>
            <a:r>
              <a:rPr lang="tr-TR" sz="1400" dirty="0" smtClean="0"/>
              <a:t>Kurulması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/>
              <a:t> </a:t>
            </a:r>
            <a:r>
              <a:rPr lang="tr-TR" sz="1400" dirty="0" smtClean="0"/>
              <a:t>Eğitim, Yetkilendirme ve Belgelendirme</a:t>
            </a:r>
            <a:endParaRPr lang="tr-TR" sz="1400" dirty="0"/>
          </a:p>
          <a:p>
            <a:pPr lvl="1" algn="just"/>
            <a:endParaRPr lang="tr-TR" sz="1600" b="1" dirty="0"/>
          </a:p>
          <a:p>
            <a:pPr lvl="0" algn="just"/>
            <a:r>
              <a:rPr lang="tr-TR" sz="1600" b="1" dirty="0"/>
              <a:t>D. TS 825 </a:t>
            </a:r>
            <a:r>
              <a:rPr lang="tr-TR" sz="1600" b="1" dirty="0" smtClean="0"/>
              <a:t>«Isı Yalıtımı Standardı»;</a:t>
            </a:r>
            <a:endParaRPr lang="tr-TR" sz="1600" b="1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 smtClean="0"/>
              <a:t>Isıtma/Soğutma ihtiyacı sınırlandırma,</a:t>
            </a:r>
            <a:endParaRPr lang="tr-TR" sz="1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1400" dirty="0"/>
              <a:t>Tüm Bina </a:t>
            </a:r>
            <a:r>
              <a:rPr lang="tr-TR" sz="1400" dirty="0" smtClean="0"/>
              <a:t>tipleri için sağlıklı hesaplama</a:t>
            </a:r>
            <a:endParaRPr lang="tr-TR" sz="1400" dirty="0"/>
          </a:p>
        </p:txBody>
      </p:sp>
      <p:pic>
        <p:nvPicPr>
          <p:cNvPr id="23" name="Picture 0" descr="x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0596" y="1042701"/>
            <a:ext cx="2574502" cy="190878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577" y="3432396"/>
            <a:ext cx="2816305" cy="2459352"/>
          </a:xfrm>
          <a:prstGeom prst="rect">
            <a:avLst/>
          </a:prstGeom>
        </p:spPr>
      </p:pic>
      <p:sp>
        <p:nvSpPr>
          <p:cNvPr id="25" name="Yukarı Bükülü Ok 24"/>
          <p:cNvSpPr/>
          <p:nvPr/>
        </p:nvSpPr>
        <p:spPr>
          <a:xfrm rot="18398814">
            <a:off x="6761586" y="3425745"/>
            <a:ext cx="2207385" cy="563523"/>
          </a:xfrm>
          <a:prstGeom prst="curvedUpArrow">
            <a:avLst>
              <a:gd name="adj1" fmla="val 25000"/>
              <a:gd name="adj2" fmla="val 50000"/>
              <a:gd name="adj3" fmla="val 720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6" name="Yukarı Bükülü Ok 25"/>
          <p:cNvSpPr/>
          <p:nvPr/>
        </p:nvSpPr>
        <p:spPr>
          <a:xfrm rot="21183791">
            <a:off x="7168236" y="4561842"/>
            <a:ext cx="1763876" cy="37981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7" name="Yukarı Bükülü Ok 26"/>
          <p:cNvSpPr/>
          <p:nvPr/>
        </p:nvSpPr>
        <p:spPr>
          <a:xfrm>
            <a:off x="7156938" y="4703029"/>
            <a:ext cx="2868806" cy="59152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7812897" y="3535409"/>
            <a:ext cx="207945" cy="27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7732810" y="4543521"/>
            <a:ext cx="207945" cy="27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B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8164858" y="5263601"/>
            <a:ext cx="207945" cy="27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8438577" y="2973611"/>
            <a:ext cx="361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>
                <a:solidFill>
                  <a:srgbClr val="FF0000"/>
                </a:solidFill>
              </a:rPr>
              <a:t>Hangi bina ısı yalıtımına sahip?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07" y="3129922"/>
            <a:ext cx="1361157" cy="2551773"/>
          </a:xfrm>
          <a:prstGeom prst="rect">
            <a:avLst/>
          </a:prstGeom>
        </p:spPr>
      </p:pic>
      <p:sp>
        <p:nvSpPr>
          <p:cNvPr id="33" name="Metin kutusu 32"/>
          <p:cNvSpPr txBox="1"/>
          <p:nvPr/>
        </p:nvSpPr>
        <p:spPr>
          <a:xfrm>
            <a:off x="5712435" y="5735325"/>
            <a:ext cx="2569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Bina sahiplerine göre </a:t>
            </a:r>
            <a:r>
              <a:rPr lang="tr-TR" sz="1600" b="1" dirty="0">
                <a:solidFill>
                  <a:srgbClr val="FF0000"/>
                </a:solidFill>
              </a:rPr>
              <a:t>HEPSİİ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322992" y="6068604"/>
            <a:ext cx="7415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0070C0"/>
                </a:solidFill>
              </a:rPr>
              <a:t>https://webdosya.csb.gov.tr/db/meslekihizmetler/menu/termal-kamera-brosur_final_20180607114200.pdf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MEVCUT DURUM </a:t>
            </a:r>
            <a:br>
              <a:rPr lang="tr-TR" sz="4000" b="1" dirty="0" smtClean="0">
                <a:solidFill>
                  <a:srgbClr val="C00000"/>
                </a:solidFill>
              </a:rPr>
            </a:br>
            <a:r>
              <a:rPr lang="tr-TR" sz="4000" b="1" dirty="0" smtClean="0">
                <a:solidFill>
                  <a:srgbClr val="C00000"/>
                </a:solidFill>
              </a:rPr>
              <a:t>BEP YÖNETMELİĞİ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5B0C99-D8B3-4D41-94BE-35847583DAE5}"/>
              </a:ext>
            </a:extLst>
          </p:cNvPr>
          <p:cNvSpPr/>
          <p:nvPr/>
        </p:nvSpPr>
        <p:spPr>
          <a:xfrm>
            <a:off x="9511977" y="1916832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D572F6E-97C6-468F-99C3-95E4D4B11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17847"/>
          <a:stretch/>
        </p:blipFill>
        <p:spPr>
          <a:xfrm>
            <a:off x="7534285" y="1757166"/>
            <a:ext cx="1777010" cy="14235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257322" y="2961040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14154E7-3D30-4DEB-82DB-2AD064FD2D51}"/>
              </a:ext>
            </a:extLst>
          </p:cNvPr>
          <p:cNvSpPr txBox="1"/>
          <p:nvPr/>
        </p:nvSpPr>
        <p:spPr>
          <a:xfrm>
            <a:off x="8748464" y="3115568"/>
            <a:ext cx="159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Mevcut Durum</a:t>
            </a:r>
          </a:p>
        </p:txBody>
      </p:sp>
      <p:grpSp>
        <p:nvGrpSpPr>
          <p:cNvPr id="10" name="Gruppieren 100">
            <a:extLst>
              <a:ext uri="{FF2B5EF4-FFF2-40B4-BE49-F238E27FC236}">
                <a16:creationId xmlns:a16="http://schemas.microsoft.com/office/drawing/2014/main" id="{50FE9F4F-8649-4A08-A481-1D54681FE87B}"/>
              </a:ext>
            </a:extLst>
          </p:cNvPr>
          <p:cNvGrpSpPr/>
          <p:nvPr/>
        </p:nvGrpSpPr>
        <p:grpSpPr>
          <a:xfrm flipH="1">
            <a:off x="7048845" y="3446036"/>
            <a:ext cx="3249344" cy="312288"/>
            <a:chOff x="1770845" y="2226133"/>
            <a:chExt cx="3071567" cy="481974"/>
          </a:xfrm>
        </p:grpSpPr>
        <p:cxnSp>
          <p:nvCxnSpPr>
            <p:cNvPr id="11" name="Gerader Verbinder 62">
              <a:extLst>
                <a:ext uri="{FF2B5EF4-FFF2-40B4-BE49-F238E27FC236}">
                  <a16:creationId xmlns:a16="http://schemas.microsoft.com/office/drawing/2014/main" id="{9AD4261B-552D-4EA6-9B8E-EEA55E73B424}"/>
                </a:ext>
              </a:extLst>
            </p:cNvPr>
            <p:cNvCxnSpPr>
              <a:cxnSpLocks/>
              <a:endCxn id="12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hteck 92">
              <a:extLst>
                <a:ext uri="{FF2B5EF4-FFF2-40B4-BE49-F238E27FC236}">
                  <a16:creationId xmlns:a16="http://schemas.microsoft.com/office/drawing/2014/main" id="{12BD62D3-5FB4-4FDF-A217-203760F9800F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131322" y="2835040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9" y="3419282"/>
            <a:ext cx="1367743" cy="746042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7128674" y="3680888"/>
            <a:ext cx="5014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Nihai enerji tüketiminin yaklaşık %40'ı ve sera gazı emisyonlarının %36'sı binalardan kaynaklanır.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91863" y="2708920"/>
            <a:ext cx="4994437" cy="92333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/>
              <a:t>Binalarda </a:t>
            </a:r>
            <a:r>
              <a:rPr lang="tr-TR" dirty="0"/>
              <a:t>Enerji Performansı Yönetmeliği gereği  </a:t>
            </a:r>
            <a:r>
              <a:rPr lang="tr-TR" b="1" dirty="0">
                <a:hlinkClick r:id="rId4" action="ppaction://hlinkfile"/>
              </a:rPr>
              <a:t>Enerji Kimlik Belgesi </a:t>
            </a:r>
            <a:r>
              <a:rPr lang="tr-TR" b="1" dirty="0"/>
              <a:t> (EKB) </a:t>
            </a:r>
            <a:r>
              <a:rPr lang="tr-TR" dirty="0"/>
              <a:t>zorunludur</a:t>
            </a:r>
            <a:r>
              <a:rPr lang="tr-TR" dirty="0" smtClean="0"/>
              <a:t>. </a:t>
            </a:r>
          </a:p>
          <a:p>
            <a:r>
              <a:rPr lang="tr-TR" i="1" u="sng" dirty="0" smtClean="0">
                <a:solidFill>
                  <a:srgbClr val="C00000"/>
                </a:solidFill>
              </a:rPr>
              <a:t>(</a:t>
            </a:r>
            <a:r>
              <a:rPr lang="tr-TR" i="1" u="sng" dirty="0">
                <a:solidFill>
                  <a:srgbClr val="C00000"/>
                </a:solidFill>
              </a:rPr>
              <a:t>Yapı Kullanım İzin Belgesi)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99901" y="5319590"/>
            <a:ext cx="11970841" cy="92333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tr-TR" dirty="0" smtClean="0"/>
              <a:t>Yeşil </a:t>
            </a:r>
            <a:r>
              <a:rPr lang="tr-TR" dirty="0"/>
              <a:t>Bina</a:t>
            </a:r>
            <a:r>
              <a:rPr lang="tr-TR" dirty="0" smtClean="0"/>
              <a:t>, neredeyse </a:t>
            </a:r>
            <a:r>
              <a:rPr lang="tr-TR" dirty="0"/>
              <a:t>sıfır enerjili bina tasarımlarının yaygınlaştırılarak enerji ihtiyacının minimuma indirilmesi, enerjinin tüketildiği yerde üretilmesinin sağlanması çalışmaları</a:t>
            </a:r>
          </a:p>
          <a:p>
            <a:pPr lvl="0" algn="just"/>
            <a:r>
              <a:rPr lang="tr-TR" dirty="0"/>
              <a:t>     </a:t>
            </a:r>
            <a:r>
              <a:rPr lang="tr-TR" i="1" u="sng" dirty="0"/>
              <a:t>(</a:t>
            </a:r>
            <a:r>
              <a:rPr lang="tr-TR" i="1" u="sng" dirty="0">
                <a:solidFill>
                  <a:srgbClr val="C00000"/>
                </a:solidFill>
              </a:rPr>
              <a:t>Ulusal Yeşil Bina Sertifika Uygulaması, </a:t>
            </a:r>
            <a:r>
              <a:rPr lang="tr-TR" i="1" u="sng" dirty="0" smtClean="0">
                <a:solidFill>
                  <a:srgbClr val="C00000"/>
                </a:solidFill>
              </a:rPr>
              <a:t>nSEB </a:t>
            </a:r>
            <a:r>
              <a:rPr lang="tr-TR" i="1" u="sng" dirty="0">
                <a:solidFill>
                  <a:srgbClr val="C00000"/>
                </a:solidFill>
              </a:rPr>
              <a:t>tanımı ve zorunluluğunun çalışması)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0063" y="1792205"/>
            <a:ext cx="6776437" cy="64633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tr-TR" dirty="0"/>
              <a:t>Binalarda Enerji Performans Yönetmeliği'ne uygun enerji etkin olarak inşa edilmesi, </a:t>
            </a:r>
            <a:r>
              <a:rPr lang="tr-TR" i="1" u="sng" dirty="0" smtClean="0">
                <a:solidFill>
                  <a:srgbClr val="C00000"/>
                </a:solidFill>
              </a:rPr>
              <a:t>(</a:t>
            </a:r>
            <a:r>
              <a:rPr lang="tr-TR" i="1" u="sng" dirty="0">
                <a:solidFill>
                  <a:srgbClr val="C00000"/>
                </a:solidFill>
              </a:rPr>
              <a:t>BEP Yönetmeliği ile; Yapı Ruhsatı aşamasında ZORUNLU)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0833" y="3884855"/>
            <a:ext cx="4955467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tr-TR" dirty="0" smtClean="0"/>
              <a:t>EKB </a:t>
            </a:r>
            <a:r>
              <a:rPr lang="tr-TR" dirty="0"/>
              <a:t>ile enerji tüketimlerinin ve sera gazı </a:t>
            </a:r>
            <a:r>
              <a:rPr lang="tr-TR" dirty="0" smtClean="0"/>
              <a:t>salımları metrekare </a:t>
            </a:r>
            <a:r>
              <a:rPr lang="tr-TR" dirty="0"/>
              <a:t>tüketimlerinin yıllara bağlı olarak azaltılması </a:t>
            </a:r>
            <a:r>
              <a:rPr lang="tr-TR" i="1" u="sng" dirty="0" smtClean="0">
                <a:solidFill>
                  <a:srgbClr val="C00000"/>
                </a:solidFill>
              </a:rPr>
              <a:t>(</a:t>
            </a:r>
            <a:r>
              <a:rPr lang="tr-TR" i="1" u="sng" dirty="0">
                <a:solidFill>
                  <a:srgbClr val="C00000"/>
                </a:solidFill>
              </a:rPr>
              <a:t>BEP Yönetmeliği </a:t>
            </a:r>
            <a:r>
              <a:rPr lang="tr-TR" i="1" u="sng" dirty="0" smtClean="0">
                <a:solidFill>
                  <a:srgbClr val="C00000"/>
                </a:solidFill>
              </a:rPr>
              <a:t>ile geliştirilmekte,</a:t>
            </a:r>
            <a:r>
              <a:rPr lang="tr-TR" i="1" dirty="0" smtClean="0">
                <a:solidFill>
                  <a:srgbClr val="C00000"/>
                </a:solidFill>
              </a:rPr>
              <a:t>                                                                                          </a:t>
            </a:r>
            <a:r>
              <a:rPr lang="tr-TR" i="1" u="sng" dirty="0">
                <a:solidFill>
                  <a:srgbClr val="C00000"/>
                </a:solidFill>
              </a:rPr>
              <a:t>BEP-TR Yazılımından takibi yapılmaktadır.)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896" y="6392037"/>
            <a:ext cx="683967" cy="408412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80" y="5805264"/>
            <a:ext cx="654087" cy="35093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</a:rPr>
              <a:t>MEVCUT DURUM </a:t>
            </a:r>
            <a:br>
              <a:rPr lang="tr-TR" sz="4000" b="1" dirty="0" smtClean="0">
                <a:solidFill>
                  <a:srgbClr val="C00000"/>
                </a:solidFill>
              </a:rPr>
            </a:br>
            <a:r>
              <a:rPr lang="tr-TR" sz="4000" b="1" dirty="0" smtClean="0">
                <a:solidFill>
                  <a:srgbClr val="C00000"/>
                </a:solidFill>
              </a:rPr>
              <a:t>BEP YÖNETMELİĞİ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5B0C99-D8B3-4D41-94BE-35847583DAE5}"/>
              </a:ext>
            </a:extLst>
          </p:cNvPr>
          <p:cNvSpPr/>
          <p:nvPr/>
        </p:nvSpPr>
        <p:spPr>
          <a:xfrm>
            <a:off x="9511977" y="1916832"/>
            <a:ext cx="1107485" cy="159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r-TR" sz="9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9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D572F6E-97C6-468F-99C3-95E4D4B11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17847"/>
          <a:stretch/>
        </p:blipFill>
        <p:spPr>
          <a:xfrm>
            <a:off x="7534285" y="1757166"/>
            <a:ext cx="1777010" cy="14235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E611DE-68FB-4976-A613-9BE509B56E3B}"/>
              </a:ext>
            </a:extLst>
          </p:cNvPr>
          <p:cNvSpPr/>
          <p:nvPr/>
        </p:nvSpPr>
        <p:spPr>
          <a:xfrm>
            <a:off x="5257322" y="2961040"/>
            <a:ext cx="1656000" cy="1656000"/>
          </a:xfrm>
          <a:prstGeom prst="ellipse">
            <a:avLst/>
          </a:prstGeom>
          <a:noFill/>
          <a:ln w="63500"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14154E7-3D30-4DEB-82DB-2AD064FD2D51}"/>
              </a:ext>
            </a:extLst>
          </p:cNvPr>
          <p:cNvSpPr txBox="1"/>
          <p:nvPr/>
        </p:nvSpPr>
        <p:spPr>
          <a:xfrm>
            <a:off x="8748464" y="3115568"/>
            <a:ext cx="159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Mevcut Durum</a:t>
            </a:r>
          </a:p>
        </p:txBody>
      </p:sp>
      <p:grpSp>
        <p:nvGrpSpPr>
          <p:cNvPr id="10" name="Gruppieren 100">
            <a:extLst>
              <a:ext uri="{FF2B5EF4-FFF2-40B4-BE49-F238E27FC236}">
                <a16:creationId xmlns:a16="http://schemas.microsoft.com/office/drawing/2014/main" id="{50FE9F4F-8649-4A08-A481-1D54681FE87B}"/>
              </a:ext>
            </a:extLst>
          </p:cNvPr>
          <p:cNvGrpSpPr/>
          <p:nvPr/>
        </p:nvGrpSpPr>
        <p:grpSpPr>
          <a:xfrm flipH="1">
            <a:off x="7048845" y="3446036"/>
            <a:ext cx="3249344" cy="312288"/>
            <a:chOff x="1770845" y="2226133"/>
            <a:chExt cx="3071567" cy="481974"/>
          </a:xfrm>
        </p:grpSpPr>
        <p:cxnSp>
          <p:nvCxnSpPr>
            <p:cNvPr id="11" name="Gerader Verbinder 62">
              <a:extLst>
                <a:ext uri="{FF2B5EF4-FFF2-40B4-BE49-F238E27FC236}">
                  <a16:creationId xmlns:a16="http://schemas.microsoft.com/office/drawing/2014/main" id="{9AD4261B-552D-4EA6-9B8E-EEA55E73B424}"/>
                </a:ext>
              </a:extLst>
            </p:cNvPr>
            <p:cNvCxnSpPr>
              <a:cxnSpLocks/>
              <a:endCxn id="12" idx="3"/>
            </p:cNvCxnSpPr>
            <p:nvPr/>
          </p:nvCxnSpPr>
          <p:spPr bwMode="gray">
            <a:xfrm flipH="1" flipV="1">
              <a:off x="4654520" y="2253914"/>
              <a:ext cx="187892" cy="454193"/>
            </a:xfrm>
            <a:prstGeom prst="line">
              <a:avLst/>
            </a:prstGeom>
            <a:ln w="19050">
              <a:solidFill>
                <a:srgbClr val="A0BE6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hteck 92">
              <a:extLst>
                <a:ext uri="{FF2B5EF4-FFF2-40B4-BE49-F238E27FC236}">
                  <a16:creationId xmlns:a16="http://schemas.microsoft.com/office/drawing/2014/main" id="{12BD62D3-5FB4-4FDF-A217-203760F9800F}"/>
                </a:ext>
              </a:extLst>
            </p:cNvPr>
            <p:cNvSpPr/>
            <p:nvPr/>
          </p:nvSpPr>
          <p:spPr bwMode="gray">
            <a:xfrm>
              <a:off x="1770845" y="2226133"/>
              <a:ext cx="2883675" cy="55561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F21EE6B-148B-4E3C-A73E-1AC72998D802}"/>
              </a:ext>
            </a:extLst>
          </p:cNvPr>
          <p:cNvSpPr/>
          <p:nvPr/>
        </p:nvSpPr>
        <p:spPr>
          <a:xfrm>
            <a:off x="5131322" y="2835040"/>
            <a:ext cx="1908000" cy="1908000"/>
          </a:xfrm>
          <a:prstGeom prst="ellipse">
            <a:avLst/>
          </a:prstGeom>
          <a:noFill/>
          <a:ln w="63500" cap="flat" cmpd="sng">
            <a:solidFill>
              <a:srgbClr val="77933C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9" y="3419282"/>
            <a:ext cx="1367743" cy="746042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542" y="1928158"/>
            <a:ext cx="2805727" cy="4034427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7390556" y="3526230"/>
            <a:ext cx="4682901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1500" b="1" dirty="0" smtClean="0"/>
              <a:t>EKB Uygulamasında; </a:t>
            </a:r>
          </a:p>
          <a:p>
            <a:pPr algn="just"/>
            <a:r>
              <a:rPr lang="tr-TR" sz="1500" dirty="0" smtClean="0"/>
              <a:t>Bina </a:t>
            </a:r>
            <a:r>
              <a:rPr lang="tr-TR" sz="1500" dirty="0"/>
              <a:t>kabuğunun </a:t>
            </a:r>
            <a:r>
              <a:rPr lang="tr-TR" sz="1500" dirty="0" err="1" smtClean="0"/>
              <a:t>termofiziksel</a:t>
            </a:r>
            <a:r>
              <a:rPr lang="tr-TR" sz="1500" dirty="0" smtClean="0"/>
              <a:t> özellikleri ile mekanik ve aydınlatma sistemleri açısından mevzuata minimum </a:t>
            </a:r>
            <a:r>
              <a:rPr lang="tr-TR" sz="1500" dirty="0"/>
              <a:t>uygunluk gösteren </a:t>
            </a:r>
            <a:r>
              <a:rPr lang="tr-TR" sz="1500" dirty="0" smtClean="0"/>
              <a:t>binalar </a:t>
            </a:r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sınıfında </a:t>
            </a:r>
            <a:r>
              <a:rPr lang="tr-TR" sz="1500" dirty="0" smtClean="0"/>
              <a:t>yer almaktadırlar.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321300" y="1657186"/>
            <a:ext cx="1944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200" b="1" dirty="0" smtClean="0"/>
          </a:p>
          <a:p>
            <a:r>
              <a:rPr lang="tr-TR" sz="1200" b="1" dirty="0" smtClean="0"/>
              <a:t>EKB Verileri:</a:t>
            </a:r>
          </a:p>
          <a:p>
            <a:endParaRPr lang="tr-TR" sz="1200" b="1" dirty="0"/>
          </a:p>
          <a:p>
            <a:r>
              <a:rPr lang="tr-TR" sz="1200" b="1" dirty="0" smtClean="0"/>
              <a:t>Yeni Bina       :  </a:t>
            </a:r>
            <a:r>
              <a:rPr lang="tr-TR" sz="1200" dirty="0" smtClean="0"/>
              <a:t>950.000</a:t>
            </a:r>
          </a:p>
          <a:p>
            <a:r>
              <a:rPr lang="tr-TR" sz="1200" b="1" dirty="0" smtClean="0"/>
              <a:t>Mevcut Bina :  </a:t>
            </a:r>
            <a:r>
              <a:rPr lang="tr-TR" sz="1200" dirty="0" smtClean="0"/>
              <a:t>350.000</a:t>
            </a:r>
          </a:p>
          <a:p>
            <a:endParaRPr lang="tr-TR" sz="1200" b="1" dirty="0"/>
          </a:p>
          <a:p>
            <a:r>
              <a:rPr lang="tr-TR" sz="1200" b="1" dirty="0" smtClean="0"/>
              <a:t>Toplam          : </a:t>
            </a:r>
            <a:r>
              <a:rPr lang="tr-TR" sz="1200" u="sng" dirty="0" smtClean="0"/>
              <a:t>1.300.000</a:t>
            </a:r>
          </a:p>
          <a:p>
            <a:endParaRPr lang="tr-TR" sz="1200" dirty="0" smtClean="0"/>
          </a:p>
          <a:p>
            <a:r>
              <a:rPr lang="tr-TR" sz="1200" b="1" dirty="0" smtClean="0"/>
              <a:t>EKB Uzmanı Sayısı</a:t>
            </a:r>
            <a:r>
              <a:rPr lang="tr-TR" sz="1200" dirty="0" smtClean="0"/>
              <a:t>: 11.000</a:t>
            </a:r>
          </a:p>
          <a:p>
            <a:endParaRPr lang="tr-TR" sz="1200" dirty="0" smtClean="0"/>
          </a:p>
          <a:p>
            <a:endParaRPr lang="tr-TR" sz="1200" dirty="0"/>
          </a:p>
          <a:p>
            <a:pPr algn="ctr"/>
            <a:r>
              <a:rPr lang="tr-TR" sz="1200" b="1" dirty="0" smtClean="0"/>
              <a:t>Konutlarda ortalama tüketim değerimiz:</a:t>
            </a:r>
          </a:p>
          <a:p>
            <a:pPr algn="ctr"/>
            <a:r>
              <a:rPr lang="tr-TR" sz="1200" dirty="0" smtClean="0"/>
              <a:t> </a:t>
            </a:r>
            <a:r>
              <a:rPr lang="tr-TR" sz="1200" u="sng" dirty="0" smtClean="0">
                <a:solidFill>
                  <a:srgbClr val="FF0000"/>
                </a:solidFill>
              </a:rPr>
              <a:t>130 </a:t>
            </a:r>
            <a:r>
              <a:rPr lang="tr-TR" sz="1200" u="sng" dirty="0" err="1" smtClean="0">
                <a:solidFill>
                  <a:srgbClr val="FF0000"/>
                </a:solidFill>
              </a:rPr>
              <a:t>kWh</a:t>
            </a:r>
            <a:r>
              <a:rPr lang="tr-TR" sz="1200" u="sng" dirty="0" smtClean="0">
                <a:solidFill>
                  <a:srgbClr val="FF0000"/>
                </a:solidFill>
              </a:rPr>
              <a:t>/m2.yıl</a:t>
            </a:r>
            <a:endParaRPr lang="tr-TR" sz="1200" u="sng" dirty="0">
              <a:solidFill>
                <a:srgbClr val="FF0000"/>
              </a:solidFill>
            </a:endParaRPr>
          </a:p>
        </p:txBody>
      </p:sp>
      <p:graphicFrame>
        <p:nvGraphicFramePr>
          <p:cNvPr id="24" name="Tabl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41778"/>
              </p:ext>
            </p:extLst>
          </p:nvPr>
        </p:nvGraphicFramePr>
        <p:xfrm>
          <a:off x="321300" y="4604169"/>
          <a:ext cx="144016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759095676"/>
                    </a:ext>
                  </a:extLst>
                </a:gridCol>
              </a:tblGrid>
              <a:tr h="26988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ISITMA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59039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SICAK SU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64690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SOĞUTMA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724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HAVALANDIRMA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55786"/>
                  </a:ext>
                </a:extLst>
              </a:tr>
              <a:tr h="261869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AYDINLATMA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377676"/>
                  </a:ext>
                </a:extLst>
              </a:tr>
              <a:tr h="445178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YENİLENEBİLİR SİSTEMLER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48699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2159542" y="4437112"/>
            <a:ext cx="550494" cy="960348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6" name="Düz Ok Bağlayıcısı 25"/>
          <p:cNvCxnSpPr/>
          <p:nvPr/>
        </p:nvCxnSpPr>
        <p:spPr>
          <a:xfrm flipH="1">
            <a:off x="1749169" y="5002154"/>
            <a:ext cx="288030" cy="28803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Grafik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5197"/>
              </p:ext>
            </p:extLst>
          </p:nvPr>
        </p:nvGraphicFramePr>
        <p:xfrm>
          <a:off x="5950396" y="4575911"/>
          <a:ext cx="4572000" cy="174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Resim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896" y="6392037"/>
            <a:ext cx="683967" cy="408412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4" y="548678"/>
            <a:ext cx="4396111" cy="578936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548679"/>
            <a:ext cx="4504493" cy="5789369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5896" y="6392037"/>
            <a:ext cx="683967" cy="4084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>
            <a:noAutofit/>
          </a:bodyPr>
          <a:lstStyle/>
          <a:p>
            <a:pPr marL="530225" algn="ctr">
              <a:tabLst>
                <a:tab pos="530225" algn="l"/>
              </a:tabLst>
            </a:pPr>
            <a:r>
              <a:rPr lang="tr-TR" sz="3600" b="1" dirty="0" smtClean="0">
                <a:solidFill>
                  <a:srgbClr val="C00000"/>
                </a:solidFill>
              </a:rPr>
              <a:t>EKB UYGULAMASI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1824971"/>
            <a:ext cx="906549" cy="90654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34596" y="2587505"/>
            <a:ext cx="1552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Masaüstü uygulama BEP-BUY açılır</a:t>
            </a:r>
            <a:r>
              <a:rPr lang="tr-TR" sz="1100" dirty="0"/>
              <a:t>.</a:t>
            </a:r>
          </a:p>
        </p:txBody>
      </p:sp>
      <p:cxnSp>
        <p:nvCxnSpPr>
          <p:cNvPr id="10" name="11 Düz Ok Bağlayıcısı"/>
          <p:cNvCxnSpPr/>
          <p:nvPr/>
        </p:nvCxnSpPr>
        <p:spPr>
          <a:xfrm>
            <a:off x="1604250" y="2276872"/>
            <a:ext cx="1321810" cy="1165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1" name="Picture 4" descr="C:\Users\nergis.ingok\Desktop\Yeni klasör\ind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51" y="1775698"/>
            <a:ext cx="1332620" cy="7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2850856" y="2487789"/>
            <a:ext cx="212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 err="1"/>
              <a:t>Bina,proje,sızdırmazlık,ısı</a:t>
            </a:r>
            <a:r>
              <a:rPr lang="tr-TR" sz="1200" dirty="0"/>
              <a:t> köprüleri bilgileri girilir.</a:t>
            </a:r>
            <a:endParaRPr lang="tr-TR" sz="1100" dirty="0"/>
          </a:p>
        </p:txBody>
      </p:sp>
      <p:cxnSp>
        <p:nvCxnSpPr>
          <p:cNvPr id="13" name="11 Düz Ok Bağlayıcısı"/>
          <p:cNvCxnSpPr/>
          <p:nvPr/>
        </p:nvCxnSpPr>
        <p:spPr>
          <a:xfrm>
            <a:off x="4806317" y="2264654"/>
            <a:ext cx="1413247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45" y="1821387"/>
            <a:ext cx="1011125" cy="72495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6059003" y="2607034"/>
            <a:ext cx="2017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 err="1"/>
              <a:t>Fotovoltaik</a:t>
            </a:r>
            <a:r>
              <a:rPr lang="tr-TR" sz="1200" dirty="0"/>
              <a:t> ve </a:t>
            </a:r>
            <a:r>
              <a:rPr lang="tr-TR" sz="1200" dirty="0" err="1"/>
              <a:t>kojenarasyon</a:t>
            </a:r>
            <a:r>
              <a:rPr lang="tr-TR" sz="1200" dirty="0"/>
              <a:t> sistem bilgileri girilir.</a:t>
            </a:r>
            <a:endParaRPr lang="tr-TR" sz="1100" dirty="0"/>
          </a:p>
        </p:txBody>
      </p:sp>
      <p:cxnSp>
        <p:nvCxnSpPr>
          <p:cNvPr id="16" name="11 Düz Ok Bağlayıcısı"/>
          <p:cNvCxnSpPr/>
          <p:nvPr/>
        </p:nvCxnSpPr>
        <p:spPr>
          <a:xfrm>
            <a:off x="8038628" y="2288530"/>
            <a:ext cx="1339356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7" name="Picture 9" descr="C:\Users\nergis.ingok\Desktop\Yeni klasör\indir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7" y="1840074"/>
            <a:ext cx="1355623" cy="8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9397836" y="2662967"/>
            <a:ext cx="2123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Mekanik sistemler girilir.</a:t>
            </a:r>
            <a:endParaRPr lang="tr-TR" sz="1100" dirty="0"/>
          </a:p>
        </p:txBody>
      </p:sp>
      <p:cxnSp>
        <p:nvCxnSpPr>
          <p:cNvPr id="19" name="11 Düz Ok Bağlayıcısı"/>
          <p:cNvCxnSpPr/>
          <p:nvPr/>
        </p:nvCxnSpPr>
        <p:spPr>
          <a:xfrm>
            <a:off x="357515" y="3651901"/>
            <a:ext cx="504056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0" name="Picture 6" descr="C:\Users\nergis.ingok\Desktop\Yeni klasör\indir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3" y="3181356"/>
            <a:ext cx="1235389" cy="10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ikdörtgen 20"/>
          <p:cNvSpPr/>
          <p:nvPr/>
        </p:nvSpPr>
        <p:spPr>
          <a:xfrm>
            <a:off x="109628" y="4295361"/>
            <a:ext cx="231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Kat çizilir. (Eğer kompleks yapılı kat planı söz konusuysa yardımcı katman ile çizim yapılır.)</a:t>
            </a:r>
            <a:endParaRPr lang="tr-TR" sz="1100" dirty="0"/>
          </a:p>
        </p:txBody>
      </p:sp>
      <p:cxnSp>
        <p:nvCxnSpPr>
          <p:cNvPr id="22" name="11 Düz Ok Bağlayıcısı"/>
          <p:cNvCxnSpPr/>
          <p:nvPr/>
        </p:nvCxnSpPr>
        <p:spPr>
          <a:xfrm flipV="1">
            <a:off x="2112903" y="3684080"/>
            <a:ext cx="950937" cy="11038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3" name="Picture 7" descr="C:\Users\nergis.ingok\Desktop\Yeni klasör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75" y="3297964"/>
            <a:ext cx="1064113" cy="8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ikdörtgen 23"/>
          <p:cNvSpPr/>
          <p:nvPr/>
        </p:nvSpPr>
        <p:spPr>
          <a:xfrm>
            <a:off x="2706736" y="4200169"/>
            <a:ext cx="2313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Bölge çizilir. (Eğer kompleks yapılı bölge söz konusuysa yardımcı katman ile çizim yapılır.)</a:t>
            </a:r>
            <a:endParaRPr lang="tr-TR" sz="1100" dirty="0"/>
          </a:p>
        </p:txBody>
      </p:sp>
      <p:cxnSp>
        <p:nvCxnSpPr>
          <p:cNvPr id="25" name="11 Düz Ok Bağlayıcısı"/>
          <p:cNvCxnSpPr/>
          <p:nvPr/>
        </p:nvCxnSpPr>
        <p:spPr>
          <a:xfrm>
            <a:off x="4582244" y="3827909"/>
            <a:ext cx="1096339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6" name="Resim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92" y="3457138"/>
            <a:ext cx="772482" cy="772482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5015330" y="4215500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Duvar çizilir. </a:t>
            </a:r>
            <a:endParaRPr lang="tr-TR" sz="1100" dirty="0"/>
          </a:p>
        </p:txBody>
      </p:sp>
      <p:cxnSp>
        <p:nvCxnSpPr>
          <p:cNvPr id="28" name="11 Düz Ok Bağlayıcısı"/>
          <p:cNvCxnSpPr/>
          <p:nvPr/>
        </p:nvCxnSpPr>
        <p:spPr>
          <a:xfrm flipV="1">
            <a:off x="6689708" y="3835644"/>
            <a:ext cx="985439" cy="7735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29" name="Resim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36" y="3297964"/>
            <a:ext cx="1048607" cy="1048607"/>
          </a:xfrm>
          <a:prstGeom prst="rect">
            <a:avLst/>
          </a:prstGeom>
        </p:spPr>
      </p:pic>
      <p:sp>
        <p:nvSpPr>
          <p:cNvPr id="30" name="Dikdörtgen 29"/>
          <p:cNvSpPr/>
          <p:nvPr/>
        </p:nvSpPr>
        <p:spPr>
          <a:xfrm>
            <a:off x="7120970" y="4318539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Döşeme çizilir. </a:t>
            </a:r>
            <a:endParaRPr lang="tr-TR" sz="1100" dirty="0"/>
          </a:p>
        </p:txBody>
      </p:sp>
      <p:cxnSp>
        <p:nvCxnSpPr>
          <p:cNvPr id="31" name="11 Düz Ok Bağlayıcısı"/>
          <p:cNvCxnSpPr/>
          <p:nvPr/>
        </p:nvCxnSpPr>
        <p:spPr>
          <a:xfrm>
            <a:off x="357515" y="5589240"/>
            <a:ext cx="504056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2" name="Resim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70" y="5139305"/>
            <a:ext cx="805259" cy="805259"/>
          </a:xfrm>
          <a:prstGeom prst="rect">
            <a:avLst/>
          </a:prstGeom>
        </p:spPr>
      </p:pic>
      <p:sp>
        <p:nvSpPr>
          <p:cNvPr id="33" name="Dikdörtgen 32"/>
          <p:cNvSpPr/>
          <p:nvPr/>
        </p:nvSpPr>
        <p:spPr>
          <a:xfrm>
            <a:off x="395066" y="5966103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Pencere ve kapı çizilir. </a:t>
            </a:r>
            <a:endParaRPr lang="tr-TR" sz="1100" dirty="0"/>
          </a:p>
        </p:txBody>
      </p:sp>
      <p:cxnSp>
        <p:nvCxnSpPr>
          <p:cNvPr id="34" name="11 Düz Ok Bağlayıcısı"/>
          <p:cNvCxnSpPr/>
          <p:nvPr/>
        </p:nvCxnSpPr>
        <p:spPr>
          <a:xfrm>
            <a:off x="2314373" y="5667219"/>
            <a:ext cx="2590906" cy="1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5" name="Resim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77" y="4900299"/>
            <a:ext cx="1251017" cy="1251017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4887028" y="6003400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Çatı çizilir. </a:t>
            </a:r>
            <a:endParaRPr lang="tr-TR" sz="1100" dirty="0"/>
          </a:p>
        </p:txBody>
      </p:sp>
      <p:cxnSp>
        <p:nvCxnSpPr>
          <p:cNvPr id="37" name="11 Düz Ok Bağlayıcısı"/>
          <p:cNvCxnSpPr/>
          <p:nvPr/>
        </p:nvCxnSpPr>
        <p:spPr>
          <a:xfrm>
            <a:off x="6814492" y="5639300"/>
            <a:ext cx="1872208" cy="2792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8" name="Resim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52" y="4964611"/>
            <a:ext cx="1575930" cy="1067938"/>
          </a:xfrm>
          <a:prstGeom prst="rect">
            <a:avLst/>
          </a:prstGeom>
        </p:spPr>
      </p:pic>
      <p:sp>
        <p:nvSpPr>
          <p:cNvPr id="39" name="Dikdörtgen 38"/>
          <p:cNvSpPr/>
          <p:nvPr/>
        </p:nvSpPr>
        <p:spPr>
          <a:xfrm>
            <a:off x="8548335" y="5912171"/>
            <a:ext cx="231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dirty="0"/>
              <a:t>Proje kontrol edilir.</a:t>
            </a:r>
            <a:endParaRPr lang="tr-TR" sz="1100" dirty="0"/>
          </a:p>
        </p:txBody>
      </p:sp>
      <p:pic>
        <p:nvPicPr>
          <p:cNvPr id="40" name="Picture 2" descr="C:\Users\nergis.ingok\Desktop\Yeni klasör\images (5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16" y="3303864"/>
            <a:ext cx="1127359" cy="9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11 Düz Ok Bağlayıcısı"/>
          <p:cNvCxnSpPr/>
          <p:nvPr/>
        </p:nvCxnSpPr>
        <p:spPr>
          <a:xfrm flipV="1">
            <a:off x="8942138" y="3803305"/>
            <a:ext cx="1041445" cy="32339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42" name="Resim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56" y="210016"/>
            <a:ext cx="975682" cy="9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is Teması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1050</TotalTime>
  <Words>1210</Words>
  <Application>Microsoft Office PowerPoint</Application>
  <PresentationFormat>Özel</PresentationFormat>
  <Paragraphs>314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Cambria</vt:lpstr>
      <vt:lpstr>Franklin Gothic Book</vt:lpstr>
      <vt:lpstr>Franklin Gothic Medium</vt:lpstr>
      <vt:lpstr>Times New Roman</vt:lpstr>
      <vt:lpstr>Geçmişe bakış</vt:lpstr>
      <vt:lpstr>PowerPoint Sunusu</vt:lpstr>
      <vt:lpstr>PowerPoint Sunusu</vt:lpstr>
      <vt:lpstr>    MEVZUAT GELİŞİMİ</vt:lpstr>
      <vt:lpstr>    MEVZUAT</vt:lpstr>
      <vt:lpstr>    MEVZUAT</vt:lpstr>
      <vt:lpstr>MEVCUT DURUM  BEP YÖNETMELİĞİ</vt:lpstr>
      <vt:lpstr>MEVCUT DURUM  BEP YÖNETMELİĞİ</vt:lpstr>
      <vt:lpstr>PowerPoint Sunusu</vt:lpstr>
      <vt:lpstr>EKB UYGULAMASI</vt:lpstr>
      <vt:lpstr>EKB UYGULAMASI</vt:lpstr>
      <vt:lpstr>MEVCUT DURUM  MIS GİDER PAYLAŞIMI</vt:lpstr>
      <vt:lpstr>UYGULAMA  YEŞİL SERTİFİKA KILAVUZU</vt:lpstr>
      <vt:lpstr>UYGULAMA YEŞİL SERTİFİKA KILAVUZU</vt:lpstr>
      <vt:lpstr>UYGULAMA YEŞİL SERTİFİKA KILAVUZU</vt:lpstr>
      <vt:lpstr>HEDEFLER</vt:lpstr>
      <vt:lpstr>HEDEFLER</vt:lpstr>
      <vt:lpstr>HEDEFLER</vt:lpstr>
      <vt:lpstr>İlginiz İçin Teşekkür Ediyorum…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Zemin ve Temel Etüdleri</dc:title>
  <dc:creator>Taner Aktaş</dc:creator>
  <cp:lastModifiedBy>Murat Bayram</cp:lastModifiedBy>
  <cp:revision>263</cp:revision>
  <cp:lastPrinted>2019-06-17T06:44:45Z</cp:lastPrinted>
  <dcterms:created xsi:type="dcterms:W3CDTF">2019-04-10T13:25:54Z</dcterms:created>
  <dcterms:modified xsi:type="dcterms:W3CDTF">2021-12-01T14:01:00Z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