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90" r:id="rId2"/>
    <p:sldId id="298" r:id="rId3"/>
    <p:sldId id="299" r:id="rId4"/>
    <p:sldId id="300" r:id="rId5"/>
    <p:sldId id="318" r:id="rId6"/>
    <p:sldId id="316" r:id="rId7"/>
    <p:sldId id="320" r:id="rId8"/>
    <p:sldId id="294" r:id="rId9"/>
    <p:sldId id="296" r:id="rId10"/>
    <p:sldId id="292" r:id="rId11"/>
    <p:sldId id="305" r:id="rId12"/>
    <p:sldId id="279" r:id="rId13"/>
  </p:sldIdLst>
  <p:sldSz cx="9906000" cy="6858000" type="A4"/>
  <p:notesSz cx="6858000" cy="9144000"/>
  <p:defaultTextStyle>
    <a:defPPr marL="0" marR="0" indent="0" algn="l" defTabSz="673547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26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43032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652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168387" algn="ctr" defTabSz="43032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652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336774" algn="ctr" defTabSz="43032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652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505160" algn="ctr" defTabSz="43032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652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673547" algn="ctr" defTabSz="43032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652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841934" algn="ctr" defTabSz="43032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652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010321" algn="ctr" defTabSz="43032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652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178707" algn="ctr" defTabSz="43032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652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347094" algn="ctr" defTabSz="43032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652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521415D9-36F7-43E2-AB2F-B90AF26B5E84}">
      <p14:sectionLst xmlns:p14="http://schemas.microsoft.com/office/powerpoint/2010/main">
        <p14:section name="Varsayılan Bölüm" id="{E1B30CB0-0F52-431A-BDA6-895F8333D616}">
          <p14:sldIdLst>
            <p14:sldId id="290"/>
            <p14:sldId id="298"/>
            <p14:sldId id="299"/>
            <p14:sldId id="300"/>
            <p14:sldId id="318"/>
            <p14:sldId id="316"/>
            <p14:sldId id="320"/>
            <p14:sldId id="294"/>
            <p14:sldId id="296"/>
            <p14:sldId id="292"/>
            <p14:sldId id="305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til Yok, Tablo Kılavuz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Açık Stil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3529" autoAdjust="0"/>
  </p:normalViewPr>
  <p:slideViewPr>
    <p:cSldViewPr snapToGrid="0">
      <p:cViewPr varScale="1">
        <p:scale>
          <a:sx n="115" d="100"/>
          <a:sy n="115" d="100"/>
        </p:scale>
        <p:origin x="1086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2720869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336774" latinLnBrk="0">
      <a:lnSpc>
        <a:spcPct val="117999"/>
      </a:lnSpc>
      <a:defRPr sz="1621">
        <a:latin typeface="Helvetica Neue"/>
        <a:ea typeface="Helvetica Neue"/>
        <a:cs typeface="Helvetica Neue"/>
        <a:sym typeface="Helvetica Neue"/>
      </a:defRPr>
    </a:lvl1pPr>
    <a:lvl2pPr indent="168387" defTabSz="336774" latinLnBrk="0">
      <a:lnSpc>
        <a:spcPct val="117999"/>
      </a:lnSpc>
      <a:defRPr sz="1621">
        <a:latin typeface="Helvetica Neue"/>
        <a:ea typeface="Helvetica Neue"/>
        <a:cs typeface="Helvetica Neue"/>
        <a:sym typeface="Helvetica Neue"/>
      </a:defRPr>
    </a:lvl2pPr>
    <a:lvl3pPr indent="336774" defTabSz="336774" latinLnBrk="0">
      <a:lnSpc>
        <a:spcPct val="117999"/>
      </a:lnSpc>
      <a:defRPr sz="1621">
        <a:latin typeface="Helvetica Neue"/>
        <a:ea typeface="Helvetica Neue"/>
        <a:cs typeface="Helvetica Neue"/>
        <a:sym typeface="Helvetica Neue"/>
      </a:defRPr>
    </a:lvl3pPr>
    <a:lvl4pPr indent="505160" defTabSz="336774" latinLnBrk="0">
      <a:lnSpc>
        <a:spcPct val="117999"/>
      </a:lnSpc>
      <a:defRPr sz="1621">
        <a:latin typeface="Helvetica Neue"/>
        <a:ea typeface="Helvetica Neue"/>
        <a:cs typeface="Helvetica Neue"/>
        <a:sym typeface="Helvetica Neue"/>
      </a:defRPr>
    </a:lvl4pPr>
    <a:lvl5pPr indent="673547" defTabSz="336774" latinLnBrk="0">
      <a:lnSpc>
        <a:spcPct val="117999"/>
      </a:lnSpc>
      <a:defRPr sz="1621">
        <a:latin typeface="Helvetica Neue"/>
        <a:ea typeface="Helvetica Neue"/>
        <a:cs typeface="Helvetica Neue"/>
        <a:sym typeface="Helvetica Neue"/>
      </a:defRPr>
    </a:lvl5pPr>
    <a:lvl6pPr indent="841934" defTabSz="336774" latinLnBrk="0">
      <a:lnSpc>
        <a:spcPct val="117999"/>
      </a:lnSpc>
      <a:defRPr sz="1621">
        <a:latin typeface="Helvetica Neue"/>
        <a:ea typeface="Helvetica Neue"/>
        <a:cs typeface="Helvetica Neue"/>
        <a:sym typeface="Helvetica Neue"/>
      </a:defRPr>
    </a:lvl6pPr>
    <a:lvl7pPr indent="1010321" defTabSz="336774" latinLnBrk="0">
      <a:lnSpc>
        <a:spcPct val="117999"/>
      </a:lnSpc>
      <a:defRPr sz="1621">
        <a:latin typeface="Helvetica Neue"/>
        <a:ea typeface="Helvetica Neue"/>
        <a:cs typeface="Helvetica Neue"/>
        <a:sym typeface="Helvetica Neue"/>
      </a:defRPr>
    </a:lvl7pPr>
    <a:lvl8pPr indent="1178707" defTabSz="336774" latinLnBrk="0">
      <a:lnSpc>
        <a:spcPct val="117999"/>
      </a:lnSpc>
      <a:defRPr sz="1621">
        <a:latin typeface="Helvetica Neue"/>
        <a:ea typeface="Helvetica Neue"/>
        <a:cs typeface="Helvetica Neue"/>
        <a:sym typeface="Helvetica Neue"/>
      </a:defRPr>
    </a:lvl8pPr>
    <a:lvl9pPr indent="1347094" defTabSz="336774" latinLnBrk="0">
      <a:lnSpc>
        <a:spcPct val="117999"/>
      </a:lnSpc>
      <a:defRPr sz="1621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Başlık ve Alt An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967383" y="1151930"/>
            <a:ext cx="7971234" cy="2321719"/>
          </a:xfrm>
          <a:prstGeom prst="rect">
            <a:avLst/>
          </a:prstGeom>
        </p:spPr>
        <p:txBody>
          <a:bodyPr anchor="b"/>
          <a:lstStyle/>
          <a:p>
            <a:r>
              <a:t>Başlık Metni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967383" y="3536156"/>
            <a:ext cx="7971234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36" algn="ctr">
              <a:spcBef>
                <a:spcPts val="0"/>
              </a:spcBef>
              <a:buSzTx/>
              <a:buNone/>
              <a:defRPr sz="2250"/>
            </a:lvl2pPr>
            <a:lvl3pPr marL="0" indent="321473" algn="ctr">
              <a:spcBef>
                <a:spcPts val="0"/>
              </a:spcBef>
              <a:buSzTx/>
              <a:buNone/>
              <a:defRPr sz="2250"/>
            </a:lvl3pPr>
            <a:lvl4pPr marL="0" indent="482211" algn="ctr">
              <a:spcBef>
                <a:spcPts val="0"/>
              </a:spcBef>
              <a:buSzTx/>
              <a:buNone/>
              <a:defRPr sz="2250"/>
            </a:lvl4pPr>
            <a:lvl5pPr marL="0" indent="642947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ğraf - Yat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223739" y="446485"/>
            <a:ext cx="7448848" cy="41612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967383" y="4723805"/>
            <a:ext cx="7971234" cy="1000125"/>
          </a:xfrm>
          <a:prstGeom prst="rect">
            <a:avLst/>
          </a:prstGeom>
        </p:spPr>
        <p:txBody>
          <a:bodyPr anchor="b"/>
          <a:lstStyle/>
          <a:p>
            <a:r>
              <a:t>Başlık Metni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967383" y="5759649"/>
            <a:ext cx="7971234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36" algn="ctr">
              <a:spcBef>
                <a:spcPts val="0"/>
              </a:spcBef>
              <a:buSzTx/>
              <a:buNone/>
              <a:defRPr sz="2250"/>
            </a:lvl2pPr>
            <a:lvl3pPr marL="0" indent="321473" algn="ctr">
              <a:spcBef>
                <a:spcPts val="0"/>
              </a:spcBef>
              <a:buSzTx/>
              <a:buNone/>
              <a:defRPr sz="2250"/>
            </a:lvl3pPr>
            <a:lvl4pPr marL="0" indent="482211" algn="ctr">
              <a:spcBef>
                <a:spcPts val="0"/>
              </a:spcBef>
              <a:buSzTx/>
              <a:buNone/>
              <a:defRPr sz="2250"/>
            </a:lvl4pPr>
            <a:lvl5pPr marL="0" indent="642947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4797481" y="6500813"/>
            <a:ext cx="301365" cy="29738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şlık - Or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967383" y="2268141"/>
            <a:ext cx="7971234" cy="2321719"/>
          </a:xfrm>
          <a:prstGeom prst="rect">
            <a:avLst/>
          </a:prstGeom>
        </p:spPr>
        <p:txBody>
          <a:bodyPr/>
          <a:lstStyle/>
          <a:p>
            <a:r>
              <a:t>Başlık Metni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ğraf - Düş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5117455" y="446484"/>
            <a:ext cx="4063008" cy="57864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725537" y="446484"/>
            <a:ext cx="4063008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Başlık Metni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725537" y="3348633"/>
            <a:ext cx="4063008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36" algn="ctr">
              <a:spcBef>
                <a:spcPts val="0"/>
              </a:spcBef>
              <a:buSzTx/>
              <a:buNone/>
              <a:defRPr sz="2250"/>
            </a:lvl2pPr>
            <a:lvl3pPr marL="0" indent="321473" algn="ctr">
              <a:spcBef>
                <a:spcPts val="0"/>
              </a:spcBef>
              <a:buSzTx/>
              <a:buNone/>
              <a:defRPr sz="2250"/>
            </a:lvl3pPr>
            <a:lvl4pPr marL="0" indent="482211" algn="ctr">
              <a:spcBef>
                <a:spcPts val="0"/>
              </a:spcBef>
              <a:buSzTx/>
              <a:buNone/>
              <a:defRPr sz="2250"/>
            </a:lvl4pPr>
            <a:lvl5pPr marL="0" indent="642947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şlık ve Mad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Başlık Metni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şlık, Maddeler ve Fotoğ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5117455" y="1830586"/>
            <a:ext cx="4063008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Başlık Metni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725537" y="1830586"/>
            <a:ext cx="4063008" cy="4420195"/>
          </a:xfrm>
          <a:prstGeom prst="rect">
            <a:avLst/>
          </a:prstGeom>
        </p:spPr>
        <p:txBody>
          <a:bodyPr/>
          <a:lstStyle>
            <a:lvl1pPr marL="241105" indent="-241105">
              <a:spcBef>
                <a:spcPts val="2250"/>
              </a:spcBef>
              <a:defRPr sz="1969"/>
            </a:lvl1pPr>
            <a:lvl2pPr marL="482211" indent="-241105">
              <a:spcBef>
                <a:spcPts val="2250"/>
              </a:spcBef>
              <a:defRPr sz="1969"/>
            </a:lvl2pPr>
            <a:lvl3pPr marL="723316" indent="-241105">
              <a:spcBef>
                <a:spcPts val="2250"/>
              </a:spcBef>
              <a:defRPr sz="1969"/>
            </a:lvl3pPr>
            <a:lvl4pPr marL="964420" indent="-241105">
              <a:spcBef>
                <a:spcPts val="2250"/>
              </a:spcBef>
              <a:defRPr sz="1969"/>
            </a:lvl4pPr>
            <a:lvl5pPr marL="1205525" indent="-241105">
              <a:spcBef>
                <a:spcPts val="2250"/>
              </a:spcBef>
              <a:defRPr sz="1969"/>
            </a:lvl5pPr>
          </a:lstStyle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d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725537" y="892969"/>
            <a:ext cx="8454926" cy="5072063"/>
          </a:xfrm>
          <a:prstGeom prst="rect">
            <a:avLst/>
          </a:prstGeom>
        </p:spPr>
        <p:txBody>
          <a:bodyPr/>
          <a:lstStyle/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ğraf - 3 Yukar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5117455" y="3580805"/>
            <a:ext cx="4063008" cy="265211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5122192" y="625078"/>
            <a:ext cx="4063009" cy="265211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725537" y="625078"/>
            <a:ext cx="4063008" cy="56078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967383" y="4473774"/>
            <a:ext cx="7971234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967383" y="2984580"/>
            <a:ext cx="7971234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“Buraya bir alıntı yazın.”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ğ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9906000" cy="6858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25537" y="312539"/>
            <a:ext cx="8454926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Başlık Metni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25537" y="1830586"/>
            <a:ext cx="8454926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Gövde Düzeyi Bir</a:t>
            </a:r>
          </a:p>
          <a:p>
            <a:pPr lvl="1"/>
            <a:r>
              <a:t>Gövde Düzeyi İki</a:t>
            </a:r>
          </a:p>
          <a:p>
            <a:pPr lvl="2"/>
            <a:r>
              <a:t>Gövde Düzeyi Üç</a:t>
            </a:r>
          </a:p>
          <a:p>
            <a:pPr lvl="3"/>
            <a:r>
              <a:t>Gövde Düzeyi Dört</a:t>
            </a:r>
          </a:p>
          <a:p>
            <a:pPr lvl="4"/>
            <a:r>
              <a:t>Gövde Düzeyi Beş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4797481" y="6505278"/>
            <a:ext cx="301365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/>
  <p:txStyles>
    <p:titleStyle>
      <a:lvl1pPr marL="0" marR="0" indent="0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36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73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211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47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83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420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57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94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43" marR="0" indent="-312543" algn="l" defTabSz="41077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88" marR="0" indent="-312543" algn="l" defTabSz="41077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631" marR="0" indent="-312543" algn="l" defTabSz="41077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74" marR="0" indent="-312543" algn="l" defTabSz="41077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718" marR="0" indent="-312543" algn="l" defTabSz="41077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262" marR="0" indent="-312543" algn="l" defTabSz="41077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805" marR="0" indent="-312543" algn="l" defTabSz="41077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349" marR="0" indent="-312543" algn="l" defTabSz="41077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892" marR="0" indent="-312543" algn="l" defTabSz="41077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36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73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211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47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83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420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57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94" algn="ctr" defTabSz="41077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967383" y="3249976"/>
            <a:ext cx="7971234" cy="1079653"/>
          </a:xfrm>
        </p:spPr>
        <p:txBody>
          <a:bodyPr>
            <a:normAutofit/>
          </a:bodyPr>
          <a:lstStyle/>
          <a:p>
            <a:r>
              <a:rPr lang="tr-TR" sz="4800" dirty="0" smtClean="0">
                <a:solidFill>
                  <a:srgbClr val="002060"/>
                </a:solidFill>
                <a:latin typeface="Franklin Gothic Medium" panose="020B0603020102020204" pitchFamily="34" charset="0"/>
              </a:rPr>
              <a:t>Mehmet UZUN</a:t>
            </a:r>
            <a:endParaRPr lang="tr-TR" sz="4800" dirty="0">
              <a:solidFill>
                <a:srgbClr val="002060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3" name="Metin Yer Tutucusu 2"/>
          <p:cNvSpPr>
            <a:spLocks noGrp="1"/>
          </p:cNvSpPr>
          <p:nvPr>
            <p:ph type="body" sz="quarter" idx="1"/>
          </p:nvPr>
        </p:nvSpPr>
        <p:spPr>
          <a:xfrm>
            <a:off x="967383" y="4472849"/>
            <a:ext cx="7971234" cy="727112"/>
          </a:xfrm>
        </p:spPr>
        <p:txBody>
          <a:bodyPr/>
          <a:lstStyle/>
          <a:p>
            <a:r>
              <a:rPr lang="tr-TR" dirty="0" smtClean="0">
                <a:solidFill>
                  <a:srgbClr val="002060"/>
                </a:solidFill>
                <a:latin typeface="Franklin Gothic Demi" panose="020B0703020102020204" pitchFamily="34" charset="0"/>
              </a:rPr>
              <a:t>GAZİANTEP SOSYAL GÜVENLİK İL MÜDÜRÜ</a:t>
            </a:r>
            <a:endParaRPr lang="tr-TR" dirty="0">
              <a:solidFill>
                <a:srgbClr val="002060"/>
              </a:solidFill>
              <a:latin typeface="Franklin Gothic Demi" panose="020B0703020102020204" pitchFamily="34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276" y="597473"/>
            <a:ext cx="4706106" cy="2549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954049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pasted-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5877" y="6109461"/>
            <a:ext cx="1378287" cy="664504"/>
          </a:xfrm>
          <a:prstGeom prst="rect">
            <a:avLst/>
          </a:prstGeom>
          <a:ln w="12700">
            <a:miter lim="400000"/>
          </a:ln>
        </p:spPr>
      </p:pic>
      <p:sp>
        <p:nvSpPr>
          <p:cNvPr id="227" name="Shape 227"/>
          <p:cNvSpPr/>
          <p:nvPr/>
        </p:nvSpPr>
        <p:spPr>
          <a:xfrm>
            <a:off x="2047534" y="315048"/>
            <a:ext cx="5810932" cy="441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 defTabSz="457200">
              <a:defRPr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lvl1pPr>
          </a:lstStyle>
          <a:p>
            <a:r>
              <a:rPr lang="tr-TR" sz="2400" dirty="0" smtClean="0"/>
              <a:t>İSTATİSTİKİ VERİLER</a:t>
            </a:r>
            <a:endParaRPr sz="2400" dirty="0"/>
          </a:p>
        </p:txBody>
      </p:sp>
      <p:sp>
        <p:nvSpPr>
          <p:cNvPr id="228" name="Shape 228"/>
          <p:cNvSpPr/>
          <p:nvPr/>
        </p:nvSpPr>
        <p:spPr>
          <a:xfrm>
            <a:off x="68461" y="535781"/>
            <a:ext cx="1994695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29" name="Shape 229"/>
          <p:cNvSpPr/>
          <p:nvPr/>
        </p:nvSpPr>
        <p:spPr>
          <a:xfrm>
            <a:off x="7855695" y="535781"/>
            <a:ext cx="1712931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30" name="Shape 230"/>
          <p:cNvSpPr/>
          <p:nvPr/>
        </p:nvSpPr>
        <p:spPr>
          <a:xfrm>
            <a:off x="266218" y="1731870"/>
            <a:ext cx="9302407" cy="40424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endParaRPr lang="tr-TR" sz="2400" b="1" dirty="0" smtClean="0">
              <a:sym typeface="Futura Condensed"/>
            </a:endParaRP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smtClean="0">
                <a:sym typeface="Futura Condensed"/>
              </a:rPr>
              <a:t>İşyeri Sayısı: </a:t>
            </a:r>
            <a:r>
              <a:rPr lang="tr-TR" sz="2400" b="1" dirty="0" smtClean="0">
                <a:sym typeface="Futura Condensed"/>
              </a:rPr>
              <a:t>31.884</a:t>
            </a: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smtClean="0">
                <a:sym typeface="Futura Condensed"/>
              </a:rPr>
              <a:t>Sigortalı Sayısı: </a:t>
            </a:r>
            <a:r>
              <a:rPr lang="tr-TR" sz="2400" b="1" dirty="0" smtClean="0">
                <a:sym typeface="Futura Condensed"/>
              </a:rPr>
              <a:t>395.275</a:t>
            </a:r>
          </a:p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>
                <a:sym typeface="Futura Condensed"/>
              </a:rPr>
              <a:t>	</a:t>
            </a:r>
            <a:r>
              <a:rPr lang="tr-TR" sz="2400" dirty="0" smtClean="0">
                <a:sym typeface="Futura Condensed"/>
              </a:rPr>
              <a:t>4/a: </a:t>
            </a:r>
            <a:r>
              <a:rPr lang="tr-TR" sz="2400" b="1" dirty="0" smtClean="0">
                <a:sym typeface="Futura Condensed"/>
              </a:rPr>
              <a:t>282.358</a:t>
            </a:r>
          </a:p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>
                <a:sym typeface="Futura Condensed"/>
              </a:rPr>
              <a:t>	</a:t>
            </a:r>
            <a:r>
              <a:rPr lang="tr-TR" sz="2400" dirty="0" smtClean="0">
                <a:sym typeface="Futura Condensed"/>
              </a:rPr>
              <a:t>4/b:   </a:t>
            </a:r>
            <a:r>
              <a:rPr lang="tr-TR" sz="2400" b="1" dirty="0" smtClean="0">
                <a:sym typeface="Futura Condensed"/>
              </a:rPr>
              <a:t>59.851</a:t>
            </a:r>
          </a:p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>
                <a:sym typeface="Futura Condensed"/>
              </a:rPr>
              <a:t>	</a:t>
            </a:r>
            <a:r>
              <a:rPr lang="tr-TR" sz="2400" dirty="0" smtClean="0">
                <a:sym typeface="Futura Condensed"/>
              </a:rPr>
              <a:t>4/c:   </a:t>
            </a:r>
            <a:r>
              <a:rPr lang="tr-TR" sz="2400" b="1" dirty="0" smtClean="0">
                <a:sym typeface="Futura Condensed"/>
              </a:rPr>
              <a:t>53.066</a:t>
            </a:r>
          </a:p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endParaRPr lang="tr-TR" sz="2400" dirty="0" smtClean="0">
              <a:sym typeface="Futura Condensed"/>
            </a:endParaRPr>
          </a:p>
        </p:txBody>
      </p:sp>
      <p:sp>
        <p:nvSpPr>
          <p:cNvPr id="8" name="Shape 220"/>
          <p:cNvSpPr/>
          <p:nvPr/>
        </p:nvSpPr>
        <p:spPr>
          <a:xfrm>
            <a:off x="4988339" y="6356399"/>
            <a:ext cx="72200" cy="277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1900" b="1">
                <a:solidFill>
                  <a:srgbClr val="17236C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endParaRPr sz="1336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325" y="6092928"/>
            <a:ext cx="125730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646291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pasted-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5877" y="6109461"/>
            <a:ext cx="1378287" cy="664504"/>
          </a:xfrm>
          <a:prstGeom prst="rect">
            <a:avLst/>
          </a:prstGeom>
          <a:ln w="12700">
            <a:miter lim="400000"/>
          </a:ln>
        </p:spPr>
      </p:pic>
      <p:sp>
        <p:nvSpPr>
          <p:cNvPr id="227" name="Shape 227"/>
          <p:cNvSpPr/>
          <p:nvPr/>
        </p:nvSpPr>
        <p:spPr>
          <a:xfrm>
            <a:off x="2047534" y="315048"/>
            <a:ext cx="5810932" cy="441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 defTabSz="457200">
              <a:defRPr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lvl1pPr>
          </a:lstStyle>
          <a:p>
            <a:r>
              <a:rPr lang="tr-TR" sz="2400" dirty="0" smtClean="0"/>
              <a:t>İSTATİSTİKİ VERİLER</a:t>
            </a:r>
            <a:endParaRPr sz="2400" dirty="0"/>
          </a:p>
        </p:txBody>
      </p:sp>
      <p:sp>
        <p:nvSpPr>
          <p:cNvPr id="228" name="Shape 228"/>
          <p:cNvSpPr/>
          <p:nvPr/>
        </p:nvSpPr>
        <p:spPr>
          <a:xfrm>
            <a:off x="68461" y="535781"/>
            <a:ext cx="1994695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29" name="Shape 229"/>
          <p:cNvSpPr/>
          <p:nvPr/>
        </p:nvSpPr>
        <p:spPr>
          <a:xfrm>
            <a:off x="7855695" y="535781"/>
            <a:ext cx="1712931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30" name="Shape 230"/>
          <p:cNvSpPr/>
          <p:nvPr/>
        </p:nvSpPr>
        <p:spPr>
          <a:xfrm>
            <a:off x="266218" y="1785731"/>
            <a:ext cx="9302407" cy="3934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smtClean="0">
                <a:sym typeface="Futura Condensed"/>
              </a:rPr>
              <a:t>	</a:t>
            </a:r>
            <a:r>
              <a:rPr lang="tr-TR" sz="3200" dirty="0" smtClean="0">
                <a:sym typeface="Futura Condensed"/>
              </a:rPr>
              <a:t>Emekli Sayısı: </a:t>
            </a:r>
            <a:r>
              <a:rPr lang="tr-TR" sz="3200" b="1" dirty="0" smtClean="0">
                <a:sym typeface="Futura Condensed"/>
              </a:rPr>
              <a:t>151.080</a:t>
            </a: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3200" dirty="0" smtClean="0">
                <a:sym typeface="Futura Condensed"/>
              </a:rPr>
              <a:t>4/a: </a:t>
            </a:r>
            <a:r>
              <a:rPr lang="tr-TR" sz="3200" b="1" dirty="0" smtClean="0">
                <a:sym typeface="Futura Condensed"/>
              </a:rPr>
              <a:t>85.099</a:t>
            </a: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3200" dirty="0" smtClean="0">
                <a:sym typeface="Futura Condensed"/>
              </a:rPr>
              <a:t>4/b: </a:t>
            </a:r>
            <a:r>
              <a:rPr lang="tr-TR" sz="3200" b="1" dirty="0" smtClean="0">
                <a:sym typeface="Futura Condensed"/>
              </a:rPr>
              <a:t>45.522</a:t>
            </a: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3200" dirty="0" smtClean="0">
                <a:sym typeface="Futura Condensed"/>
              </a:rPr>
              <a:t>4/c: </a:t>
            </a:r>
            <a:r>
              <a:rPr lang="tr-TR" sz="3200" b="1" dirty="0" smtClean="0">
                <a:sym typeface="Futura Condensed"/>
              </a:rPr>
              <a:t>20.459</a:t>
            </a:r>
          </a:p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endParaRPr lang="tr-TR" sz="2400" dirty="0" smtClean="0">
              <a:sym typeface="Futura Condensed"/>
            </a:endParaRPr>
          </a:p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endParaRPr lang="tr-TR" sz="2400" dirty="0" smtClean="0">
              <a:sym typeface="Futura Condensed"/>
            </a:endParaRPr>
          </a:p>
        </p:txBody>
      </p:sp>
      <p:sp>
        <p:nvSpPr>
          <p:cNvPr id="8" name="Shape 220"/>
          <p:cNvSpPr/>
          <p:nvPr/>
        </p:nvSpPr>
        <p:spPr>
          <a:xfrm>
            <a:off x="4988339" y="6356399"/>
            <a:ext cx="72200" cy="277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1900" b="1">
                <a:solidFill>
                  <a:srgbClr val="17236C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endParaRPr sz="1336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325" y="6092928"/>
            <a:ext cx="125730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930772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pasted-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5877" y="6109461"/>
            <a:ext cx="1378287" cy="664504"/>
          </a:xfrm>
          <a:prstGeom prst="rect">
            <a:avLst/>
          </a:prstGeom>
          <a:ln w="12700">
            <a:miter lim="400000"/>
          </a:ln>
        </p:spPr>
      </p:pic>
      <p:sp>
        <p:nvSpPr>
          <p:cNvPr id="227" name="Shape 227"/>
          <p:cNvSpPr/>
          <p:nvPr/>
        </p:nvSpPr>
        <p:spPr>
          <a:xfrm>
            <a:off x="2047534" y="315048"/>
            <a:ext cx="5810932" cy="441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 defTabSz="457200">
              <a:defRPr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lvl1pPr>
          </a:lstStyle>
          <a:p>
            <a:r>
              <a:rPr lang="tr-TR" sz="2400" dirty="0"/>
              <a:t>İSTATİSTİKİ VERİLER</a:t>
            </a:r>
          </a:p>
        </p:txBody>
      </p:sp>
      <p:sp>
        <p:nvSpPr>
          <p:cNvPr id="228" name="Shape 228"/>
          <p:cNvSpPr/>
          <p:nvPr/>
        </p:nvSpPr>
        <p:spPr>
          <a:xfrm>
            <a:off x="68461" y="535781"/>
            <a:ext cx="1994695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29" name="Shape 229"/>
          <p:cNvSpPr/>
          <p:nvPr/>
        </p:nvSpPr>
        <p:spPr>
          <a:xfrm>
            <a:off x="7855695" y="535781"/>
            <a:ext cx="1712931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30" name="Shape 230"/>
          <p:cNvSpPr/>
          <p:nvPr/>
        </p:nvSpPr>
        <p:spPr>
          <a:xfrm>
            <a:off x="266218" y="2630881"/>
            <a:ext cx="9302407" cy="26112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3200" dirty="0" smtClean="0">
                <a:sym typeface="Futura Condensed"/>
              </a:rPr>
              <a:t>		GSS: </a:t>
            </a:r>
            <a:r>
              <a:rPr lang="tr-TR" sz="3200" b="1" dirty="0" smtClean="0">
                <a:sym typeface="Futura Condensed"/>
              </a:rPr>
              <a:t>347.396 </a:t>
            </a:r>
            <a:r>
              <a:rPr lang="tr-TR" sz="3200" dirty="0" smtClean="0">
                <a:sym typeface="Futura Condensed"/>
              </a:rPr>
              <a:t>kişi</a:t>
            </a: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3200" dirty="0" smtClean="0">
                <a:sym typeface="Futura Condensed"/>
              </a:rPr>
              <a:t>Primi Devlet Tarafından Ödenen:  </a:t>
            </a:r>
            <a:r>
              <a:rPr lang="tr-TR" sz="3200" b="1" dirty="0" smtClean="0">
                <a:sym typeface="Futura Condensed"/>
              </a:rPr>
              <a:t>267.260 </a:t>
            </a:r>
            <a:r>
              <a:rPr lang="tr-TR" sz="3200" dirty="0" smtClean="0">
                <a:sym typeface="Futura Condensed"/>
              </a:rPr>
              <a:t>kişi</a:t>
            </a:r>
            <a:endParaRPr lang="tr-TR" sz="3200" b="1" dirty="0">
              <a:sym typeface="Futura Condensed"/>
            </a:endParaRP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3200" dirty="0" smtClean="0">
                <a:sym typeface="Futura Condensed"/>
              </a:rPr>
              <a:t>Primi Kendisi Tarafından Ödenen:  </a:t>
            </a:r>
            <a:r>
              <a:rPr lang="tr-TR" sz="3200" b="1" dirty="0" smtClean="0">
                <a:sym typeface="Futura Condensed"/>
              </a:rPr>
              <a:t>80.136 </a:t>
            </a:r>
            <a:r>
              <a:rPr lang="tr-TR" sz="3200" dirty="0" smtClean="0">
                <a:sym typeface="Futura Condensed"/>
              </a:rPr>
              <a:t>kişi</a:t>
            </a:r>
            <a:endParaRPr lang="tr-TR" sz="3200" b="1" dirty="0" smtClean="0">
              <a:sym typeface="Futura Condensed"/>
            </a:endParaRPr>
          </a:p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>
                <a:sym typeface="Futura Condensed"/>
              </a:rPr>
              <a:t>	</a:t>
            </a:r>
            <a:endParaRPr lang="tr-TR" sz="2400" dirty="0" smtClean="0">
              <a:sym typeface="Futura Condensed"/>
            </a:endParaRPr>
          </a:p>
        </p:txBody>
      </p:sp>
      <p:sp>
        <p:nvSpPr>
          <p:cNvPr id="8" name="Shape 220"/>
          <p:cNvSpPr/>
          <p:nvPr/>
        </p:nvSpPr>
        <p:spPr>
          <a:xfrm>
            <a:off x="4988339" y="6356399"/>
            <a:ext cx="72200" cy="277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1900" b="1">
                <a:solidFill>
                  <a:srgbClr val="17236C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endParaRPr sz="1336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325" y="6092928"/>
            <a:ext cx="125730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289409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/>
          <p:nvPr/>
        </p:nvSpPr>
        <p:spPr>
          <a:xfrm>
            <a:off x="1962633" y="315048"/>
            <a:ext cx="5980735" cy="441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 defTabSz="457200">
              <a:defRPr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lvl1pPr>
          </a:lstStyle>
          <a:p>
            <a:r>
              <a:rPr lang="tr-TR" sz="2400" dirty="0" smtClean="0"/>
              <a:t>İSTİHDAM TEŞVİKLERİ</a:t>
            </a:r>
            <a:endParaRPr lang="tr-TR" sz="2400" dirty="0"/>
          </a:p>
        </p:txBody>
      </p:sp>
      <p:sp>
        <p:nvSpPr>
          <p:cNvPr id="270" name="Shape 270"/>
          <p:cNvSpPr/>
          <p:nvPr/>
        </p:nvSpPr>
        <p:spPr>
          <a:xfrm>
            <a:off x="68461" y="535781"/>
            <a:ext cx="2193076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71" name="Shape 271"/>
          <p:cNvSpPr/>
          <p:nvPr/>
        </p:nvSpPr>
        <p:spPr>
          <a:xfrm>
            <a:off x="7642357" y="535781"/>
            <a:ext cx="1890551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72" name="Shape 272"/>
          <p:cNvSpPr/>
          <p:nvPr/>
        </p:nvSpPr>
        <p:spPr>
          <a:xfrm>
            <a:off x="385857" y="2615994"/>
            <a:ext cx="9255116" cy="13801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l"/>
            <a:r>
              <a:rPr lang="tr-TR" sz="2000" dirty="0">
                <a:solidFill>
                  <a:schemeClr val="accent1">
                    <a:lumMod val="50000"/>
                  </a:schemeClr>
                </a:solidFill>
                <a:latin typeface="Futura Condensed"/>
              </a:rPr>
              <a:t> </a:t>
            </a:r>
            <a:endParaRPr lang="tr-TR" sz="2000" dirty="0" smtClean="0">
              <a:solidFill>
                <a:schemeClr val="accent1">
                  <a:lumMod val="50000"/>
                </a:schemeClr>
              </a:solidFill>
              <a:latin typeface="Futura Condensed"/>
            </a:endParaRPr>
          </a:p>
          <a:p>
            <a:pPr algn="l"/>
            <a:endParaRPr lang="tr-TR" sz="2000" dirty="0" smtClean="0">
              <a:solidFill>
                <a:schemeClr val="accent1">
                  <a:lumMod val="50000"/>
                </a:schemeClr>
              </a:solidFill>
              <a:latin typeface="Futura Condensed"/>
            </a:endParaRPr>
          </a:p>
          <a:p>
            <a:pPr algn="l"/>
            <a:endParaRPr lang="tr-TR" sz="2000" dirty="0" smtClean="0">
              <a:solidFill>
                <a:schemeClr val="accent1">
                  <a:lumMod val="50000"/>
                </a:schemeClr>
              </a:solidFill>
              <a:latin typeface="Futura Condensed"/>
            </a:endParaRPr>
          </a:p>
          <a:p>
            <a:pPr marL="342900" indent="-342900" algn="l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endParaRPr sz="2000" dirty="0">
              <a:solidFill>
                <a:schemeClr val="accent1">
                  <a:lumMod val="50000"/>
                </a:schemeClr>
              </a:solidFill>
              <a:latin typeface="Futura Condensed"/>
              <a:ea typeface="Verdana" pitchFamily="34" charset="0"/>
              <a:cs typeface="Arial" pitchFamily="34" charset="0"/>
            </a:endParaRPr>
          </a:p>
        </p:txBody>
      </p:sp>
      <p:pic>
        <p:nvPicPr>
          <p:cNvPr id="268" name="pasted-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5877" y="6109461"/>
            <a:ext cx="1378287" cy="664504"/>
          </a:xfrm>
          <a:prstGeom prst="rect">
            <a:avLst/>
          </a:prstGeom>
          <a:ln w="12700">
            <a:miter lim="400000"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608" y="6092928"/>
            <a:ext cx="125730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329746"/>
              </p:ext>
            </p:extLst>
          </p:nvPr>
        </p:nvGraphicFramePr>
        <p:xfrm>
          <a:off x="1355816" y="1042152"/>
          <a:ext cx="7073290" cy="506730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89441">
                  <a:extLst>
                    <a:ext uri="{9D8B030D-6E8A-4147-A177-3AD203B41FA5}">
                      <a16:colId xmlns:a16="http://schemas.microsoft.com/office/drawing/2014/main" val="2472124653"/>
                    </a:ext>
                  </a:extLst>
                </a:gridCol>
                <a:gridCol w="5304967">
                  <a:extLst>
                    <a:ext uri="{9D8B030D-6E8A-4147-A177-3AD203B41FA5}">
                      <a16:colId xmlns:a16="http://schemas.microsoft.com/office/drawing/2014/main" val="151083283"/>
                    </a:ext>
                  </a:extLst>
                </a:gridCol>
                <a:gridCol w="1178882">
                  <a:extLst>
                    <a:ext uri="{9D8B030D-6E8A-4147-A177-3AD203B41FA5}">
                      <a16:colId xmlns:a16="http://schemas.microsoft.com/office/drawing/2014/main" val="4113304399"/>
                    </a:ext>
                  </a:extLst>
                </a:gridCol>
              </a:tblGrid>
              <a:tr h="31744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UYGULANAN </a:t>
                      </a:r>
                      <a:r>
                        <a:rPr lang="tr-TR" sz="1800" b="1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TEŞVİKLER</a:t>
                      </a:r>
                      <a:endParaRPr lang="tr-TR" sz="18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TUTAR(TL)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66438384"/>
                  </a:ext>
                </a:extLst>
              </a:tr>
              <a:tr h="458027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1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41077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Futura Condensed"/>
                        </a:rPr>
                        <a:t>687 KHK ile getirilen teşvik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773.47</a:t>
                      </a:r>
                      <a:endParaRPr lang="tr-TR" sz="14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56111337"/>
                  </a:ext>
                </a:extLst>
              </a:tr>
              <a:tr h="576177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2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4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Futura Condensed"/>
                      </a:endParaRPr>
                    </a:p>
                    <a:p>
                      <a:pPr algn="l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İşsizlik ödeneği alanlar İçin verilen teşvik </a:t>
                      </a:r>
                      <a:r>
                        <a:rPr kumimoji="0" lang="tr-T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Futura Condensed"/>
                          <a:sym typeface="Helvetica Light"/>
                        </a:rPr>
                        <a:t> </a:t>
                      </a:r>
                      <a:endParaRPr lang="tr-TR" sz="14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Futura Condensed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595.46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35881214"/>
                  </a:ext>
                </a:extLst>
              </a:tr>
              <a:tr h="680834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3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41077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Futura Condensed"/>
                        <a:sym typeface="Helvetica Light"/>
                      </a:endParaRPr>
                    </a:p>
                    <a:p>
                      <a:pPr marL="0" marR="0" lvl="0" indent="0" algn="l" defTabSz="410771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Futura Condensed"/>
                          <a:sym typeface="Helvetica Light"/>
                        </a:rPr>
                        <a:t>6111 sigorta primi teşviki</a:t>
                      </a:r>
                      <a:endParaRPr lang="tr-TR" sz="140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364.39</a:t>
                      </a:r>
                      <a:endParaRPr lang="tr-TR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80367427"/>
                  </a:ext>
                </a:extLst>
              </a:tr>
              <a:tr h="483473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4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Yeni yatırımlara verilen teşvik,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364,39</a:t>
                      </a:r>
                      <a:endParaRPr lang="tr-TR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0176415"/>
                  </a:ext>
                </a:extLst>
              </a:tr>
              <a:tr h="36231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5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Engelli istihdamına verilen teşvik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364,39</a:t>
                      </a:r>
                      <a:endParaRPr lang="tr-TR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12754537"/>
                  </a:ext>
                </a:extLst>
              </a:tr>
              <a:tr h="456998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6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İşbaşı eğitim teşviki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364,39</a:t>
                      </a:r>
                      <a:endParaRPr lang="tr-TR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25007662"/>
                  </a:ext>
                </a:extLst>
              </a:tr>
              <a:tr h="476743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7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Araştırma ve geliştirme faaliyetlerinin desteklenmesi teşviki,</a:t>
                      </a:r>
                    </a:p>
                    <a:p>
                      <a:pPr algn="l" fontAlgn="b"/>
                      <a:endParaRPr lang="tr-TR" sz="140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222.19</a:t>
                      </a:r>
                      <a:endParaRPr lang="tr-TR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97519771"/>
                  </a:ext>
                </a:extLst>
              </a:tr>
              <a:tr h="346118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8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Kültür yatırımları ve girişimlerinin teşviki,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182.19</a:t>
                      </a:r>
                      <a:endParaRPr lang="tr-TR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22185421"/>
                  </a:ext>
                </a:extLst>
              </a:tr>
              <a:tr h="428186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9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5 puanlık teşvik,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88.87</a:t>
                      </a:r>
                      <a:endParaRPr lang="tr-TR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02542801"/>
                  </a:ext>
                </a:extLst>
              </a:tr>
              <a:tr h="48099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10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Futura Condensed"/>
                        </a:rPr>
                        <a:t>Yurt dışındaki işlerde çalıştırılan sigortalılar için verilen teşvik</a:t>
                      </a:r>
                      <a:endParaRPr lang="tr-TR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88.87</a:t>
                      </a:r>
                      <a:endParaRPr lang="tr-TR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012599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405826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pasted-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5877" y="6109461"/>
            <a:ext cx="1378287" cy="664504"/>
          </a:xfrm>
          <a:prstGeom prst="rect">
            <a:avLst/>
          </a:prstGeom>
          <a:ln w="12700">
            <a:miter lim="400000"/>
          </a:ln>
        </p:spPr>
      </p:pic>
      <p:sp>
        <p:nvSpPr>
          <p:cNvPr id="227" name="Shape 227"/>
          <p:cNvSpPr/>
          <p:nvPr/>
        </p:nvSpPr>
        <p:spPr>
          <a:xfrm>
            <a:off x="2047534" y="130383"/>
            <a:ext cx="5810932" cy="8107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 defTabSz="457200">
              <a:defRPr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lvl1pPr>
          </a:lstStyle>
          <a:p>
            <a:r>
              <a:rPr lang="tr-TR" sz="2400" dirty="0" smtClean="0"/>
              <a:t>687 KHK İLAVE İSTİHDAM TEŞVİKİ </a:t>
            </a:r>
            <a:r>
              <a:rPr lang="tr-TR" sz="2400" b="1" dirty="0" smtClean="0"/>
              <a:t>SİGORTALI </a:t>
            </a:r>
            <a:r>
              <a:rPr lang="tr-TR" sz="2400" dirty="0" smtClean="0"/>
              <a:t>İÇİN ŞARTLAR</a:t>
            </a:r>
            <a:endParaRPr sz="2400" dirty="0"/>
          </a:p>
        </p:txBody>
      </p:sp>
      <p:sp>
        <p:nvSpPr>
          <p:cNvPr id="228" name="Shape 228"/>
          <p:cNvSpPr/>
          <p:nvPr/>
        </p:nvSpPr>
        <p:spPr>
          <a:xfrm>
            <a:off x="68461" y="535781"/>
            <a:ext cx="1994695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29" name="Shape 229"/>
          <p:cNvSpPr/>
          <p:nvPr/>
        </p:nvSpPr>
        <p:spPr>
          <a:xfrm>
            <a:off x="7855695" y="535781"/>
            <a:ext cx="1712931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30" name="Shape 230"/>
          <p:cNvSpPr/>
          <p:nvPr/>
        </p:nvSpPr>
        <p:spPr>
          <a:xfrm>
            <a:off x="266218" y="1662621"/>
            <a:ext cx="9302407" cy="4180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smtClean="0">
                <a:sym typeface="Futura Condensed"/>
              </a:rPr>
              <a:t>1/2/2017 - 31/12/2017 tarihleri arasında işe alınmış olması,</a:t>
            </a: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err="1" smtClean="0">
                <a:sym typeface="Futura Condensed"/>
              </a:rPr>
              <a:t>İşkura</a:t>
            </a:r>
            <a:r>
              <a:rPr lang="tr-TR" sz="2400" dirty="0" smtClean="0">
                <a:sym typeface="Futura Condensed"/>
              </a:rPr>
              <a:t> kayıtlı olması,</a:t>
            </a: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>
                <a:sym typeface="Futura Condensed"/>
              </a:rPr>
              <a:t>İ</a:t>
            </a:r>
            <a:r>
              <a:rPr lang="tr-TR" sz="2400" dirty="0" smtClean="0">
                <a:sym typeface="Futura Condensed"/>
              </a:rPr>
              <a:t>şe </a:t>
            </a:r>
            <a:r>
              <a:rPr lang="tr-TR" sz="2400" dirty="0">
                <a:sym typeface="Futura Condensed"/>
              </a:rPr>
              <a:t>alındıkları tarihten önceki üç </a:t>
            </a:r>
            <a:r>
              <a:rPr lang="tr-TR" sz="2400" dirty="0" smtClean="0">
                <a:sym typeface="Futura Condensed"/>
              </a:rPr>
              <a:t>ay işsiz olması,</a:t>
            </a: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>
                <a:sym typeface="Futura Condensed"/>
              </a:rPr>
              <a:t>2016 yılı Aralık ayına ilişkin aylık prim ve hizmet belgelerindeki sigortalı sayısına ilave </a:t>
            </a:r>
            <a:r>
              <a:rPr lang="tr-TR" sz="2400" dirty="0" smtClean="0">
                <a:sym typeface="Futura Condensed"/>
              </a:rPr>
              <a:t>olması,</a:t>
            </a:r>
          </a:p>
          <a:p>
            <a:pPr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smtClean="0">
                <a:sym typeface="Futura Condensed"/>
              </a:rPr>
              <a:t>       Gerekmektedir.</a:t>
            </a:r>
          </a:p>
          <a:p>
            <a:pPr marL="536575" indent="-536575" algn="just" defTabSz="583334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150000"/>
              <a:buFont typeface="Wingdings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smtClean="0">
                <a:sym typeface="Futura Condensed"/>
              </a:rPr>
              <a:t>Destek, işe </a:t>
            </a:r>
            <a:r>
              <a:rPr lang="tr-TR" sz="2400" dirty="0">
                <a:sym typeface="Futura Condensed"/>
              </a:rPr>
              <a:t>alındıkları tarihten </a:t>
            </a:r>
            <a:r>
              <a:rPr lang="tr-TR" sz="2400" dirty="0" smtClean="0">
                <a:sym typeface="Futura Condensed"/>
              </a:rPr>
              <a:t>31/12/2017 </a:t>
            </a:r>
            <a:r>
              <a:rPr lang="tr-TR" sz="2400" dirty="0">
                <a:sym typeface="Futura Condensed"/>
              </a:rPr>
              <a:t>tarihine kadar geçerli </a:t>
            </a:r>
            <a:r>
              <a:rPr lang="tr-TR" sz="2400" dirty="0" smtClean="0">
                <a:sym typeface="Futura Condensed"/>
              </a:rPr>
              <a:t>olacak. </a:t>
            </a:r>
            <a:endParaRPr sz="2400" dirty="0">
              <a:latin typeface="Calibri" panose="020F0502020204030204" pitchFamily="34" charset="0"/>
            </a:endParaRPr>
          </a:p>
        </p:txBody>
      </p:sp>
      <p:sp>
        <p:nvSpPr>
          <p:cNvPr id="8" name="Shape 220"/>
          <p:cNvSpPr/>
          <p:nvPr/>
        </p:nvSpPr>
        <p:spPr>
          <a:xfrm>
            <a:off x="4988339" y="6356399"/>
            <a:ext cx="72200" cy="277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1900" b="1">
                <a:solidFill>
                  <a:srgbClr val="17236C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endParaRPr sz="1336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325" y="6092928"/>
            <a:ext cx="125730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25700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/>
          <p:nvPr/>
        </p:nvSpPr>
        <p:spPr>
          <a:xfrm>
            <a:off x="2261536" y="191937"/>
            <a:ext cx="5380821" cy="6876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 defTabSz="457200">
              <a:defRPr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lvl1pPr>
          </a:lstStyle>
          <a:p>
            <a:r>
              <a:rPr lang="tr-TR" sz="2000" dirty="0"/>
              <a:t>687 KHK İLAVE İSTİHDAM TEŞVİKİ </a:t>
            </a:r>
            <a:r>
              <a:rPr lang="tr-TR" sz="2000" b="1" dirty="0" smtClean="0"/>
              <a:t>İŞVEREN </a:t>
            </a:r>
            <a:r>
              <a:rPr lang="tr-TR" sz="2000" dirty="0" smtClean="0"/>
              <a:t>İÇİN </a:t>
            </a:r>
            <a:r>
              <a:rPr lang="tr-TR" sz="2000" dirty="0"/>
              <a:t>ŞARTLAR</a:t>
            </a:r>
          </a:p>
        </p:txBody>
      </p:sp>
      <p:sp>
        <p:nvSpPr>
          <p:cNvPr id="270" name="Shape 270"/>
          <p:cNvSpPr/>
          <p:nvPr/>
        </p:nvSpPr>
        <p:spPr>
          <a:xfrm>
            <a:off x="68461" y="535781"/>
            <a:ext cx="2193076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71" name="Shape 271"/>
          <p:cNvSpPr/>
          <p:nvPr/>
        </p:nvSpPr>
        <p:spPr>
          <a:xfrm>
            <a:off x="7642357" y="535781"/>
            <a:ext cx="1890551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72" name="Shape 272"/>
          <p:cNvSpPr/>
          <p:nvPr/>
        </p:nvSpPr>
        <p:spPr>
          <a:xfrm>
            <a:off x="215648" y="1583696"/>
            <a:ext cx="9255116" cy="4180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1800" dirty="0" smtClean="0"/>
              <a:t>İşverenlerin </a:t>
            </a:r>
            <a:r>
              <a:rPr lang="tr-TR" sz="1800" dirty="0"/>
              <a:t>aylık prim ve hizmet </a:t>
            </a:r>
            <a:r>
              <a:rPr lang="tr-TR" sz="1800" dirty="0" smtClean="0"/>
              <a:t>belgelerini yasal </a:t>
            </a:r>
            <a:r>
              <a:rPr lang="tr-TR" sz="1800" dirty="0"/>
              <a:t>süresi içerisinde </a:t>
            </a:r>
            <a:r>
              <a:rPr lang="tr-TR" sz="1800" dirty="0" smtClean="0"/>
              <a:t>vermesi,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1800" dirty="0"/>
              <a:t>S</a:t>
            </a:r>
            <a:r>
              <a:rPr lang="tr-TR" sz="1800" dirty="0" smtClean="0"/>
              <a:t>igorta primlerinin </a:t>
            </a:r>
            <a:r>
              <a:rPr lang="tr-TR" sz="1800" dirty="0"/>
              <a:t>yasal süresinde </a:t>
            </a:r>
            <a:r>
              <a:rPr lang="tr-TR" sz="1800" dirty="0" smtClean="0"/>
              <a:t>ödenmesi,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1800" dirty="0" smtClean="0"/>
              <a:t>Kayıt dışı sigortalı çalıştırılmaması,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1800" dirty="0"/>
              <a:t>B</a:t>
            </a:r>
            <a:r>
              <a:rPr lang="tr-TR" sz="1800" dirty="0" smtClean="0"/>
              <a:t>ildirilen </a:t>
            </a:r>
            <a:r>
              <a:rPr lang="tr-TR" sz="1800" dirty="0"/>
              <a:t>sigortalının fiilen </a:t>
            </a:r>
            <a:r>
              <a:rPr lang="tr-TR" sz="1800" dirty="0" smtClean="0"/>
              <a:t>çalışıyor olması,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1800" dirty="0" err="1" smtClean="0"/>
              <a:t>SGK’ya</a:t>
            </a:r>
            <a:r>
              <a:rPr lang="tr-TR" sz="1800" dirty="0" smtClean="0"/>
              <a:t> </a:t>
            </a:r>
            <a:r>
              <a:rPr lang="tr-TR" sz="1800" dirty="0"/>
              <a:t>prim, idari para cezası ve bunlara ilişkin gecikme cezası ve gecikme zammı borcu </a:t>
            </a:r>
            <a:r>
              <a:rPr lang="tr-TR" sz="1800" dirty="0" smtClean="0"/>
              <a:t>bulunmaması,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1800" dirty="0" smtClean="0"/>
              <a:t>Veya borcunu yapılandırmış ya da taksitlendirmiş olması,</a:t>
            </a:r>
          </a:p>
          <a:p>
            <a:pPr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1800" dirty="0" smtClean="0"/>
              <a:t>    Gerekmektedir. 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endParaRPr sz="1800" dirty="0">
              <a:solidFill>
                <a:schemeClr val="tx1"/>
              </a:solidFill>
              <a:latin typeface="Calibri" panose="020F0502020204030204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268" name="pasted-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5877" y="6109461"/>
            <a:ext cx="1378287" cy="664504"/>
          </a:xfrm>
          <a:prstGeom prst="rect">
            <a:avLst/>
          </a:prstGeom>
          <a:ln w="12700">
            <a:miter lim="400000"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608" y="6092928"/>
            <a:ext cx="125730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98762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pasted-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5877" y="6109461"/>
            <a:ext cx="1378287" cy="664504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Shape 262"/>
          <p:cNvSpPr/>
          <p:nvPr/>
        </p:nvSpPr>
        <p:spPr>
          <a:xfrm>
            <a:off x="1962633" y="315048"/>
            <a:ext cx="5980735" cy="441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 defTabSz="457200">
              <a:defRPr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lvl1pPr>
          </a:lstStyle>
          <a:p>
            <a:r>
              <a:rPr lang="tr-TR" sz="2400" dirty="0" smtClean="0"/>
              <a:t>DESTEK TUTARI</a:t>
            </a:r>
            <a:endParaRPr sz="2400" dirty="0"/>
          </a:p>
        </p:txBody>
      </p:sp>
      <p:sp>
        <p:nvSpPr>
          <p:cNvPr id="263" name="Shape 263"/>
          <p:cNvSpPr/>
          <p:nvPr/>
        </p:nvSpPr>
        <p:spPr>
          <a:xfrm>
            <a:off x="68461" y="535781"/>
            <a:ext cx="2193076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64" name="Shape 264"/>
          <p:cNvSpPr/>
          <p:nvPr/>
        </p:nvSpPr>
        <p:spPr>
          <a:xfrm>
            <a:off x="7642357" y="535781"/>
            <a:ext cx="1890551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65" name="Shape 265"/>
          <p:cNvSpPr/>
          <p:nvPr/>
        </p:nvSpPr>
        <p:spPr>
          <a:xfrm>
            <a:off x="475877" y="2260600"/>
            <a:ext cx="8934341" cy="26112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smtClean="0">
                <a:sym typeface="Futura Condensed"/>
              </a:rPr>
              <a:t>	Sigortalının </a:t>
            </a:r>
            <a:r>
              <a:rPr lang="tr-TR" sz="2400" dirty="0">
                <a:sym typeface="Futura Condensed"/>
              </a:rPr>
              <a:t>aylık prim ödeme gün sayısının 22,22 TL ile çarpılması sonucunda bulunacak </a:t>
            </a:r>
            <a:r>
              <a:rPr lang="tr-TR" sz="2400" dirty="0" smtClean="0">
                <a:sym typeface="Futura Condensed"/>
              </a:rPr>
              <a:t>tutar, 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b="1" dirty="0" smtClean="0">
                <a:sym typeface="Futura Condensed"/>
              </a:rPr>
              <a:t>666,66</a:t>
            </a:r>
            <a:r>
              <a:rPr lang="tr-TR" sz="2400" dirty="0" smtClean="0">
                <a:sym typeface="Futura Condensed"/>
              </a:rPr>
              <a:t> TL(</a:t>
            </a:r>
            <a:r>
              <a:rPr lang="tr-TR" sz="2400" b="1" dirty="0" smtClean="0">
                <a:sym typeface="Futura Condensed"/>
              </a:rPr>
              <a:t>1.777.50 x %37.5 = 666.56</a:t>
            </a:r>
            <a:r>
              <a:rPr lang="tr-TR" sz="2400" dirty="0" smtClean="0">
                <a:sym typeface="Futura Condensed"/>
              </a:rPr>
              <a:t>)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b="1" dirty="0" smtClean="0">
                <a:sym typeface="Futura Condensed"/>
              </a:rPr>
              <a:t>106,81</a:t>
            </a:r>
            <a:r>
              <a:rPr lang="tr-TR" sz="2400" dirty="0" smtClean="0">
                <a:sym typeface="Futura Condensed"/>
              </a:rPr>
              <a:t> TL vergi olmak üzere,</a:t>
            </a:r>
          </a:p>
          <a:p>
            <a:pPr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smtClean="0">
                <a:sym typeface="Futura Condensed"/>
              </a:rPr>
              <a:t>	 Toplam </a:t>
            </a:r>
            <a:r>
              <a:rPr lang="tr-TR" sz="2400" b="1" dirty="0" smtClean="0">
                <a:sym typeface="Futura Condensed"/>
              </a:rPr>
              <a:t>773,47</a:t>
            </a:r>
            <a:r>
              <a:rPr lang="tr-TR" sz="2400" dirty="0" smtClean="0">
                <a:sym typeface="Futura Condensed"/>
              </a:rPr>
              <a:t> TL,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918" y="6109461"/>
            <a:ext cx="125730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13795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pasted-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5877" y="6109461"/>
            <a:ext cx="1378287" cy="664504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Shape 262"/>
          <p:cNvSpPr/>
          <p:nvPr/>
        </p:nvSpPr>
        <p:spPr>
          <a:xfrm>
            <a:off x="1962633" y="315048"/>
            <a:ext cx="5980735" cy="441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 defTabSz="457200">
              <a:defRPr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lvl1pPr>
          </a:lstStyle>
          <a:p>
            <a:r>
              <a:rPr lang="tr-TR" sz="2400" dirty="0" smtClean="0"/>
              <a:t>İŞVERENE KATKISI</a:t>
            </a:r>
            <a:endParaRPr sz="2400" dirty="0"/>
          </a:p>
        </p:txBody>
      </p:sp>
      <p:sp>
        <p:nvSpPr>
          <p:cNvPr id="263" name="Shape 263"/>
          <p:cNvSpPr/>
          <p:nvPr/>
        </p:nvSpPr>
        <p:spPr>
          <a:xfrm>
            <a:off x="68461" y="535781"/>
            <a:ext cx="2193076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64" name="Shape 264"/>
          <p:cNvSpPr/>
          <p:nvPr/>
        </p:nvSpPr>
        <p:spPr>
          <a:xfrm>
            <a:off x="7642357" y="535781"/>
            <a:ext cx="1890551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65" name="Shape 265"/>
          <p:cNvSpPr/>
          <p:nvPr/>
        </p:nvSpPr>
        <p:spPr>
          <a:xfrm>
            <a:off x="475877" y="1898963"/>
            <a:ext cx="8934341" cy="33345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smtClean="0">
                <a:sym typeface="Futura Condensed"/>
              </a:rPr>
              <a:t>	</a:t>
            </a:r>
            <a:r>
              <a:rPr lang="tr-TR" sz="3200" dirty="0" smtClean="0">
                <a:sym typeface="Futura Condensed"/>
              </a:rPr>
              <a:t>İşverene ilave </a:t>
            </a:r>
            <a:r>
              <a:rPr lang="tr-TR" sz="3200" dirty="0">
                <a:sym typeface="Futura Condensed"/>
              </a:rPr>
              <a:t>istihdamın </a:t>
            </a:r>
            <a:r>
              <a:rPr lang="tr-TR" sz="3200" dirty="0" smtClean="0">
                <a:sym typeface="Futura Condensed"/>
              </a:rPr>
              <a:t>toplam katkısı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3200" dirty="0" smtClean="0">
                <a:sym typeface="Futura Condensed"/>
              </a:rPr>
              <a:t>1 Sigortalı için </a:t>
            </a:r>
            <a:r>
              <a:rPr lang="tr-TR" sz="3200" b="1" dirty="0" smtClean="0">
                <a:sym typeface="Futura Condensed"/>
              </a:rPr>
              <a:t>8.508.17</a:t>
            </a:r>
            <a:r>
              <a:rPr lang="tr-TR" sz="3200" dirty="0" smtClean="0">
                <a:sym typeface="Futura Condensed"/>
              </a:rPr>
              <a:t> </a:t>
            </a:r>
            <a:r>
              <a:rPr lang="tr-TR" sz="3200" dirty="0" smtClean="0">
                <a:sym typeface="Futura Condensed"/>
              </a:rPr>
              <a:t>TL,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3200" dirty="0" smtClean="0">
                <a:sym typeface="Futura Condensed"/>
              </a:rPr>
              <a:t>10 Sigortalı için </a:t>
            </a:r>
            <a:r>
              <a:rPr lang="tr-TR" sz="3200" b="1" dirty="0" smtClean="0">
                <a:sym typeface="Futura Condensed"/>
              </a:rPr>
              <a:t>85.081.70</a:t>
            </a:r>
            <a:r>
              <a:rPr lang="tr-TR" sz="3200" dirty="0" smtClean="0">
                <a:sym typeface="Futura Condensed"/>
              </a:rPr>
              <a:t> </a:t>
            </a:r>
            <a:r>
              <a:rPr lang="tr-TR" sz="3200" dirty="0" smtClean="0">
                <a:sym typeface="Futura Condensed"/>
              </a:rPr>
              <a:t>TL,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3200" dirty="0" smtClean="0">
                <a:sym typeface="Futura Condensed"/>
              </a:rPr>
              <a:t> 100 Sigortalı için </a:t>
            </a:r>
            <a:r>
              <a:rPr lang="tr-TR" sz="3200" b="1" dirty="0" smtClean="0">
                <a:sym typeface="Futura Condensed"/>
              </a:rPr>
              <a:t>850.817.00</a:t>
            </a:r>
            <a:r>
              <a:rPr lang="tr-TR" sz="3200" dirty="0" smtClean="0">
                <a:sym typeface="Futura Condensed"/>
              </a:rPr>
              <a:t> </a:t>
            </a:r>
            <a:r>
              <a:rPr lang="tr-TR" sz="3200" dirty="0" smtClean="0">
                <a:sym typeface="Futura Condensed"/>
              </a:rPr>
              <a:t>TL,</a:t>
            </a:r>
          </a:p>
          <a:p>
            <a:pPr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endParaRPr lang="tr-TR" sz="2400" dirty="0" smtClean="0">
              <a:sym typeface="Futura Condensed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918" y="6109461"/>
            <a:ext cx="125730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5354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/>
          <p:nvPr/>
        </p:nvSpPr>
        <p:spPr>
          <a:xfrm>
            <a:off x="1962633" y="315048"/>
            <a:ext cx="5980735" cy="441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 defTabSz="457200">
              <a:defRPr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lvl1pPr>
          </a:lstStyle>
          <a:p>
            <a:r>
              <a:rPr lang="tr-TR" sz="2400" dirty="0" smtClean="0"/>
              <a:t>DESTEKTEN YARARLANAMAYANLAR</a:t>
            </a:r>
            <a:endParaRPr lang="tr-TR" sz="2400" dirty="0"/>
          </a:p>
        </p:txBody>
      </p:sp>
      <p:sp>
        <p:nvSpPr>
          <p:cNvPr id="270" name="Shape 270"/>
          <p:cNvSpPr/>
          <p:nvPr/>
        </p:nvSpPr>
        <p:spPr>
          <a:xfrm>
            <a:off x="68461" y="535781"/>
            <a:ext cx="2193076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71" name="Shape 271"/>
          <p:cNvSpPr/>
          <p:nvPr/>
        </p:nvSpPr>
        <p:spPr>
          <a:xfrm>
            <a:off x="7642357" y="535781"/>
            <a:ext cx="1890551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72" name="Shape 272"/>
          <p:cNvSpPr/>
          <p:nvPr/>
        </p:nvSpPr>
        <p:spPr>
          <a:xfrm>
            <a:off x="215648" y="2259168"/>
            <a:ext cx="9255116" cy="28882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>
                <a:sym typeface="Futura Condensed"/>
              </a:rPr>
              <a:t>K</a:t>
            </a:r>
            <a:r>
              <a:rPr lang="tr-TR" sz="2400" dirty="0" smtClean="0">
                <a:sym typeface="Futura Condensed"/>
              </a:rPr>
              <a:t>amu idarelerine ait işyerleri, 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smtClean="0">
                <a:sym typeface="Futura Condensed"/>
              </a:rPr>
              <a:t>İhale konusu işler,</a:t>
            </a:r>
            <a:endParaRPr lang="tr-TR" sz="2400" dirty="0" smtClean="0">
              <a:sym typeface="Futura Condensed"/>
            </a:endParaRP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r>
              <a:rPr lang="tr-TR" sz="2400" dirty="0" err="1" smtClean="0">
                <a:sym typeface="Futura Condensed"/>
              </a:rPr>
              <a:t>SGDP’ye</a:t>
            </a:r>
            <a:r>
              <a:rPr lang="tr-TR" sz="2400" dirty="0" smtClean="0">
                <a:sym typeface="Futura Condensed"/>
              </a:rPr>
              <a:t> </a:t>
            </a:r>
            <a:r>
              <a:rPr lang="tr-TR" sz="2400" dirty="0">
                <a:sym typeface="Futura Condensed"/>
              </a:rPr>
              <a:t>tabi çalışanlar ve yurt dışında çalışan </a:t>
            </a:r>
            <a:r>
              <a:rPr lang="tr-TR" sz="2400" dirty="0" smtClean="0">
                <a:sym typeface="Futura Condensed"/>
              </a:rPr>
              <a:t>sigortalılar,</a:t>
            </a: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endParaRPr lang="tr-TR" sz="1200" dirty="0">
              <a:sym typeface="Futura Condensed"/>
            </a:endParaRPr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endParaRPr lang="tr-TR" sz="1200" dirty="0" smtClean="0"/>
          </a:p>
          <a:p>
            <a:pPr marL="342900" indent="-342900" algn="just" defTabSz="321473">
              <a:spcBef>
                <a:spcPts val="600"/>
              </a:spcBef>
              <a:spcAft>
                <a:spcPts val="1200"/>
              </a:spcAft>
              <a:buClr>
                <a:srgbClr val="00B0F0"/>
              </a:buClr>
              <a:buSzPct val="75000"/>
              <a:buFont typeface="Wingdings" panose="05000000000000000000" pitchFamily="2" charset="2"/>
              <a:buChar char="Ø"/>
              <a:defRPr sz="3500"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pPr>
            <a:endParaRPr sz="1200" dirty="0">
              <a:solidFill>
                <a:schemeClr val="tx1"/>
              </a:solidFill>
              <a:latin typeface="Calibri" panose="020F0502020204030204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268" name="pasted-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5877" y="6109461"/>
            <a:ext cx="1378287" cy="664504"/>
          </a:xfrm>
          <a:prstGeom prst="rect">
            <a:avLst/>
          </a:prstGeom>
          <a:ln w="12700">
            <a:miter lim="400000"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608" y="6092928"/>
            <a:ext cx="125730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2451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İRLİK BERABERLİK RUHU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9343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3050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1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8182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pasted-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2070" y="451817"/>
            <a:ext cx="3048045" cy="1469535"/>
          </a:xfrm>
          <a:prstGeom prst="rect">
            <a:avLst/>
          </a:prstGeom>
          <a:ln w="12700">
            <a:miter lim="400000"/>
          </a:ln>
        </p:spPr>
      </p:pic>
      <p:sp>
        <p:nvSpPr>
          <p:cNvPr id="290" name="Shape 290"/>
          <p:cNvSpPr/>
          <p:nvPr/>
        </p:nvSpPr>
        <p:spPr>
          <a:xfrm>
            <a:off x="4108323" y="3356588"/>
            <a:ext cx="1832234" cy="359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 defTabSz="457200">
              <a:defRPr>
                <a:solidFill>
                  <a:srgbClr val="17236C"/>
                </a:solidFill>
                <a:latin typeface="Futura Condensed"/>
                <a:ea typeface="Futura Condensed"/>
                <a:cs typeface="Futura Condensed"/>
                <a:sym typeface="Futura Condensed"/>
              </a:defRPr>
            </a:lvl1pPr>
          </a:lstStyle>
          <a:p>
            <a:r>
              <a:rPr lang="tr-TR" sz="1865" dirty="0" smtClean="0"/>
              <a:t>TEŞEKKÜRLER</a:t>
            </a:r>
            <a:endParaRPr sz="1865" dirty="0"/>
          </a:p>
        </p:txBody>
      </p:sp>
      <p:sp>
        <p:nvSpPr>
          <p:cNvPr id="291" name="Shape 291"/>
          <p:cNvSpPr/>
          <p:nvPr/>
        </p:nvSpPr>
        <p:spPr>
          <a:xfrm>
            <a:off x="372070" y="3536156"/>
            <a:ext cx="3611090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sp>
        <p:nvSpPr>
          <p:cNvPr id="292" name="Shape 292"/>
          <p:cNvSpPr/>
          <p:nvPr/>
        </p:nvSpPr>
        <p:spPr>
          <a:xfrm>
            <a:off x="6065716" y="3536156"/>
            <a:ext cx="3611090" cy="0"/>
          </a:xfrm>
          <a:prstGeom prst="line">
            <a:avLst/>
          </a:prstGeom>
          <a:ln w="25400">
            <a:solidFill>
              <a:srgbClr val="17236C"/>
            </a:solidFill>
            <a:miter lim="400000"/>
          </a:ln>
        </p:spPr>
        <p:txBody>
          <a:bodyPr lIns="35719" tIns="35719" rIns="35719" bIns="35719" anchor="ctr"/>
          <a:lstStyle/>
          <a:p>
            <a:pPr>
              <a:defRPr sz="2400"/>
            </a:pPr>
            <a:endParaRPr sz="1687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257" y="451817"/>
            <a:ext cx="2712990" cy="1469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1486</TotalTime>
  <Words>247</Words>
  <Application>Microsoft Office PowerPoint</Application>
  <PresentationFormat>A4 Kağıt (210x297 mm)</PresentationFormat>
  <Paragraphs>87</Paragraphs>
  <Slides>12</Slides>
  <Notes>0</Notes>
  <HiddenSlides>0</HiddenSlides>
  <MMClips>1</MMClips>
  <ScaleCrop>false</ScaleCrop>
  <HeadingPairs>
    <vt:vector size="6" baseType="variant">
      <vt:variant>
        <vt:lpstr>Kullanılan Yazı Tipleri</vt:lpstr>
      </vt:variant>
      <vt:variant>
        <vt:i4>10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12</vt:i4>
      </vt:variant>
    </vt:vector>
  </HeadingPairs>
  <TitlesOfParts>
    <vt:vector size="23" baseType="lpstr">
      <vt:lpstr>Arial</vt:lpstr>
      <vt:lpstr>Calibri</vt:lpstr>
      <vt:lpstr>Franklin Gothic Demi</vt:lpstr>
      <vt:lpstr>Franklin Gothic Medium</vt:lpstr>
      <vt:lpstr>Futura Condensed</vt:lpstr>
      <vt:lpstr>Helvetica</vt:lpstr>
      <vt:lpstr>Helvetica Light</vt:lpstr>
      <vt:lpstr>Helvetica Neue</vt:lpstr>
      <vt:lpstr>Verdana</vt:lpstr>
      <vt:lpstr>Wingdings</vt:lpstr>
      <vt:lpstr>White</vt:lpstr>
      <vt:lpstr>Mehmet UZUN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Deniz Ersöz</dc:creator>
  <cp:lastModifiedBy>MEHMET UZUN</cp:lastModifiedBy>
  <cp:revision>112</cp:revision>
  <cp:lastPrinted>2016-03-22T17:17:39Z</cp:lastPrinted>
  <dcterms:modified xsi:type="dcterms:W3CDTF">2017-02-15T14:47:46Z</dcterms:modified>
</cp:coreProperties>
</file>